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3" r:id="rId3"/>
    <p:sldMasterId id="2147483678" r:id="rId4"/>
  </p:sldMasterIdLst>
  <p:notesMasterIdLst>
    <p:notesMasterId r:id="rId70"/>
  </p:notesMasterIdLst>
  <p:sldIdLst>
    <p:sldId id="316" r:id="rId5"/>
    <p:sldId id="259" r:id="rId6"/>
    <p:sldId id="262" r:id="rId7"/>
    <p:sldId id="263" r:id="rId8"/>
    <p:sldId id="264" r:id="rId9"/>
    <p:sldId id="317" r:id="rId10"/>
    <p:sldId id="266" r:id="rId11"/>
    <p:sldId id="267" r:id="rId12"/>
    <p:sldId id="329" r:id="rId13"/>
    <p:sldId id="334" r:id="rId14"/>
    <p:sldId id="332" r:id="rId15"/>
    <p:sldId id="330" r:id="rId16"/>
    <p:sldId id="335" r:id="rId17"/>
    <p:sldId id="333" r:id="rId18"/>
    <p:sldId id="331" r:id="rId19"/>
    <p:sldId id="336" r:id="rId20"/>
    <p:sldId id="268" r:id="rId21"/>
    <p:sldId id="270" r:id="rId22"/>
    <p:sldId id="319" r:id="rId23"/>
    <p:sldId id="272" r:id="rId24"/>
    <p:sldId id="273" r:id="rId25"/>
    <p:sldId id="274" r:id="rId26"/>
    <p:sldId id="275" r:id="rId27"/>
    <p:sldId id="277" r:id="rId28"/>
    <p:sldId id="278" r:id="rId29"/>
    <p:sldId id="279" r:id="rId30"/>
    <p:sldId id="280" r:id="rId31"/>
    <p:sldId id="320" r:id="rId32"/>
    <p:sldId id="328" r:id="rId33"/>
    <p:sldId id="282" r:id="rId34"/>
    <p:sldId id="283" r:id="rId35"/>
    <p:sldId id="284" r:id="rId36"/>
    <p:sldId id="285" r:id="rId37"/>
    <p:sldId id="286" r:id="rId38"/>
    <p:sldId id="287" r:id="rId39"/>
    <p:sldId id="288" r:id="rId40"/>
    <p:sldId id="289" r:id="rId41"/>
    <p:sldId id="290" r:id="rId42"/>
    <p:sldId id="321" r:id="rId43"/>
    <p:sldId id="292" r:id="rId44"/>
    <p:sldId id="293" r:id="rId45"/>
    <p:sldId id="294" r:id="rId46"/>
    <p:sldId id="295" r:id="rId47"/>
    <p:sldId id="296" r:id="rId48"/>
    <p:sldId id="297" r:id="rId49"/>
    <p:sldId id="298" r:id="rId50"/>
    <p:sldId id="322" r:id="rId51"/>
    <p:sldId id="300" r:id="rId52"/>
    <p:sldId id="301" r:id="rId53"/>
    <p:sldId id="323" r:id="rId54"/>
    <p:sldId id="303" r:id="rId55"/>
    <p:sldId id="304" r:id="rId56"/>
    <p:sldId id="305" r:id="rId57"/>
    <p:sldId id="306" r:id="rId58"/>
    <p:sldId id="307" r:id="rId59"/>
    <p:sldId id="308" r:id="rId60"/>
    <p:sldId id="324" r:id="rId61"/>
    <p:sldId id="325" r:id="rId62"/>
    <p:sldId id="310" r:id="rId63"/>
    <p:sldId id="311" r:id="rId64"/>
    <p:sldId id="312" r:id="rId65"/>
    <p:sldId id="313" r:id="rId66"/>
    <p:sldId id="314" r:id="rId67"/>
    <p:sldId id="315" r:id="rId68"/>
    <p:sldId id="327"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28" autoAdjust="0"/>
    <p:restoredTop sz="91132" autoAdjust="0"/>
  </p:normalViewPr>
  <p:slideViewPr>
    <p:cSldViewPr snapToGrid="0">
      <p:cViewPr varScale="1">
        <p:scale>
          <a:sx n="63" d="100"/>
          <a:sy n="63" d="100"/>
        </p:scale>
        <p:origin x="45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7D9D89-8BF4-4CAA-B0D2-2E3317790107}"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zh-CN" altLang="en-US"/>
        </a:p>
      </dgm:t>
    </dgm:pt>
    <dgm:pt modelId="{F664A8BF-CC0E-4890-BCCC-9DDECB8259EE}">
      <dgm:prSet phldrT="[文本]" custT="1"/>
      <dgm:spPr>
        <a:xfrm>
          <a:off x="744" y="294155"/>
          <a:ext cx="1451074" cy="1451074"/>
        </a:xfrm>
        <a:solidFill>
          <a:schemeClr val="accent3">
            <a:lumMod val="75000"/>
            <a:alpha val="50000"/>
          </a:schemeClr>
        </a:solidFill>
        <a:ln w="25400" cap="flat" cmpd="sng" algn="ctr">
          <a:solidFill>
            <a:sysClr val="window" lastClr="FFFFFF">
              <a:hueOff val="0"/>
              <a:satOff val="0"/>
              <a:lumOff val="0"/>
              <a:alphaOff val="0"/>
            </a:sysClr>
          </a:solidFill>
          <a:prstDash val="solid"/>
        </a:ln>
        <a:effectLst/>
      </dgm:spPr>
      <dgm:t>
        <a:bodyPr/>
        <a:lstStyle/>
        <a:p>
          <a:r>
            <a:rPr lang="zh-CN" altLang="en-US" sz="1800" dirty="0" smtClean="0">
              <a:solidFill>
                <a:srgbClr val="3C3C3B"/>
              </a:solidFill>
              <a:latin typeface="微软雅黑" panose="020B0503020204020204" pitchFamily="34" charset="-122"/>
              <a:ea typeface="微软雅黑" panose="020B0503020204020204" pitchFamily="34" charset="-122"/>
              <a:cs typeface="+mn-cs"/>
            </a:rPr>
            <a:t>信息项</a:t>
          </a:r>
          <a:endParaRPr lang="zh-CN" altLang="en-US" sz="1800" dirty="0">
            <a:solidFill>
              <a:srgbClr val="3C3C3B"/>
            </a:solidFill>
            <a:latin typeface="微软雅黑" panose="020B0503020204020204" pitchFamily="34" charset="-122"/>
            <a:ea typeface="微软雅黑" panose="020B0503020204020204" pitchFamily="34" charset="-122"/>
            <a:cs typeface="+mn-cs"/>
          </a:endParaRPr>
        </a:p>
      </dgm:t>
    </dgm:pt>
    <dgm:pt modelId="{FF0BEBA7-E847-4B7A-94EB-C35178241B9D}" type="parTrans" cxnId="{753B3108-6FF7-4209-8598-FC9E7ED9EF35}">
      <dgm:prSet/>
      <dgm:spPr/>
      <dgm:t>
        <a:bodyPr/>
        <a:lstStyle/>
        <a:p>
          <a:endParaRPr lang="zh-CN" altLang="en-US"/>
        </a:p>
      </dgm:t>
    </dgm:pt>
    <dgm:pt modelId="{1B280ABA-2293-4B3F-A8AC-F99AF51348F8}" type="sibTrans" cxnId="{753B3108-6FF7-4209-8598-FC9E7ED9EF35}">
      <dgm:prSet/>
      <dgm:spPr/>
      <dgm:t>
        <a:bodyPr/>
        <a:lstStyle/>
        <a:p>
          <a:endParaRPr lang="zh-CN" altLang="en-US"/>
        </a:p>
      </dgm:t>
    </dgm:pt>
    <dgm:pt modelId="{3625CEEE-91BC-428F-83E8-017D4B636B8B}">
      <dgm:prSet phldrT="[文本]" custT="1"/>
      <dgm:spPr>
        <a:xfrm>
          <a:off x="1161603" y="294155"/>
          <a:ext cx="1451074" cy="1451074"/>
        </a:xfrm>
        <a:solidFill>
          <a:schemeClr val="accent3">
            <a:lumMod val="75000"/>
            <a:alpha val="50000"/>
          </a:schemeClr>
        </a:solidFill>
        <a:ln w="25400" cap="flat" cmpd="sng" algn="ctr">
          <a:solidFill>
            <a:sysClr val="window" lastClr="FFFFFF">
              <a:hueOff val="0"/>
              <a:satOff val="0"/>
              <a:lumOff val="0"/>
              <a:alphaOff val="0"/>
            </a:sysClr>
          </a:solidFill>
          <a:prstDash val="solid"/>
        </a:ln>
        <a:effectLst/>
      </dgm:spPr>
      <dgm:t>
        <a:bodyPr/>
        <a:lstStyle/>
        <a:p>
          <a:r>
            <a:rPr lang="zh-CN" altLang="en-US" sz="1800" dirty="0" smtClean="0">
              <a:solidFill>
                <a:srgbClr val="3C3C3B"/>
              </a:solidFill>
              <a:latin typeface="微软雅黑" panose="020B0503020204020204" pitchFamily="34" charset="-122"/>
              <a:ea typeface="微软雅黑" panose="020B0503020204020204" pitchFamily="34" charset="-122"/>
              <a:cs typeface="+mn-cs"/>
            </a:rPr>
            <a:t>来源系统</a:t>
          </a:r>
          <a:endParaRPr lang="zh-CN" altLang="en-US" sz="1800" dirty="0">
            <a:solidFill>
              <a:srgbClr val="3C3C3B"/>
            </a:solidFill>
            <a:latin typeface="微软雅黑" panose="020B0503020204020204" pitchFamily="34" charset="-122"/>
            <a:ea typeface="微软雅黑" panose="020B0503020204020204" pitchFamily="34" charset="-122"/>
            <a:cs typeface="+mn-cs"/>
          </a:endParaRPr>
        </a:p>
      </dgm:t>
    </dgm:pt>
    <dgm:pt modelId="{ABE1561A-7A42-461C-A99A-170FB5900714}" type="parTrans" cxnId="{D60ABD23-FAD3-4543-A5C7-DE791BD13E81}">
      <dgm:prSet/>
      <dgm:spPr/>
      <dgm:t>
        <a:bodyPr/>
        <a:lstStyle/>
        <a:p>
          <a:endParaRPr lang="zh-CN" altLang="en-US"/>
        </a:p>
      </dgm:t>
    </dgm:pt>
    <dgm:pt modelId="{AE0FF90F-4003-45EA-AFBD-F792CDD1B348}" type="sibTrans" cxnId="{D60ABD23-FAD3-4543-A5C7-DE791BD13E81}">
      <dgm:prSet/>
      <dgm:spPr/>
      <dgm:t>
        <a:bodyPr/>
        <a:lstStyle/>
        <a:p>
          <a:endParaRPr lang="zh-CN" altLang="en-US"/>
        </a:p>
      </dgm:t>
    </dgm:pt>
    <dgm:pt modelId="{A100E17C-1316-4608-9790-893C9DF42951}">
      <dgm:prSet phldrT="[文本]" custT="1"/>
      <dgm:spPr>
        <a:xfrm>
          <a:off x="2322462" y="294155"/>
          <a:ext cx="1451074" cy="1451074"/>
        </a:xfrm>
        <a:solidFill>
          <a:schemeClr val="accent3">
            <a:lumMod val="75000"/>
            <a:alpha val="50000"/>
          </a:schemeClr>
        </a:solidFill>
        <a:ln w="25400" cap="flat" cmpd="sng" algn="ctr">
          <a:solidFill>
            <a:sysClr val="window" lastClr="FFFFFF">
              <a:hueOff val="0"/>
              <a:satOff val="0"/>
              <a:lumOff val="0"/>
              <a:alphaOff val="0"/>
            </a:sysClr>
          </a:solidFill>
          <a:prstDash val="solid"/>
        </a:ln>
        <a:effectLst/>
      </dgm:spPr>
      <dgm:t>
        <a:bodyPr/>
        <a:lstStyle/>
        <a:p>
          <a:r>
            <a:rPr lang="zh-CN" altLang="en-US" sz="1800" dirty="0" smtClean="0">
              <a:solidFill>
                <a:srgbClr val="3C3C3B"/>
              </a:solidFill>
              <a:latin typeface="微软雅黑" panose="020B0503020204020204" pitchFamily="34" charset="-122"/>
              <a:ea typeface="微软雅黑" panose="020B0503020204020204" pitchFamily="34" charset="-122"/>
              <a:cs typeface="+mn-cs"/>
            </a:rPr>
            <a:t>合并优先级</a:t>
          </a:r>
          <a:endParaRPr lang="zh-CN" altLang="en-US" sz="1800" dirty="0">
            <a:solidFill>
              <a:srgbClr val="3C3C3B"/>
            </a:solidFill>
            <a:latin typeface="微软雅黑" panose="020B0503020204020204" pitchFamily="34" charset="-122"/>
            <a:ea typeface="微软雅黑" panose="020B0503020204020204" pitchFamily="34" charset="-122"/>
            <a:cs typeface="+mn-cs"/>
          </a:endParaRPr>
        </a:p>
      </dgm:t>
    </dgm:pt>
    <dgm:pt modelId="{3EC7DE95-3FE3-4A72-8E03-4268DC27BA2C}" type="parTrans" cxnId="{4E87FEAF-581B-4406-8278-D0AF9F5C4AAB}">
      <dgm:prSet/>
      <dgm:spPr/>
      <dgm:t>
        <a:bodyPr/>
        <a:lstStyle/>
        <a:p>
          <a:endParaRPr lang="zh-CN" altLang="en-US"/>
        </a:p>
      </dgm:t>
    </dgm:pt>
    <dgm:pt modelId="{9FB22970-673D-4B16-9127-77AAC5EE542E}" type="sibTrans" cxnId="{4E87FEAF-581B-4406-8278-D0AF9F5C4AAB}">
      <dgm:prSet/>
      <dgm:spPr/>
      <dgm:t>
        <a:bodyPr/>
        <a:lstStyle/>
        <a:p>
          <a:endParaRPr lang="zh-CN" altLang="en-US"/>
        </a:p>
      </dgm:t>
    </dgm:pt>
    <dgm:pt modelId="{D7125C56-A28D-4137-9A9E-2E8910681560}">
      <dgm:prSet phldrT="[文本]" custT="1"/>
      <dgm:spPr>
        <a:xfrm>
          <a:off x="3483322" y="294155"/>
          <a:ext cx="1451074" cy="1451074"/>
        </a:xfrm>
        <a:solidFill>
          <a:schemeClr val="accent3">
            <a:lumMod val="75000"/>
            <a:alpha val="50000"/>
          </a:schemeClr>
        </a:solidFill>
        <a:ln w="25400" cap="flat" cmpd="sng" algn="ctr">
          <a:solidFill>
            <a:sysClr val="window" lastClr="FFFFFF">
              <a:hueOff val="0"/>
              <a:satOff val="0"/>
              <a:lumOff val="0"/>
              <a:alphaOff val="0"/>
            </a:sysClr>
          </a:solidFill>
          <a:prstDash val="solid"/>
        </a:ln>
        <a:effectLst/>
      </dgm:spPr>
      <dgm:t>
        <a:bodyPr/>
        <a:lstStyle/>
        <a:p>
          <a:r>
            <a:rPr lang="zh-CN" altLang="en-US" sz="1800" dirty="0" smtClean="0">
              <a:solidFill>
                <a:srgbClr val="3C3C3B"/>
              </a:solidFill>
              <a:latin typeface="微软雅黑" panose="020B0503020204020204" pitchFamily="34" charset="-122"/>
              <a:ea typeface="微软雅黑" panose="020B0503020204020204" pitchFamily="34" charset="-122"/>
              <a:cs typeface="+mn-cs"/>
            </a:rPr>
            <a:t>修改优先级</a:t>
          </a:r>
          <a:endParaRPr lang="zh-CN" altLang="en-US" sz="1800" dirty="0">
            <a:solidFill>
              <a:srgbClr val="3C3C3B"/>
            </a:solidFill>
            <a:latin typeface="微软雅黑" panose="020B0503020204020204" pitchFamily="34" charset="-122"/>
            <a:ea typeface="微软雅黑" panose="020B0503020204020204" pitchFamily="34" charset="-122"/>
            <a:cs typeface="+mn-cs"/>
          </a:endParaRPr>
        </a:p>
      </dgm:t>
    </dgm:pt>
    <dgm:pt modelId="{E673D909-7F88-4B59-B03E-673108159891}" type="parTrans" cxnId="{F3BC7170-0D3C-4852-8E31-C2A2756B2650}">
      <dgm:prSet/>
      <dgm:spPr/>
      <dgm:t>
        <a:bodyPr/>
        <a:lstStyle/>
        <a:p>
          <a:endParaRPr lang="zh-CN" altLang="en-US"/>
        </a:p>
      </dgm:t>
    </dgm:pt>
    <dgm:pt modelId="{A06809AF-DCC8-4F0C-8A5A-57E2D438CE3A}" type="sibTrans" cxnId="{F3BC7170-0D3C-4852-8E31-C2A2756B2650}">
      <dgm:prSet/>
      <dgm:spPr/>
      <dgm:t>
        <a:bodyPr/>
        <a:lstStyle/>
        <a:p>
          <a:endParaRPr lang="zh-CN" altLang="en-US"/>
        </a:p>
      </dgm:t>
    </dgm:pt>
    <dgm:pt modelId="{1170785C-9E7C-4B0E-AE14-17366CDEA9DC}">
      <dgm:prSet phldrT="[文本]" custT="1"/>
      <dgm:spPr>
        <a:xfrm>
          <a:off x="4644181" y="294155"/>
          <a:ext cx="1451074" cy="1451074"/>
        </a:xfrm>
        <a:solidFill>
          <a:schemeClr val="accent3">
            <a:lumMod val="75000"/>
            <a:alpha val="50000"/>
          </a:schemeClr>
        </a:solidFill>
        <a:ln w="25400" cap="flat" cmpd="sng" algn="ctr">
          <a:solidFill>
            <a:sysClr val="window" lastClr="FFFFFF">
              <a:hueOff val="0"/>
              <a:satOff val="0"/>
              <a:lumOff val="0"/>
              <a:alphaOff val="0"/>
            </a:sysClr>
          </a:solidFill>
          <a:prstDash val="solid"/>
        </a:ln>
        <a:effectLst/>
      </dgm:spPr>
      <dgm:t>
        <a:bodyPr/>
        <a:lstStyle/>
        <a:p>
          <a:r>
            <a:rPr lang="en-US" altLang="zh-CN" sz="1800" dirty="0" smtClean="0">
              <a:solidFill>
                <a:srgbClr val="3C3C3B"/>
              </a:solidFill>
              <a:latin typeface="微软雅黑" panose="020B0503020204020204" pitchFamily="34" charset="-122"/>
              <a:ea typeface="微软雅黑" panose="020B0503020204020204" pitchFamily="34" charset="-122"/>
              <a:cs typeface="+mn-cs"/>
            </a:rPr>
            <a:t>……</a:t>
          </a:r>
          <a:endParaRPr lang="zh-CN" altLang="en-US" sz="1800" dirty="0">
            <a:solidFill>
              <a:srgbClr val="3C3C3B"/>
            </a:solidFill>
            <a:latin typeface="微软雅黑" panose="020B0503020204020204" pitchFamily="34" charset="-122"/>
            <a:ea typeface="微软雅黑" panose="020B0503020204020204" pitchFamily="34" charset="-122"/>
            <a:cs typeface="+mn-cs"/>
          </a:endParaRPr>
        </a:p>
      </dgm:t>
    </dgm:pt>
    <dgm:pt modelId="{3F939C26-1923-4B8C-846C-18D79AE87DA1}" type="parTrans" cxnId="{0F518454-1B73-4018-9D50-5F50E43F8E0F}">
      <dgm:prSet/>
      <dgm:spPr/>
      <dgm:t>
        <a:bodyPr/>
        <a:lstStyle/>
        <a:p>
          <a:endParaRPr lang="zh-CN" altLang="en-US"/>
        </a:p>
      </dgm:t>
    </dgm:pt>
    <dgm:pt modelId="{9D3A1A7A-E7A1-4A07-82A3-5C9C4FB15F63}" type="sibTrans" cxnId="{0F518454-1B73-4018-9D50-5F50E43F8E0F}">
      <dgm:prSet/>
      <dgm:spPr/>
      <dgm:t>
        <a:bodyPr/>
        <a:lstStyle/>
        <a:p>
          <a:endParaRPr lang="zh-CN" altLang="en-US"/>
        </a:p>
      </dgm:t>
    </dgm:pt>
    <dgm:pt modelId="{A604F1AB-02F5-4464-9B4C-90ACB2F6C7F8}" type="pres">
      <dgm:prSet presAssocID="{627D9D89-8BF4-4CAA-B0D2-2E3317790107}" presName="Name0" presStyleCnt="0">
        <dgm:presLayoutVars>
          <dgm:dir/>
          <dgm:resizeHandles val="exact"/>
        </dgm:presLayoutVars>
      </dgm:prSet>
      <dgm:spPr/>
      <dgm:t>
        <a:bodyPr/>
        <a:lstStyle/>
        <a:p>
          <a:endParaRPr lang="zh-CN" altLang="en-US"/>
        </a:p>
      </dgm:t>
    </dgm:pt>
    <dgm:pt modelId="{23E00C3E-3F04-414A-A239-0890485DC665}" type="pres">
      <dgm:prSet presAssocID="{F664A8BF-CC0E-4890-BCCC-9DDECB8259EE}" presName="Name5" presStyleLbl="vennNode1" presStyleIdx="0" presStyleCnt="5">
        <dgm:presLayoutVars>
          <dgm:bulletEnabled val="1"/>
        </dgm:presLayoutVars>
      </dgm:prSet>
      <dgm:spPr>
        <a:prstGeom prst="ellipse">
          <a:avLst/>
        </a:prstGeom>
      </dgm:spPr>
      <dgm:t>
        <a:bodyPr/>
        <a:lstStyle/>
        <a:p>
          <a:endParaRPr lang="zh-CN" altLang="en-US"/>
        </a:p>
      </dgm:t>
    </dgm:pt>
    <dgm:pt modelId="{EE0CE4A4-7C94-480C-B544-4F6E2400A528}" type="pres">
      <dgm:prSet presAssocID="{1B280ABA-2293-4B3F-A8AC-F99AF51348F8}" presName="space" presStyleCnt="0"/>
      <dgm:spPr/>
    </dgm:pt>
    <dgm:pt modelId="{AC469233-C420-41D2-AB34-140AE8374969}" type="pres">
      <dgm:prSet presAssocID="{3625CEEE-91BC-428F-83E8-017D4B636B8B}" presName="Name5" presStyleLbl="vennNode1" presStyleIdx="1" presStyleCnt="5">
        <dgm:presLayoutVars>
          <dgm:bulletEnabled val="1"/>
        </dgm:presLayoutVars>
      </dgm:prSet>
      <dgm:spPr>
        <a:prstGeom prst="ellipse">
          <a:avLst/>
        </a:prstGeom>
      </dgm:spPr>
      <dgm:t>
        <a:bodyPr/>
        <a:lstStyle/>
        <a:p>
          <a:endParaRPr lang="zh-CN" altLang="en-US"/>
        </a:p>
      </dgm:t>
    </dgm:pt>
    <dgm:pt modelId="{1B435CFA-BEEE-4A31-867E-74ABF64FD7A5}" type="pres">
      <dgm:prSet presAssocID="{AE0FF90F-4003-45EA-AFBD-F792CDD1B348}" presName="space" presStyleCnt="0"/>
      <dgm:spPr/>
    </dgm:pt>
    <dgm:pt modelId="{D85FA686-B290-40AB-9D7A-410E86A3BA32}" type="pres">
      <dgm:prSet presAssocID="{A100E17C-1316-4608-9790-893C9DF42951}" presName="Name5" presStyleLbl="vennNode1" presStyleIdx="2" presStyleCnt="5">
        <dgm:presLayoutVars>
          <dgm:bulletEnabled val="1"/>
        </dgm:presLayoutVars>
      </dgm:prSet>
      <dgm:spPr>
        <a:prstGeom prst="ellipse">
          <a:avLst/>
        </a:prstGeom>
      </dgm:spPr>
      <dgm:t>
        <a:bodyPr/>
        <a:lstStyle/>
        <a:p>
          <a:endParaRPr lang="zh-CN" altLang="en-US"/>
        </a:p>
      </dgm:t>
    </dgm:pt>
    <dgm:pt modelId="{55FDE609-E5DC-4BE0-98B3-AD4932D80E71}" type="pres">
      <dgm:prSet presAssocID="{9FB22970-673D-4B16-9127-77AAC5EE542E}" presName="space" presStyleCnt="0"/>
      <dgm:spPr/>
    </dgm:pt>
    <dgm:pt modelId="{79E3F754-30C3-4291-93DA-2B0C8E60172D}" type="pres">
      <dgm:prSet presAssocID="{D7125C56-A28D-4137-9A9E-2E8910681560}" presName="Name5" presStyleLbl="vennNode1" presStyleIdx="3" presStyleCnt="5">
        <dgm:presLayoutVars>
          <dgm:bulletEnabled val="1"/>
        </dgm:presLayoutVars>
      </dgm:prSet>
      <dgm:spPr>
        <a:prstGeom prst="ellipse">
          <a:avLst/>
        </a:prstGeom>
      </dgm:spPr>
      <dgm:t>
        <a:bodyPr/>
        <a:lstStyle/>
        <a:p>
          <a:endParaRPr lang="zh-CN" altLang="en-US"/>
        </a:p>
      </dgm:t>
    </dgm:pt>
    <dgm:pt modelId="{E9B82EFC-AA5A-4F8A-B86A-5D0C7BCB0A6E}" type="pres">
      <dgm:prSet presAssocID="{A06809AF-DCC8-4F0C-8A5A-57E2D438CE3A}" presName="space" presStyleCnt="0"/>
      <dgm:spPr/>
    </dgm:pt>
    <dgm:pt modelId="{17633280-6C6F-4DA8-8866-D82CBD8FE2DF}" type="pres">
      <dgm:prSet presAssocID="{1170785C-9E7C-4B0E-AE14-17366CDEA9DC}" presName="Name5" presStyleLbl="vennNode1" presStyleIdx="4" presStyleCnt="5">
        <dgm:presLayoutVars>
          <dgm:bulletEnabled val="1"/>
        </dgm:presLayoutVars>
      </dgm:prSet>
      <dgm:spPr>
        <a:prstGeom prst="ellipse">
          <a:avLst/>
        </a:prstGeom>
      </dgm:spPr>
      <dgm:t>
        <a:bodyPr/>
        <a:lstStyle/>
        <a:p>
          <a:endParaRPr lang="zh-CN" altLang="en-US"/>
        </a:p>
      </dgm:t>
    </dgm:pt>
  </dgm:ptLst>
  <dgm:cxnLst>
    <dgm:cxn modelId="{28012589-690F-4227-AEBE-2E8E8AA04675}" type="presOf" srcId="{F664A8BF-CC0E-4890-BCCC-9DDECB8259EE}" destId="{23E00C3E-3F04-414A-A239-0890485DC665}" srcOrd="0" destOrd="0" presId="urn:microsoft.com/office/officeart/2005/8/layout/venn3"/>
    <dgm:cxn modelId="{D60ABD23-FAD3-4543-A5C7-DE791BD13E81}" srcId="{627D9D89-8BF4-4CAA-B0D2-2E3317790107}" destId="{3625CEEE-91BC-428F-83E8-017D4B636B8B}" srcOrd="1" destOrd="0" parTransId="{ABE1561A-7A42-461C-A99A-170FB5900714}" sibTransId="{AE0FF90F-4003-45EA-AFBD-F792CDD1B348}"/>
    <dgm:cxn modelId="{D57F1657-D106-41F4-AF20-3D2933BE282D}" type="presOf" srcId="{D7125C56-A28D-4137-9A9E-2E8910681560}" destId="{79E3F754-30C3-4291-93DA-2B0C8E60172D}" srcOrd="0" destOrd="0" presId="urn:microsoft.com/office/officeart/2005/8/layout/venn3"/>
    <dgm:cxn modelId="{B1BA2444-979B-49DE-BCAE-301543ECD168}" type="presOf" srcId="{3625CEEE-91BC-428F-83E8-017D4B636B8B}" destId="{AC469233-C420-41D2-AB34-140AE8374969}" srcOrd="0" destOrd="0" presId="urn:microsoft.com/office/officeart/2005/8/layout/venn3"/>
    <dgm:cxn modelId="{4E87FEAF-581B-4406-8278-D0AF9F5C4AAB}" srcId="{627D9D89-8BF4-4CAA-B0D2-2E3317790107}" destId="{A100E17C-1316-4608-9790-893C9DF42951}" srcOrd="2" destOrd="0" parTransId="{3EC7DE95-3FE3-4A72-8E03-4268DC27BA2C}" sibTransId="{9FB22970-673D-4B16-9127-77AAC5EE542E}"/>
    <dgm:cxn modelId="{D023B48F-2757-4934-88EA-2D1E41833EAC}" type="presOf" srcId="{A100E17C-1316-4608-9790-893C9DF42951}" destId="{D85FA686-B290-40AB-9D7A-410E86A3BA32}" srcOrd="0" destOrd="0" presId="urn:microsoft.com/office/officeart/2005/8/layout/venn3"/>
    <dgm:cxn modelId="{0F518454-1B73-4018-9D50-5F50E43F8E0F}" srcId="{627D9D89-8BF4-4CAA-B0D2-2E3317790107}" destId="{1170785C-9E7C-4B0E-AE14-17366CDEA9DC}" srcOrd="4" destOrd="0" parTransId="{3F939C26-1923-4B8C-846C-18D79AE87DA1}" sibTransId="{9D3A1A7A-E7A1-4A07-82A3-5C9C4FB15F63}"/>
    <dgm:cxn modelId="{F3BC7170-0D3C-4852-8E31-C2A2756B2650}" srcId="{627D9D89-8BF4-4CAA-B0D2-2E3317790107}" destId="{D7125C56-A28D-4137-9A9E-2E8910681560}" srcOrd="3" destOrd="0" parTransId="{E673D909-7F88-4B59-B03E-673108159891}" sibTransId="{A06809AF-DCC8-4F0C-8A5A-57E2D438CE3A}"/>
    <dgm:cxn modelId="{753B3108-6FF7-4209-8598-FC9E7ED9EF35}" srcId="{627D9D89-8BF4-4CAA-B0D2-2E3317790107}" destId="{F664A8BF-CC0E-4890-BCCC-9DDECB8259EE}" srcOrd="0" destOrd="0" parTransId="{FF0BEBA7-E847-4B7A-94EB-C35178241B9D}" sibTransId="{1B280ABA-2293-4B3F-A8AC-F99AF51348F8}"/>
    <dgm:cxn modelId="{48FDE055-1EF3-4A12-BBBE-5F0D2F7B4D89}" type="presOf" srcId="{627D9D89-8BF4-4CAA-B0D2-2E3317790107}" destId="{A604F1AB-02F5-4464-9B4C-90ACB2F6C7F8}" srcOrd="0" destOrd="0" presId="urn:microsoft.com/office/officeart/2005/8/layout/venn3"/>
    <dgm:cxn modelId="{4A809F2B-DCA3-4628-93D4-8D61C899A67E}" type="presOf" srcId="{1170785C-9E7C-4B0E-AE14-17366CDEA9DC}" destId="{17633280-6C6F-4DA8-8866-D82CBD8FE2DF}" srcOrd="0" destOrd="0" presId="urn:microsoft.com/office/officeart/2005/8/layout/venn3"/>
    <dgm:cxn modelId="{676FE771-F887-4988-A42A-918B0B6F52CA}" type="presParOf" srcId="{A604F1AB-02F5-4464-9B4C-90ACB2F6C7F8}" destId="{23E00C3E-3F04-414A-A239-0890485DC665}" srcOrd="0" destOrd="0" presId="urn:microsoft.com/office/officeart/2005/8/layout/venn3"/>
    <dgm:cxn modelId="{EE319857-3CF7-4530-A6E9-71E46FF20993}" type="presParOf" srcId="{A604F1AB-02F5-4464-9B4C-90ACB2F6C7F8}" destId="{EE0CE4A4-7C94-480C-B544-4F6E2400A528}" srcOrd="1" destOrd="0" presId="urn:microsoft.com/office/officeart/2005/8/layout/venn3"/>
    <dgm:cxn modelId="{2629B9CB-2C38-43AE-B7B0-5FA70796F8F4}" type="presParOf" srcId="{A604F1AB-02F5-4464-9B4C-90ACB2F6C7F8}" destId="{AC469233-C420-41D2-AB34-140AE8374969}" srcOrd="2" destOrd="0" presId="urn:microsoft.com/office/officeart/2005/8/layout/venn3"/>
    <dgm:cxn modelId="{3DCA47C6-A6A2-4472-831A-4D618B6C85B9}" type="presParOf" srcId="{A604F1AB-02F5-4464-9B4C-90ACB2F6C7F8}" destId="{1B435CFA-BEEE-4A31-867E-74ABF64FD7A5}" srcOrd="3" destOrd="0" presId="urn:microsoft.com/office/officeart/2005/8/layout/venn3"/>
    <dgm:cxn modelId="{F8A1CAC2-249B-4F10-A2BC-EB79922C06DB}" type="presParOf" srcId="{A604F1AB-02F5-4464-9B4C-90ACB2F6C7F8}" destId="{D85FA686-B290-40AB-9D7A-410E86A3BA32}" srcOrd="4" destOrd="0" presId="urn:microsoft.com/office/officeart/2005/8/layout/venn3"/>
    <dgm:cxn modelId="{881DCFE8-B65C-4A9B-B497-6EFC1AF50094}" type="presParOf" srcId="{A604F1AB-02F5-4464-9B4C-90ACB2F6C7F8}" destId="{55FDE609-E5DC-4BE0-98B3-AD4932D80E71}" srcOrd="5" destOrd="0" presId="urn:microsoft.com/office/officeart/2005/8/layout/venn3"/>
    <dgm:cxn modelId="{8744CDEF-00E4-4EA9-B1F4-4EC05E845106}" type="presParOf" srcId="{A604F1AB-02F5-4464-9B4C-90ACB2F6C7F8}" destId="{79E3F754-30C3-4291-93DA-2B0C8E60172D}" srcOrd="6" destOrd="0" presId="urn:microsoft.com/office/officeart/2005/8/layout/venn3"/>
    <dgm:cxn modelId="{E62F170D-A4FC-45C8-909E-06EBFF89EEB3}" type="presParOf" srcId="{A604F1AB-02F5-4464-9B4C-90ACB2F6C7F8}" destId="{E9B82EFC-AA5A-4F8A-B86A-5D0C7BCB0A6E}" srcOrd="7" destOrd="0" presId="urn:microsoft.com/office/officeart/2005/8/layout/venn3"/>
    <dgm:cxn modelId="{A532C0F9-3548-4822-BDC4-241B44E7BDC3}" type="presParOf" srcId="{A604F1AB-02F5-4464-9B4C-90ACB2F6C7F8}" destId="{17633280-6C6F-4DA8-8866-D82CBD8FE2DF}"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00C3E-3F04-414A-A239-0890485DC665}">
      <dsp:nvSpPr>
        <dsp:cNvPr id="0" name=""/>
        <dsp:cNvSpPr/>
      </dsp:nvSpPr>
      <dsp:spPr>
        <a:xfrm>
          <a:off x="713" y="540316"/>
          <a:ext cx="1392029" cy="1392029"/>
        </a:xfrm>
        <a:prstGeom prst="ellipse">
          <a:avLst/>
        </a:prstGeom>
        <a:solidFill>
          <a:schemeClr val="accent3">
            <a:lumMod val="75000"/>
            <a:alpha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6608" tIns="22860" rIns="76608" bIns="2286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3C3C3B"/>
              </a:solidFill>
              <a:latin typeface="微软雅黑" panose="020B0503020204020204" pitchFamily="34" charset="-122"/>
              <a:ea typeface="微软雅黑" panose="020B0503020204020204" pitchFamily="34" charset="-122"/>
              <a:cs typeface="+mn-cs"/>
            </a:rPr>
            <a:t>信息项</a:t>
          </a:r>
          <a:endParaRPr lang="zh-CN" altLang="en-US" sz="1800" kern="1200" dirty="0">
            <a:solidFill>
              <a:srgbClr val="3C3C3B"/>
            </a:solidFill>
            <a:latin typeface="微软雅黑" panose="020B0503020204020204" pitchFamily="34" charset="-122"/>
            <a:ea typeface="微软雅黑" panose="020B0503020204020204" pitchFamily="34" charset="-122"/>
            <a:cs typeface="+mn-cs"/>
          </a:endParaRPr>
        </a:p>
      </dsp:txBody>
      <dsp:txXfrm>
        <a:off x="204571" y="744174"/>
        <a:ext cx="984313" cy="984313"/>
      </dsp:txXfrm>
    </dsp:sp>
    <dsp:sp modelId="{AC469233-C420-41D2-AB34-140AE8374969}">
      <dsp:nvSpPr>
        <dsp:cNvPr id="0" name=""/>
        <dsp:cNvSpPr/>
      </dsp:nvSpPr>
      <dsp:spPr>
        <a:xfrm>
          <a:off x="1114337" y="540316"/>
          <a:ext cx="1392029" cy="1392029"/>
        </a:xfrm>
        <a:prstGeom prst="ellipse">
          <a:avLst/>
        </a:prstGeom>
        <a:solidFill>
          <a:schemeClr val="accent3">
            <a:lumMod val="75000"/>
            <a:alpha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6608" tIns="22860" rIns="76608" bIns="2286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3C3C3B"/>
              </a:solidFill>
              <a:latin typeface="微软雅黑" panose="020B0503020204020204" pitchFamily="34" charset="-122"/>
              <a:ea typeface="微软雅黑" panose="020B0503020204020204" pitchFamily="34" charset="-122"/>
              <a:cs typeface="+mn-cs"/>
            </a:rPr>
            <a:t>来源系统</a:t>
          </a:r>
          <a:endParaRPr lang="zh-CN" altLang="en-US" sz="1800" kern="1200" dirty="0">
            <a:solidFill>
              <a:srgbClr val="3C3C3B"/>
            </a:solidFill>
            <a:latin typeface="微软雅黑" panose="020B0503020204020204" pitchFamily="34" charset="-122"/>
            <a:ea typeface="微软雅黑" panose="020B0503020204020204" pitchFamily="34" charset="-122"/>
            <a:cs typeface="+mn-cs"/>
          </a:endParaRPr>
        </a:p>
      </dsp:txBody>
      <dsp:txXfrm>
        <a:off x="1318195" y="744174"/>
        <a:ext cx="984313" cy="984313"/>
      </dsp:txXfrm>
    </dsp:sp>
    <dsp:sp modelId="{D85FA686-B290-40AB-9D7A-410E86A3BA32}">
      <dsp:nvSpPr>
        <dsp:cNvPr id="0" name=""/>
        <dsp:cNvSpPr/>
      </dsp:nvSpPr>
      <dsp:spPr>
        <a:xfrm>
          <a:off x="2227961" y="540316"/>
          <a:ext cx="1392029" cy="1392029"/>
        </a:xfrm>
        <a:prstGeom prst="ellipse">
          <a:avLst/>
        </a:prstGeom>
        <a:solidFill>
          <a:schemeClr val="accent3">
            <a:lumMod val="75000"/>
            <a:alpha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6608" tIns="22860" rIns="76608" bIns="2286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3C3C3B"/>
              </a:solidFill>
              <a:latin typeface="微软雅黑" panose="020B0503020204020204" pitchFamily="34" charset="-122"/>
              <a:ea typeface="微软雅黑" panose="020B0503020204020204" pitchFamily="34" charset="-122"/>
              <a:cs typeface="+mn-cs"/>
            </a:rPr>
            <a:t>合并优先级</a:t>
          </a:r>
          <a:endParaRPr lang="zh-CN" altLang="en-US" sz="1800" kern="1200" dirty="0">
            <a:solidFill>
              <a:srgbClr val="3C3C3B"/>
            </a:solidFill>
            <a:latin typeface="微软雅黑" panose="020B0503020204020204" pitchFamily="34" charset="-122"/>
            <a:ea typeface="微软雅黑" panose="020B0503020204020204" pitchFamily="34" charset="-122"/>
            <a:cs typeface="+mn-cs"/>
          </a:endParaRPr>
        </a:p>
      </dsp:txBody>
      <dsp:txXfrm>
        <a:off x="2431819" y="744174"/>
        <a:ext cx="984313" cy="984313"/>
      </dsp:txXfrm>
    </dsp:sp>
    <dsp:sp modelId="{79E3F754-30C3-4291-93DA-2B0C8E60172D}">
      <dsp:nvSpPr>
        <dsp:cNvPr id="0" name=""/>
        <dsp:cNvSpPr/>
      </dsp:nvSpPr>
      <dsp:spPr>
        <a:xfrm>
          <a:off x="3341584" y="540316"/>
          <a:ext cx="1392029" cy="1392029"/>
        </a:xfrm>
        <a:prstGeom prst="ellipse">
          <a:avLst/>
        </a:prstGeom>
        <a:solidFill>
          <a:schemeClr val="accent3">
            <a:lumMod val="75000"/>
            <a:alpha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6608" tIns="22860" rIns="76608" bIns="2286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3C3C3B"/>
              </a:solidFill>
              <a:latin typeface="微软雅黑" panose="020B0503020204020204" pitchFamily="34" charset="-122"/>
              <a:ea typeface="微软雅黑" panose="020B0503020204020204" pitchFamily="34" charset="-122"/>
              <a:cs typeface="+mn-cs"/>
            </a:rPr>
            <a:t>修改优先级</a:t>
          </a:r>
          <a:endParaRPr lang="zh-CN" altLang="en-US" sz="1800" kern="1200" dirty="0">
            <a:solidFill>
              <a:srgbClr val="3C3C3B"/>
            </a:solidFill>
            <a:latin typeface="微软雅黑" panose="020B0503020204020204" pitchFamily="34" charset="-122"/>
            <a:ea typeface="微软雅黑" panose="020B0503020204020204" pitchFamily="34" charset="-122"/>
            <a:cs typeface="+mn-cs"/>
          </a:endParaRPr>
        </a:p>
      </dsp:txBody>
      <dsp:txXfrm>
        <a:off x="3545442" y="744174"/>
        <a:ext cx="984313" cy="984313"/>
      </dsp:txXfrm>
    </dsp:sp>
    <dsp:sp modelId="{17633280-6C6F-4DA8-8866-D82CBD8FE2DF}">
      <dsp:nvSpPr>
        <dsp:cNvPr id="0" name=""/>
        <dsp:cNvSpPr/>
      </dsp:nvSpPr>
      <dsp:spPr>
        <a:xfrm>
          <a:off x="4455208" y="540316"/>
          <a:ext cx="1392029" cy="1392029"/>
        </a:xfrm>
        <a:prstGeom prst="ellipse">
          <a:avLst/>
        </a:prstGeom>
        <a:solidFill>
          <a:schemeClr val="accent3">
            <a:lumMod val="75000"/>
            <a:alpha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6608" tIns="22860" rIns="76608" bIns="22860" numCol="1" spcCol="1270" anchor="ctr" anchorCtr="0">
          <a:noAutofit/>
        </a:bodyPr>
        <a:lstStyle/>
        <a:p>
          <a:pPr lvl="0" algn="ctr" defTabSz="800100">
            <a:lnSpc>
              <a:spcPct val="90000"/>
            </a:lnSpc>
            <a:spcBef>
              <a:spcPct val="0"/>
            </a:spcBef>
            <a:spcAft>
              <a:spcPct val="35000"/>
            </a:spcAft>
          </a:pPr>
          <a:r>
            <a:rPr lang="en-US" altLang="zh-CN" sz="1800" kern="1200" dirty="0" smtClean="0">
              <a:solidFill>
                <a:srgbClr val="3C3C3B"/>
              </a:solidFill>
              <a:latin typeface="微软雅黑" panose="020B0503020204020204" pitchFamily="34" charset="-122"/>
              <a:ea typeface="微软雅黑" panose="020B0503020204020204" pitchFamily="34" charset="-122"/>
              <a:cs typeface="+mn-cs"/>
            </a:rPr>
            <a:t>……</a:t>
          </a:r>
          <a:endParaRPr lang="zh-CN" altLang="en-US" sz="1800" kern="1200" dirty="0">
            <a:solidFill>
              <a:srgbClr val="3C3C3B"/>
            </a:solidFill>
            <a:latin typeface="微软雅黑" panose="020B0503020204020204" pitchFamily="34" charset="-122"/>
            <a:ea typeface="微软雅黑" panose="020B0503020204020204" pitchFamily="34" charset="-122"/>
            <a:cs typeface="+mn-cs"/>
          </a:endParaRPr>
        </a:p>
      </dsp:txBody>
      <dsp:txXfrm>
        <a:off x="4659066" y="744174"/>
        <a:ext cx="984313" cy="984313"/>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560D0-57AE-476E-BB39-3ACB420448E9}" type="datetimeFigureOut">
              <a:rPr lang="zh-CN" altLang="en-US" smtClean="0"/>
              <a:t>2017/8/1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CF2711-98DA-4C4B-BBAE-D2BB3FF98669}" type="slidenum">
              <a:rPr lang="zh-CN" altLang="en-US" smtClean="0"/>
              <a:t>‹#›</a:t>
            </a:fld>
            <a:endParaRPr lang="zh-CN" altLang="en-US"/>
          </a:p>
        </p:txBody>
      </p:sp>
    </p:spTree>
    <p:extLst>
      <p:ext uri="{BB962C8B-B14F-4D97-AF65-F5344CB8AC3E}">
        <p14:creationId xmlns:p14="http://schemas.microsoft.com/office/powerpoint/2010/main" val="126442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这个是逻辑架构，还需要一个技术架构</a:t>
            </a:r>
            <a:endParaRPr lang="zh-CN" altLang="en-US" dirty="0"/>
          </a:p>
        </p:txBody>
      </p:sp>
      <p:sp>
        <p:nvSpPr>
          <p:cNvPr id="4" name="灯片编号占位符 3"/>
          <p:cNvSpPr>
            <a:spLocks noGrp="1"/>
          </p:cNvSpPr>
          <p:nvPr>
            <p:ph type="sldNum" sz="quarter" idx="10"/>
          </p:nvPr>
        </p:nvSpPr>
        <p:spPr/>
        <p:txBody>
          <a:bodyPr/>
          <a:lstStyle/>
          <a:p>
            <a:fld id="{5CF95AAB-BFA7-455D-83A5-138BC45776AC}"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137540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CF2711-98DA-4C4B-BBAE-D2BB3FF98669}" type="slidenum">
              <a:rPr lang="zh-CN" altLang="en-US" smtClean="0"/>
              <a:t>14</a:t>
            </a:fld>
            <a:endParaRPr lang="zh-CN" altLang="en-US"/>
          </a:p>
        </p:txBody>
      </p:sp>
    </p:spTree>
    <p:extLst>
      <p:ext uri="{BB962C8B-B14F-4D97-AF65-F5344CB8AC3E}">
        <p14:creationId xmlns:p14="http://schemas.microsoft.com/office/powerpoint/2010/main" val="3237993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技术架构和部署架构要不要是同一个</a:t>
            </a:r>
            <a:endParaRPr lang="zh-CN" altLang="en-US" dirty="0"/>
          </a:p>
        </p:txBody>
      </p:sp>
      <p:sp>
        <p:nvSpPr>
          <p:cNvPr id="4" name="灯片编号占位符 3"/>
          <p:cNvSpPr>
            <a:spLocks noGrp="1"/>
          </p:cNvSpPr>
          <p:nvPr>
            <p:ph type="sldNum" sz="quarter" idx="10"/>
          </p:nvPr>
        </p:nvSpPr>
        <p:spPr/>
        <p:txBody>
          <a:bodyPr/>
          <a:lstStyle/>
          <a:p>
            <a:fld id="{5CF95AAB-BFA7-455D-83A5-138BC45776AC}"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919823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画像的数据架构要和整体数据架构融合</a:t>
            </a:r>
            <a:endParaRPr lang="zh-CN" altLang="en-US" dirty="0"/>
          </a:p>
        </p:txBody>
      </p:sp>
      <p:sp>
        <p:nvSpPr>
          <p:cNvPr id="4" name="灯片编号占位符 3"/>
          <p:cNvSpPr>
            <a:spLocks noGrp="1"/>
          </p:cNvSpPr>
          <p:nvPr>
            <p:ph type="sldNum" sz="quarter" idx="10"/>
          </p:nvPr>
        </p:nvSpPr>
        <p:spPr/>
        <p:txBody>
          <a:bodyPr/>
          <a:lstStyle/>
          <a:p>
            <a:fld id="{5CF95AAB-BFA7-455D-83A5-138BC45776A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52441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疑问：有没有不合理的标签？什么样的标签是不合理的标签？</a:t>
            </a:r>
            <a:endParaRPr lang="zh-CN" altLang="en-US" dirty="0"/>
          </a:p>
        </p:txBody>
      </p:sp>
      <p:sp>
        <p:nvSpPr>
          <p:cNvPr id="4" name="灯片编号占位符 3"/>
          <p:cNvSpPr>
            <a:spLocks noGrp="1"/>
          </p:cNvSpPr>
          <p:nvPr>
            <p:ph type="sldNum" sz="quarter" idx="10"/>
          </p:nvPr>
        </p:nvSpPr>
        <p:spPr/>
        <p:txBody>
          <a:bodyPr/>
          <a:lstStyle/>
          <a:p>
            <a:fld id="{5CF95AAB-BFA7-455D-83A5-138BC45776AC}"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917657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3013"/>
            <a:ext cx="5961063" cy="3354387"/>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CF95AAB-BFA7-455D-83A5-138BC45776AC}"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1709999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0998" y="336813"/>
            <a:ext cx="10454898" cy="75966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3999"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1518716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文本型">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336860" y="1055758"/>
            <a:ext cx="11446291" cy="4964930"/>
          </a:xfrm>
          <a:prstGeom prst="rect">
            <a:avLst/>
          </a:prstGeom>
        </p:spPr>
        <p:txBody>
          <a:bodyPr>
            <a:noAutofit/>
          </a:bodyPr>
          <a:lstStyle>
            <a:lvl1pPr marL="0" marR="0" indent="0" algn="l" defTabSz="1218977" rtl="0" eaLnBrk="1" fontAlgn="auto" latinLnBrk="0" hangingPunct="1">
              <a:lnSpc>
                <a:spcPct val="100000"/>
              </a:lnSpc>
              <a:spcBef>
                <a:spcPct val="20000"/>
              </a:spcBef>
              <a:spcAft>
                <a:spcPts val="0"/>
              </a:spcAft>
              <a:buClrTx/>
              <a:buSzTx/>
              <a:buFontTx/>
              <a:buNone/>
              <a:tabLst/>
              <a:defRPr sz="1999" b="0" baseline="0">
                <a:solidFill>
                  <a:schemeClr val="tx1"/>
                </a:solidFill>
                <a:latin typeface="+mn-ea"/>
                <a:ea typeface="+mn-ea"/>
              </a:defRPr>
            </a:lvl1pPr>
            <a:lvl2pPr marL="609488" indent="0" algn="ctr">
              <a:buNone/>
              <a:defRPr>
                <a:solidFill>
                  <a:schemeClr val="tx1">
                    <a:tint val="75000"/>
                  </a:schemeClr>
                </a:solidFill>
              </a:defRPr>
            </a:lvl2pPr>
            <a:lvl3pPr marL="1218977" indent="0" algn="ctr">
              <a:buNone/>
              <a:defRPr>
                <a:solidFill>
                  <a:schemeClr val="tx1">
                    <a:tint val="75000"/>
                  </a:schemeClr>
                </a:solidFill>
              </a:defRPr>
            </a:lvl3pPr>
            <a:lvl4pPr marL="1828465" indent="0" algn="ctr">
              <a:buNone/>
              <a:defRPr>
                <a:solidFill>
                  <a:schemeClr val="tx1">
                    <a:tint val="75000"/>
                  </a:schemeClr>
                </a:solidFill>
              </a:defRPr>
            </a:lvl4pPr>
            <a:lvl5pPr marL="2437953" indent="0" algn="ctr">
              <a:buNone/>
              <a:defRPr>
                <a:solidFill>
                  <a:schemeClr val="tx1">
                    <a:tint val="75000"/>
                  </a:schemeClr>
                </a:solidFill>
              </a:defRPr>
            </a:lvl5pPr>
            <a:lvl6pPr marL="3047441" indent="0" algn="ctr">
              <a:buNone/>
              <a:defRPr>
                <a:solidFill>
                  <a:schemeClr val="tx1">
                    <a:tint val="75000"/>
                  </a:schemeClr>
                </a:solidFill>
              </a:defRPr>
            </a:lvl6pPr>
            <a:lvl7pPr marL="3656930" indent="0" algn="ctr">
              <a:buNone/>
              <a:defRPr>
                <a:solidFill>
                  <a:schemeClr val="tx1">
                    <a:tint val="75000"/>
                  </a:schemeClr>
                </a:solidFill>
              </a:defRPr>
            </a:lvl7pPr>
            <a:lvl8pPr marL="4266417" indent="0" algn="ctr">
              <a:buNone/>
              <a:defRPr>
                <a:solidFill>
                  <a:schemeClr val="tx1">
                    <a:tint val="75000"/>
                  </a:schemeClr>
                </a:solidFill>
              </a:defRPr>
            </a:lvl8pPr>
            <a:lvl9pPr marL="4875905" indent="0" algn="ctr">
              <a:buNone/>
              <a:defRPr>
                <a:solidFill>
                  <a:schemeClr val="tx1">
                    <a:tint val="75000"/>
                  </a:schemeClr>
                </a:solidFill>
              </a:defRPr>
            </a:lvl9pPr>
          </a:lstStyle>
          <a:p>
            <a:r>
              <a:rPr lang="zh-CN" altLang="en-US" dirty="0" smtClean="0"/>
              <a:t>微软雅黑 </a:t>
            </a:r>
            <a:r>
              <a:rPr lang="en-US" altLang="zh-CN" dirty="0" smtClean="0"/>
              <a:t>18pt </a:t>
            </a:r>
            <a:r>
              <a:rPr lang="zh-CN" altLang="en-US" dirty="0" smtClean="0"/>
              <a:t>，左对齐</a:t>
            </a:r>
            <a:endParaRPr lang="en-US" altLang="zh-CN" dirty="0" smtClean="0"/>
          </a:p>
          <a:p>
            <a:r>
              <a:rPr lang="zh-CN" altLang="en-US" dirty="0" smtClean="0"/>
              <a:t>微软雅黑 </a:t>
            </a:r>
            <a:r>
              <a:rPr lang="en-US" altLang="zh-CN" dirty="0" smtClean="0"/>
              <a:t>18pt </a:t>
            </a:r>
            <a:r>
              <a:rPr lang="zh-CN" altLang="en-US" dirty="0" smtClean="0"/>
              <a:t>，左对齐</a:t>
            </a:r>
          </a:p>
        </p:txBody>
      </p:sp>
      <p:sp>
        <p:nvSpPr>
          <p:cNvPr id="8" name="标题 7"/>
          <p:cNvSpPr>
            <a:spLocks noGrp="1"/>
          </p:cNvSpPr>
          <p:nvPr>
            <p:ph type="title" hasCustomPrompt="1"/>
          </p:nvPr>
        </p:nvSpPr>
        <p:spPr>
          <a:xfrm>
            <a:off x="336860" y="92006"/>
            <a:ext cx="11446291" cy="665323"/>
          </a:xfrm>
          <a:prstGeom prst="rect">
            <a:avLst/>
          </a:prstGeom>
        </p:spPr>
        <p:txBody>
          <a:bodyPr/>
          <a:lstStyle>
            <a:lvl1pPr algn="l">
              <a:defRPr sz="3599" b="1" baseline="0">
                <a:solidFill>
                  <a:srgbClr val="C00000"/>
                </a:solidFill>
              </a:defRPr>
            </a:lvl1pPr>
          </a:lstStyle>
          <a:p>
            <a:r>
              <a:rPr lang="zh-CN" altLang="en-US" dirty="0" smtClean="0"/>
              <a:t>标题，微软雅黑 </a:t>
            </a:r>
            <a:r>
              <a:rPr lang="en-US" altLang="zh-CN" dirty="0" smtClean="0"/>
              <a:t>36pt</a:t>
            </a:r>
            <a:r>
              <a:rPr lang="zh-CN" altLang="en-US" dirty="0" smtClean="0"/>
              <a:t>（可调），左对齐</a:t>
            </a:r>
            <a:endParaRPr lang="en-US" dirty="0"/>
          </a:p>
        </p:txBody>
      </p:sp>
      <p:sp>
        <p:nvSpPr>
          <p:cNvPr id="6" name="Rectangle 5"/>
          <p:cNvSpPr>
            <a:spLocks noChangeArrowheads="1"/>
          </p:cNvSpPr>
          <p:nvPr userDrawn="1"/>
        </p:nvSpPr>
        <p:spPr bwMode="auto">
          <a:xfrm>
            <a:off x="9983420" y="6495067"/>
            <a:ext cx="398825" cy="245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1218911" eaLnBrk="0">
              <a:lnSpc>
                <a:spcPct val="85000"/>
              </a:lnSpc>
            </a:pPr>
            <a:r>
              <a:rPr lang="de-DE" altLang="zh-CN" sz="1600" dirty="0" smtClean="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600">
                <a:solidFill>
                  <a:srgbClr val="000000">
                    <a:lumMod val="65000"/>
                    <a:lumOff val="35000"/>
                  </a:srgbClr>
                </a:solidFill>
                <a:latin typeface="FrutigerNext LT Light" pitchFamily="34" charset="0"/>
                <a:ea typeface="MS PGothic" pitchFamily="34" charset="-128"/>
              </a:rPr>
              <a:pPr defTabSz="1218911" eaLnBrk="0">
                <a:lnSpc>
                  <a:spcPct val="85000"/>
                </a:lnSpc>
              </a:pPr>
              <a:t>‹#›</a:t>
            </a:fld>
            <a:endParaRPr lang="en-GB" altLang="zh-CN" sz="1600"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39412091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目录型">
    <p:spTree>
      <p:nvGrpSpPr>
        <p:cNvPr id="1" name=""/>
        <p:cNvGrpSpPr/>
        <p:nvPr/>
      </p:nvGrpSpPr>
      <p:grpSpPr>
        <a:xfrm>
          <a:off x="0" y="0"/>
          <a:ext cx="0" cy="0"/>
          <a:chOff x="0" y="0"/>
          <a:chExt cx="0" cy="0"/>
        </a:xfrm>
      </p:grpSpPr>
      <p:sp>
        <p:nvSpPr>
          <p:cNvPr id="8" name="标题 7"/>
          <p:cNvSpPr>
            <a:spLocks noGrp="1"/>
          </p:cNvSpPr>
          <p:nvPr>
            <p:ph type="title" hasCustomPrompt="1"/>
          </p:nvPr>
        </p:nvSpPr>
        <p:spPr>
          <a:xfrm>
            <a:off x="336860" y="92006"/>
            <a:ext cx="11446291" cy="665323"/>
          </a:xfrm>
          <a:prstGeom prst="rect">
            <a:avLst/>
          </a:prstGeom>
        </p:spPr>
        <p:txBody>
          <a:bodyPr/>
          <a:lstStyle>
            <a:lvl1pPr algn="l">
              <a:defRPr sz="3599" b="1" baseline="0">
                <a:solidFill>
                  <a:srgbClr val="C00000"/>
                </a:solidFill>
              </a:defRPr>
            </a:lvl1pPr>
          </a:lstStyle>
          <a:p>
            <a:r>
              <a:rPr lang="zh-CN" altLang="en-US" dirty="0" smtClean="0"/>
              <a:t>标题，微软雅黑 </a:t>
            </a:r>
            <a:r>
              <a:rPr lang="en-US" altLang="zh-CN" dirty="0" smtClean="0"/>
              <a:t>36pt</a:t>
            </a:r>
            <a:r>
              <a:rPr lang="zh-CN" altLang="en-US" dirty="0" smtClean="0"/>
              <a:t>（可调），左对齐</a:t>
            </a:r>
            <a:endParaRPr lang="en-US" dirty="0"/>
          </a:p>
        </p:txBody>
      </p:sp>
      <p:sp>
        <p:nvSpPr>
          <p:cNvPr id="6" name="Rectangle 5"/>
          <p:cNvSpPr>
            <a:spLocks noChangeArrowheads="1"/>
          </p:cNvSpPr>
          <p:nvPr userDrawn="1"/>
        </p:nvSpPr>
        <p:spPr bwMode="auto">
          <a:xfrm>
            <a:off x="9983420" y="6495067"/>
            <a:ext cx="398825" cy="245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1218911" eaLnBrk="0">
              <a:lnSpc>
                <a:spcPct val="85000"/>
              </a:lnSpc>
            </a:pPr>
            <a:r>
              <a:rPr lang="de-DE" altLang="zh-CN" sz="1600" dirty="0" smtClean="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600">
                <a:solidFill>
                  <a:srgbClr val="000000">
                    <a:lumMod val="65000"/>
                    <a:lumOff val="35000"/>
                  </a:srgbClr>
                </a:solidFill>
                <a:latin typeface="FrutigerNext LT Light" pitchFamily="34" charset="0"/>
                <a:ea typeface="MS PGothic" pitchFamily="34" charset="-128"/>
              </a:rPr>
              <a:pPr defTabSz="1218911" eaLnBrk="0">
                <a:lnSpc>
                  <a:spcPct val="85000"/>
                </a:lnSpc>
              </a:pPr>
              <a:t>‹#›</a:t>
            </a:fld>
            <a:endParaRPr lang="en-GB" altLang="zh-CN" sz="1600"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204459125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文本型">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336860" y="1055758"/>
            <a:ext cx="11446291" cy="4964930"/>
          </a:xfrm>
          <a:prstGeom prst="rect">
            <a:avLst/>
          </a:prstGeom>
        </p:spPr>
        <p:txBody>
          <a:bodyPr>
            <a:noAutofit/>
          </a:bodyPr>
          <a:lstStyle>
            <a:lvl1pPr marL="0" marR="0" indent="0" algn="l" defTabSz="1218977" rtl="0" eaLnBrk="1" fontAlgn="auto" latinLnBrk="0" hangingPunct="1">
              <a:lnSpc>
                <a:spcPct val="100000"/>
              </a:lnSpc>
              <a:spcBef>
                <a:spcPct val="20000"/>
              </a:spcBef>
              <a:spcAft>
                <a:spcPts val="0"/>
              </a:spcAft>
              <a:buClrTx/>
              <a:buSzTx/>
              <a:buFontTx/>
              <a:buNone/>
              <a:tabLst/>
              <a:defRPr sz="1999" b="0" baseline="0">
                <a:solidFill>
                  <a:schemeClr val="tx1"/>
                </a:solidFill>
                <a:latin typeface="+mn-ea"/>
                <a:ea typeface="+mn-ea"/>
              </a:defRPr>
            </a:lvl1pPr>
            <a:lvl2pPr marL="609488" indent="0" algn="ctr">
              <a:buNone/>
              <a:defRPr>
                <a:solidFill>
                  <a:schemeClr val="tx1">
                    <a:tint val="75000"/>
                  </a:schemeClr>
                </a:solidFill>
              </a:defRPr>
            </a:lvl2pPr>
            <a:lvl3pPr marL="1218977" indent="0" algn="ctr">
              <a:buNone/>
              <a:defRPr>
                <a:solidFill>
                  <a:schemeClr val="tx1">
                    <a:tint val="75000"/>
                  </a:schemeClr>
                </a:solidFill>
              </a:defRPr>
            </a:lvl3pPr>
            <a:lvl4pPr marL="1828465" indent="0" algn="ctr">
              <a:buNone/>
              <a:defRPr>
                <a:solidFill>
                  <a:schemeClr val="tx1">
                    <a:tint val="75000"/>
                  </a:schemeClr>
                </a:solidFill>
              </a:defRPr>
            </a:lvl4pPr>
            <a:lvl5pPr marL="2437953" indent="0" algn="ctr">
              <a:buNone/>
              <a:defRPr>
                <a:solidFill>
                  <a:schemeClr val="tx1">
                    <a:tint val="75000"/>
                  </a:schemeClr>
                </a:solidFill>
              </a:defRPr>
            </a:lvl5pPr>
            <a:lvl6pPr marL="3047441" indent="0" algn="ctr">
              <a:buNone/>
              <a:defRPr>
                <a:solidFill>
                  <a:schemeClr val="tx1">
                    <a:tint val="75000"/>
                  </a:schemeClr>
                </a:solidFill>
              </a:defRPr>
            </a:lvl6pPr>
            <a:lvl7pPr marL="3656930" indent="0" algn="ctr">
              <a:buNone/>
              <a:defRPr>
                <a:solidFill>
                  <a:schemeClr val="tx1">
                    <a:tint val="75000"/>
                  </a:schemeClr>
                </a:solidFill>
              </a:defRPr>
            </a:lvl7pPr>
            <a:lvl8pPr marL="4266417" indent="0" algn="ctr">
              <a:buNone/>
              <a:defRPr>
                <a:solidFill>
                  <a:schemeClr val="tx1">
                    <a:tint val="75000"/>
                  </a:schemeClr>
                </a:solidFill>
              </a:defRPr>
            </a:lvl8pPr>
            <a:lvl9pPr marL="4875905" indent="0" algn="ctr">
              <a:buNone/>
              <a:defRPr>
                <a:solidFill>
                  <a:schemeClr val="tx1">
                    <a:tint val="75000"/>
                  </a:schemeClr>
                </a:solidFill>
              </a:defRPr>
            </a:lvl9pPr>
          </a:lstStyle>
          <a:p>
            <a:r>
              <a:rPr lang="zh-CN" altLang="en-US" dirty="0" smtClean="0"/>
              <a:t>微软雅黑 </a:t>
            </a:r>
            <a:r>
              <a:rPr lang="en-US" altLang="zh-CN" dirty="0" smtClean="0"/>
              <a:t>18pt </a:t>
            </a:r>
            <a:r>
              <a:rPr lang="zh-CN" altLang="en-US" dirty="0" smtClean="0"/>
              <a:t>，左对齐</a:t>
            </a:r>
            <a:endParaRPr lang="en-US" altLang="zh-CN" dirty="0" smtClean="0"/>
          </a:p>
          <a:p>
            <a:r>
              <a:rPr lang="zh-CN" altLang="en-US" dirty="0" smtClean="0"/>
              <a:t>微软雅黑 </a:t>
            </a:r>
            <a:r>
              <a:rPr lang="en-US" altLang="zh-CN" dirty="0" smtClean="0"/>
              <a:t>18pt </a:t>
            </a:r>
            <a:r>
              <a:rPr lang="zh-CN" altLang="en-US" dirty="0" smtClean="0"/>
              <a:t>，左对齐</a:t>
            </a:r>
          </a:p>
        </p:txBody>
      </p:sp>
      <p:sp>
        <p:nvSpPr>
          <p:cNvPr id="8" name="标题 7"/>
          <p:cNvSpPr>
            <a:spLocks noGrp="1"/>
          </p:cNvSpPr>
          <p:nvPr>
            <p:ph type="title" hasCustomPrompt="1"/>
          </p:nvPr>
        </p:nvSpPr>
        <p:spPr>
          <a:xfrm>
            <a:off x="336860" y="92006"/>
            <a:ext cx="11446291" cy="665323"/>
          </a:xfrm>
          <a:prstGeom prst="rect">
            <a:avLst/>
          </a:prstGeom>
        </p:spPr>
        <p:txBody>
          <a:bodyPr/>
          <a:lstStyle>
            <a:lvl1pPr algn="l">
              <a:defRPr sz="3599" b="1" baseline="0">
                <a:solidFill>
                  <a:srgbClr val="C00000"/>
                </a:solidFill>
              </a:defRPr>
            </a:lvl1pPr>
          </a:lstStyle>
          <a:p>
            <a:r>
              <a:rPr lang="zh-CN" altLang="en-US" dirty="0" smtClean="0"/>
              <a:t>标题，微软雅黑 </a:t>
            </a:r>
            <a:r>
              <a:rPr lang="en-US" altLang="zh-CN" dirty="0" smtClean="0"/>
              <a:t>36pt</a:t>
            </a:r>
            <a:r>
              <a:rPr lang="zh-CN" altLang="en-US" dirty="0" smtClean="0"/>
              <a:t>（可调），左对齐</a:t>
            </a:r>
            <a:endParaRPr lang="en-US" dirty="0"/>
          </a:p>
        </p:txBody>
      </p:sp>
      <p:sp>
        <p:nvSpPr>
          <p:cNvPr id="6" name="Rectangle 5"/>
          <p:cNvSpPr>
            <a:spLocks noChangeArrowheads="1"/>
          </p:cNvSpPr>
          <p:nvPr userDrawn="1"/>
        </p:nvSpPr>
        <p:spPr bwMode="auto">
          <a:xfrm>
            <a:off x="9983420" y="6495067"/>
            <a:ext cx="398825" cy="245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1218911" eaLnBrk="0">
              <a:lnSpc>
                <a:spcPct val="85000"/>
              </a:lnSpc>
            </a:pPr>
            <a:r>
              <a:rPr lang="de-DE" altLang="zh-CN" sz="1600" dirty="0" smtClean="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600">
                <a:solidFill>
                  <a:srgbClr val="000000">
                    <a:lumMod val="65000"/>
                    <a:lumOff val="35000"/>
                  </a:srgbClr>
                </a:solidFill>
                <a:latin typeface="FrutigerNext LT Light" pitchFamily="34" charset="0"/>
                <a:ea typeface="MS PGothic" pitchFamily="34" charset="-128"/>
              </a:rPr>
              <a:pPr defTabSz="1218911" eaLnBrk="0">
                <a:lnSpc>
                  <a:spcPct val="85000"/>
                </a:lnSpc>
              </a:pPr>
              <a:t>‹#›</a:t>
            </a:fld>
            <a:endParaRPr lang="en-GB" altLang="zh-CN" sz="1600"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20854873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型">
    <p:spTree>
      <p:nvGrpSpPr>
        <p:cNvPr id="1" name=""/>
        <p:cNvGrpSpPr/>
        <p:nvPr/>
      </p:nvGrpSpPr>
      <p:grpSpPr>
        <a:xfrm>
          <a:off x="0" y="0"/>
          <a:ext cx="0" cy="0"/>
          <a:chOff x="0" y="0"/>
          <a:chExt cx="0" cy="0"/>
        </a:xfrm>
      </p:grpSpPr>
      <p:sp>
        <p:nvSpPr>
          <p:cNvPr id="8" name="标题 7"/>
          <p:cNvSpPr>
            <a:spLocks noGrp="1"/>
          </p:cNvSpPr>
          <p:nvPr>
            <p:ph type="title" hasCustomPrompt="1"/>
          </p:nvPr>
        </p:nvSpPr>
        <p:spPr>
          <a:xfrm>
            <a:off x="336860" y="92006"/>
            <a:ext cx="11446291" cy="665323"/>
          </a:xfrm>
          <a:prstGeom prst="rect">
            <a:avLst/>
          </a:prstGeom>
        </p:spPr>
        <p:txBody>
          <a:bodyPr/>
          <a:lstStyle>
            <a:lvl1pPr algn="l">
              <a:defRPr sz="3599" b="1" baseline="0">
                <a:solidFill>
                  <a:srgbClr val="C00000"/>
                </a:solidFill>
              </a:defRPr>
            </a:lvl1pPr>
          </a:lstStyle>
          <a:p>
            <a:r>
              <a:rPr lang="zh-CN" altLang="en-US" dirty="0" smtClean="0"/>
              <a:t>标题，微软雅黑 </a:t>
            </a:r>
            <a:r>
              <a:rPr lang="en-US" altLang="zh-CN" dirty="0" smtClean="0"/>
              <a:t>36pt</a:t>
            </a:r>
            <a:r>
              <a:rPr lang="zh-CN" altLang="en-US" dirty="0" smtClean="0"/>
              <a:t>（可调），左对齐</a:t>
            </a:r>
            <a:endParaRPr lang="en-US" dirty="0"/>
          </a:p>
        </p:txBody>
      </p:sp>
      <p:sp>
        <p:nvSpPr>
          <p:cNvPr id="6" name="Rectangle 5"/>
          <p:cNvSpPr>
            <a:spLocks noChangeArrowheads="1"/>
          </p:cNvSpPr>
          <p:nvPr userDrawn="1"/>
        </p:nvSpPr>
        <p:spPr bwMode="auto">
          <a:xfrm>
            <a:off x="9983420" y="6495067"/>
            <a:ext cx="398825" cy="245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1218911" eaLnBrk="0">
              <a:lnSpc>
                <a:spcPct val="85000"/>
              </a:lnSpc>
            </a:pPr>
            <a:r>
              <a:rPr lang="de-DE" altLang="zh-CN" sz="1600" dirty="0" smtClean="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600">
                <a:solidFill>
                  <a:srgbClr val="000000">
                    <a:lumMod val="65000"/>
                    <a:lumOff val="35000"/>
                  </a:srgbClr>
                </a:solidFill>
                <a:latin typeface="FrutigerNext LT Light" pitchFamily="34" charset="0"/>
                <a:ea typeface="MS PGothic" pitchFamily="34" charset="-128"/>
              </a:rPr>
              <a:pPr defTabSz="1218911" eaLnBrk="0">
                <a:lnSpc>
                  <a:spcPct val="85000"/>
                </a:lnSpc>
              </a:pPr>
              <a:t>‹#›</a:t>
            </a:fld>
            <a:endParaRPr lang="en-GB" altLang="zh-CN" sz="1600"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356538933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表型">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336860" y="1055758"/>
            <a:ext cx="11446291" cy="598853"/>
          </a:xfrm>
          <a:prstGeom prst="rect">
            <a:avLst/>
          </a:prstGeom>
        </p:spPr>
        <p:txBody>
          <a:bodyPr>
            <a:normAutofit/>
          </a:bodyPr>
          <a:lstStyle>
            <a:lvl1pPr marL="285641" marR="0" indent="-285641" algn="l" defTabSz="1218977" rtl="0" eaLnBrk="1" fontAlgn="auto" latinLnBrk="0" hangingPunct="1">
              <a:lnSpc>
                <a:spcPct val="100000"/>
              </a:lnSpc>
              <a:spcBef>
                <a:spcPct val="20000"/>
              </a:spcBef>
              <a:spcAft>
                <a:spcPts val="0"/>
              </a:spcAft>
              <a:buClrTx/>
              <a:buSzTx/>
              <a:buFont typeface="Arial" pitchFamily="34" charset="0"/>
              <a:buChar char="•"/>
              <a:tabLst/>
              <a:defRPr sz="1600" baseline="0">
                <a:solidFill>
                  <a:schemeClr val="tx1"/>
                </a:solidFill>
                <a:latin typeface="+mn-ea"/>
                <a:ea typeface="+mn-ea"/>
              </a:defRPr>
            </a:lvl1pPr>
            <a:lvl2pPr marL="609488" indent="0" algn="ctr">
              <a:buNone/>
              <a:defRPr>
                <a:solidFill>
                  <a:schemeClr val="tx1">
                    <a:tint val="75000"/>
                  </a:schemeClr>
                </a:solidFill>
              </a:defRPr>
            </a:lvl2pPr>
            <a:lvl3pPr marL="1218977" indent="0" algn="ctr">
              <a:buNone/>
              <a:defRPr>
                <a:solidFill>
                  <a:schemeClr val="tx1">
                    <a:tint val="75000"/>
                  </a:schemeClr>
                </a:solidFill>
              </a:defRPr>
            </a:lvl3pPr>
            <a:lvl4pPr marL="1828465" indent="0" algn="ctr">
              <a:buNone/>
              <a:defRPr>
                <a:solidFill>
                  <a:schemeClr val="tx1">
                    <a:tint val="75000"/>
                  </a:schemeClr>
                </a:solidFill>
              </a:defRPr>
            </a:lvl4pPr>
            <a:lvl5pPr marL="2437953" indent="0" algn="ctr">
              <a:buNone/>
              <a:defRPr>
                <a:solidFill>
                  <a:schemeClr val="tx1">
                    <a:tint val="75000"/>
                  </a:schemeClr>
                </a:solidFill>
              </a:defRPr>
            </a:lvl5pPr>
            <a:lvl6pPr marL="3047441" indent="0" algn="ctr">
              <a:buNone/>
              <a:defRPr>
                <a:solidFill>
                  <a:schemeClr val="tx1">
                    <a:tint val="75000"/>
                  </a:schemeClr>
                </a:solidFill>
              </a:defRPr>
            </a:lvl6pPr>
            <a:lvl7pPr marL="3656930" indent="0" algn="ctr">
              <a:buNone/>
              <a:defRPr>
                <a:solidFill>
                  <a:schemeClr val="tx1">
                    <a:tint val="75000"/>
                  </a:schemeClr>
                </a:solidFill>
              </a:defRPr>
            </a:lvl7pPr>
            <a:lvl8pPr marL="4266417" indent="0" algn="ctr">
              <a:buNone/>
              <a:defRPr>
                <a:solidFill>
                  <a:schemeClr val="tx1">
                    <a:tint val="75000"/>
                  </a:schemeClr>
                </a:solidFill>
              </a:defRPr>
            </a:lvl8pPr>
            <a:lvl9pPr marL="4875905" indent="0" algn="ctr">
              <a:buNone/>
              <a:defRPr>
                <a:solidFill>
                  <a:schemeClr val="tx1">
                    <a:tint val="75000"/>
                  </a:schemeClr>
                </a:solidFill>
              </a:defRPr>
            </a:lvl9pPr>
          </a:lstStyle>
          <a:p>
            <a:r>
              <a:rPr lang="zh-CN" altLang="en-US" dirty="0" smtClean="0"/>
              <a:t>微软雅黑 </a:t>
            </a:r>
            <a:r>
              <a:rPr lang="en-US" altLang="zh-CN" dirty="0" smtClean="0"/>
              <a:t>16pt </a:t>
            </a:r>
            <a:r>
              <a:rPr lang="zh-CN" altLang="en-US" dirty="0" smtClean="0"/>
              <a:t>，左对齐</a:t>
            </a:r>
            <a:endParaRPr lang="en-US" altLang="zh-CN" dirty="0" smtClean="0"/>
          </a:p>
          <a:p>
            <a:r>
              <a:rPr lang="zh-CN" altLang="en-US" dirty="0" smtClean="0"/>
              <a:t>微软雅黑 </a:t>
            </a:r>
            <a:r>
              <a:rPr lang="en-US" altLang="zh-CN" dirty="0" smtClean="0"/>
              <a:t>16pt </a:t>
            </a:r>
            <a:r>
              <a:rPr lang="zh-CN" altLang="en-US" dirty="0" smtClean="0"/>
              <a:t>，左对齐</a:t>
            </a:r>
          </a:p>
        </p:txBody>
      </p:sp>
      <p:sp>
        <p:nvSpPr>
          <p:cNvPr id="8" name="标题 7"/>
          <p:cNvSpPr>
            <a:spLocks noGrp="1"/>
          </p:cNvSpPr>
          <p:nvPr>
            <p:ph type="title" hasCustomPrompt="1"/>
          </p:nvPr>
        </p:nvSpPr>
        <p:spPr>
          <a:xfrm>
            <a:off x="336860" y="92006"/>
            <a:ext cx="11446291" cy="665323"/>
          </a:xfrm>
          <a:prstGeom prst="rect">
            <a:avLst/>
          </a:prstGeom>
        </p:spPr>
        <p:txBody>
          <a:bodyPr/>
          <a:lstStyle>
            <a:lvl1pPr algn="l">
              <a:defRPr sz="3599" b="1" baseline="0">
                <a:solidFill>
                  <a:srgbClr val="C00000"/>
                </a:solidFill>
              </a:defRPr>
            </a:lvl1pPr>
          </a:lstStyle>
          <a:p>
            <a:r>
              <a:rPr lang="zh-CN" altLang="en-US" dirty="0" smtClean="0"/>
              <a:t>标题，微软雅黑 </a:t>
            </a:r>
            <a:r>
              <a:rPr lang="en-US" altLang="zh-CN" dirty="0" smtClean="0"/>
              <a:t>36pt</a:t>
            </a:r>
            <a:r>
              <a:rPr lang="zh-CN" altLang="en-US" dirty="0" smtClean="0"/>
              <a:t>（可调），左对齐</a:t>
            </a:r>
            <a:endParaRPr lang="en-US" dirty="0"/>
          </a:p>
        </p:txBody>
      </p:sp>
      <p:sp>
        <p:nvSpPr>
          <p:cNvPr id="7" name="文本占位符 2"/>
          <p:cNvSpPr>
            <a:spLocks noGrp="1"/>
          </p:cNvSpPr>
          <p:nvPr>
            <p:ph type="body" sz="quarter" idx="11" hasCustomPrompt="1"/>
          </p:nvPr>
        </p:nvSpPr>
        <p:spPr>
          <a:xfrm>
            <a:off x="1344709" y="6443145"/>
            <a:ext cx="8494732" cy="287195"/>
          </a:xfrm>
          <a:prstGeom prst="rect">
            <a:avLst/>
          </a:prstGeom>
        </p:spPr>
        <p:txBody>
          <a:bodyPr/>
          <a:lstStyle>
            <a:lvl1pPr marL="0" marR="0" indent="0" algn="l" defTabSz="1218977" rtl="0" eaLnBrk="1" fontAlgn="auto" latinLnBrk="0" hangingPunct="1">
              <a:lnSpc>
                <a:spcPct val="100000"/>
              </a:lnSpc>
              <a:spcBef>
                <a:spcPct val="20000"/>
              </a:spcBef>
              <a:spcAft>
                <a:spcPts val="0"/>
              </a:spcAft>
              <a:buClrTx/>
              <a:buSzTx/>
              <a:buFont typeface="Arial" pitchFamily="34" charset="0"/>
              <a:buNone/>
              <a:tabLst/>
              <a:defRPr sz="1200" baseline="0">
                <a:solidFill>
                  <a:schemeClr val="tx1"/>
                </a:solidFill>
              </a:defRPr>
            </a:lvl1pPr>
          </a:lstStyle>
          <a:p>
            <a:pPr marL="0" marR="0" lvl="0" indent="0" algn="l" defTabSz="1218977" rtl="0" eaLnBrk="1" fontAlgn="auto" latinLnBrk="0" hangingPunct="1">
              <a:lnSpc>
                <a:spcPct val="100000"/>
              </a:lnSpc>
              <a:spcBef>
                <a:spcPct val="20000"/>
              </a:spcBef>
              <a:spcAft>
                <a:spcPts val="0"/>
              </a:spcAft>
              <a:buClrTx/>
              <a:buSzTx/>
              <a:buFont typeface="Arial" pitchFamily="34" charset="0"/>
              <a:buNone/>
              <a:tabLst/>
              <a:defRPr/>
            </a:pPr>
            <a:r>
              <a:rPr lang="zh-CN" altLang="en-US" dirty="0" smtClean="0"/>
              <a:t>数据源，样本数，微软雅黑，</a:t>
            </a:r>
            <a:r>
              <a:rPr lang="en-US" altLang="zh-CN" dirty="0" smtClean="0"/>
              <a:t>12pt</a:t>
            </a:r>
            <a:endParaRPr lang="en-US" dirty="0" smtClean="0"/>
          </a:p>
          <a:p>
            <a:pPr lvl="0"/>
            <a:endParaRPr lang="en-US" dirty="0"/>
          </a:p>
        </p:txBody>
      </p:sp>
      <p:sp>
        <p:nvSpPr>
          <p:cNvPr id="10" name="文本框 9"/>
          <p:cNvSpPr txBox="1"/>
          <p:nvPr userDrawn="1"/>
        </p:nvSpPr>
        <p:spPr>
          <a:xfrm>
            <a:off x="336859" y="6463668"/>
            <a:ext cx="1195127" cy="276999"/>
          </a:xfrm>
          <a:prstGeom prst="rect">
            <a:avLst/>
          </a:prstGeom>
          <a:noFill/>
        </p:spPr>
        <p:txBody>
          <a:bodyPr wrap="square" rtlCol="0">
            <a:spAutoFit/>
          </a:bodyPr>
          <a:lstStyle/>
          <a:p>
            <a:pPr defTabSz="1218977">
              <a:spcBef>
                <a:spcPct val="20000"/>
              </a:spcBef>
              <a:buFont typeface="Arial" pitchFamily="34" charset="0"/>
              <a:buNone/>
              <a:defRPr/>
            </a:pPr>
            <a:r>
              <a:rPr lang="en-US" altLang="zh-CN" sz="1200" dirty="0" smtClean="0">
                <a:solidFill>
                  <a:prstClr val="black"/>
                </a:solidFill>
              </a:rPr>
              <a:t>Data Source</a:t>
            </a:r>
            <a:r>
              <a:rPr lang="zh-CN" altLang="en-US" sz="1200" dirty="0" smtClean="0">
                <a:solidFill>
                  <a:prstClr val="black"/>
                </a:solidFill>
              </a:rPr>
              <a:t>：</a:t>
            </a:r>
            <a:endParaRPr lang="en-US" sz="1200" dirty="0">
              <a:solidFill>
                <a:prstClr val="black"/>
              </a:solidFill>
            </a:endParaRPr>
          </a:p>
        </p:txBody>
      </p:sp>
      <p:sp>
        <p:nvSpPr>
          <p:cNvPr id="6" name="Rectangle 5"/>
          <p:cNvSpPr>
            <a:spLocks noChangeArrowheads="1"/>
          </p:cNvSpPr>
          <p:nvPr userDrawn="1"/>
        </p:nvSpPr>
        <p:spPr bwMode="auto">
          <a:xfrm>
            <a:off x="9983420" y="6495067"/>
            <a:ext cx="398825" cy="245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1218911" eaLnBrk="0">
              <a:lnSpc>
                <a:spcPct val="85000"/>
              </a:lnSpc>
            </a:pPr>
            <a:r>
              <a:rPr lang="de-DE" altLang="zh-CN" sz="1600" dirty="0" smtClean="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600">
                <a:solidFill>
                  <a:srgbClr val="000000">
                    <a:lumMod val="65000"/>
                    <a:lumOff val="35000"/>
                  </a:srgbClr>
                </a:solidFill>
                <a:latin typeface="FrutigerNext LT Light" pitchFamily="34" charset="0"/>
                <a:ea typeface="MS PGothic" pitchFamily="34" charset="-128"/>
              </a:rPr>
              <a:pPr defTabSz="1218911" eaLnBrk="0">
                <a:lnSpc>
                  <a:spcPct val="85000"/>
                </a:lnSpc>
              </a:pPr>
              <a:t>‹#›</a:t>
            </a:fld>
            <a:endParaRPr lang="en-GB" altLang="zh-CN" sz="1600"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13062658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4" y="240458"/>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Tree>
    <p:extLst>
      <p:ext uri="{BB962C8B-B14F-4D97-AF65-F5344CB8AC3E}">
        <p14:creationId xmlns:p14="http://schemas.microsoft.com/office/powerpoint/2010/main" val="2725723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文本框 1"/>
          <p:cNvSpPr txBox="1"/>
          <p:nvPr userDrawn="1"/>
        </p:nvSpPr>
        <p:spPr>
          <a:xfrm>
            <a:off x="857930" y="3158970"/>
            <a:ext cx="9861849" cy="1200200"/>
          </a:xfrm>
          <a:prstGeom prst="rect">
            <a:avLst/>
          </a:prstGeom>
          <a:noFill/>
        </p:spPr>
        <p:txBody>
          <a:bodyPr wrap="square" rtlCol="0">
            <a:spAutoFit/>
          </a:bodyPr>
          <a:lstStyle/>
          <a:p>
            <a:pPr algn="ctr" defTabSz="1149935"/>
            <a:r>
              <a:rPr lang="en-US" altLang="zh-CN" sz="7199" i="1" dirty="0" smtClean="0">
                <a:solidFill>
                  <a:prstClr val="white"/>
                </a:solidFill>
              </a:rPr>
              <a:t>Thank you!</a:t>
            </a:r>
            <a:endParaRPr lang="en-US" sz="7199" i="1" dirty="0">
              <a:solidFill>
                <a:prstClr val="white"/>
              </a:solidFill>
            </a:endParaRPr>
          </a:p>
        </p:txBody>
      </p:sp>
    </p:spTree>
    <p:extLst>
      <p:ext uri="{BB962C8B-B14F-4D97-AF65-F5344CB8AC3E}">
        <p14:creationId xmlns:p14="http://schemas.microsoft.com/office/powerpoint/2010/main" val="6791944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7913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496629"/>
      </p:ext>
    </p:extLst>
  </p:cSld>
  <p:clrMapOvr>
    <a:masterClrMapping/>
  </p:clrMapOvr>
  <p:transition spd="slow"/>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0848" y="488950"/>
            <a:ext cx="10973117" cy="1143000"/>
          </a:xfrm>
          <a:prstGeom prst="rect">
            <a:avLst/>
          </a:prstGeom>
        </p:spPr>
        <p:txBody>
          <a:bodyPr/>
          <a:lstStyle>
            <a:lvl1pPr marL="0" marR="0" indent="0" algn="l" defTabSz="914126" rtl="0" eaLnBrk="1" fontAlgn="base" latinLnBrk="0" hangingPunct="1">
              <a:lnSpc>
                <a:spcPct val="100000"/>
              </a:lnSpc>
              <a:spcBef>
                <a:spcPct val="0"/>
              </a:spcBef>
              <a:spcAft>
                <a:spcPct val="0"/>
              </a:spcAft>
              <a:buClrTx/>
              <a:buSzTx/>
              <a:buFontTx/>
              <a:buNone/>
              <a:tabLst/>
              <a:defRPr>
                <a:solidFill>
                  <a:schemeClr val="tx1">
                    <a:lumMod val="75000"/>
                    <a:lumOff val="25000"/>
                  </a:schemeClr>
                </a:solidFill>
                <a:latin typeface="FrutigerNext LT Light"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2" y="1803399"/>
            <a:ext cx="10468424" cy="4073525"/>
          </a:xfrm>
          <a:prstGeom prst="rect">
            <a:avLst/>
          </a:prstGeom>
        </p:spPr>
        <p:txBody>
          <a:bodyPr/>
          <a:lstStyle>
            <a:lvl1pPr>
              <a:defRPr>
                <a:solidFill>
                  <a:schemeClr val="tx1">
                    <a:lumMod val="75000"/>
                    <a:lumOff val="25000"/>
                  </a:schemeClr>
                </a:solidFill>
                <a:latin typeface="微软雅黑" pitchFamily="34" charset="-122"/>
                <a:ea typeface="微软雅黑" pitchFamily="34" charset="-122"/>
              </a:defRPr>
            </a:lvl1pPr>
          </a:lstStyle>
          <a:p>
            <a:pPr lvl="0"/>
            <a:r>
              <a:rPr lang="zh-CN" altLang="en-US" dirty="0" smtClean="0"/>
              <a:t>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p14="http://schemas.microsoft.com/office/powerpoint/2010/main" val="37360159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4"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12992778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4340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0785" y="165101"/>
            <a:ext cx="11330432" cy="1056000"/>
          </a:xfrm>
          <a:prstGeom prst="rect">
            <a:avLst/>
          </a:prstGeom>
        </p:spPr>
        <p:txBody>
          <a:bodyPr>
            <a:noAutofit/>
          </a:bodyPr>
          <a:lstStyle>
            <a:lvl1pPr marL="0" marR="0" indent="0" algn="l" defTabSz="1218722" rtl="0" eaLnBrk="1" fontAlgn="auto" latinLnBrk="0" hangingPunct="1">
              <a:lnSpc>
                <a:spcPct val="100000"/>
              </a:lnSpc>
              <a:spcBef>
                <a:spcPct val="0"/>
              </a:spcBef>
              <a:spcAft>
                <a:spcPts val="0"/>
              </a:spcAft>
              <a:buClrTx/>
              <a:buSzTx/>
              <a:buFontTx/>
              <a:buNone/>
              <a:tabLst/>
              <a:defRPr sz="3999" b="1">
                <a:solidFill>
                  <a:schemeClr val="bg1"/>
                </a:solidFill>
                <a:latin typeface="+mj-lt"/>
              </a:defRPr>
            </a:lvl1pPr>
          </a:lstStyle>
          <a:p>
            <a:r>
              <a:rPr lang="en-US" altLang="zh-CN" dirty="0" smtClean="0"/>
              <a:t>Headline in Arial bold 40 point</a:t>
            </a:r>
          </a:p>
        </p:txBody>
      </p:sp>
      <p:sp>
        <p:nvSpPr>
          <p:cNvPr id="3" name="副标题 2"/>
          <p:cNvSpPr>
            <a:spLocks noGrp="1"/>
          </p:cNvSpPr>
          <p:nvPr>
            <p:ph type="subTitle" idx="1" hasCustomPrompt="1"/>
          </p:nvPr>
        </p:nvSpPr>
        <p:spPr>
          <a:xfrm>
            <a:off x="430784" y="1371725"/>
            <a:ext cx="11342600" cy="4938715"/>
          </a:xfrm>
          <a:prstGeom prst="rect">
            <a:avLst/>
          </a:prstGeom>
        </p:spPr>
        <p:txBody>
          <a:bodyPr>
            <a:normAutofit/>
          </a:bodyPr>
          <a:lstStyle>
            <a:lvl1pPr marL="0" marR="0" indent="0" algn="l" defTabSz="121872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defRPr>
            </a:lvl1pPr>
            <a:lvl2pPr marL="609362" indent="0" algn="ctr">
              <a:buNone/>
              <a:defRPr>
                <a:solidFill>
                  <a:schemeClr val="tx1">
                    <a:tint val="75000"/>
                  </a:schemeClr>
                </a:solidFill>
              </a:defRPr>
            </a:lvl2pPr>
            <a:lvl3pPr marL="1218722" indent="0" algn="ctr">
              <a:buNone/>
              <a:defRPr>
                <a:solidFill>
                  <a:schemeClr val="tx1">
                    <a:tint val="75000"/>
                  </a:schemeClr>
                </a:solidFill>
              </a:defRPr>
            </a:lvl3pPr>
            <a:lvl4pPr marL="1828084" indent="0" algn="ctr">
              <a:buNone/>
              <a:defRPr>
                <a:solidFill>
                  <a:schemeClr val="tx1">
                    <a:tint val="75000"/>
                  </a:schemeClr>
                </a:solidFill>
              </a:defRPr>
            </a:lvl4pPr>
            <a:lvl5pPr marL="2437445" indent="0" algn="ctr">
              <a:buNone/>
              <a:defRPr>
                <a:solidFill>
                  <a:schemeClr val="tx1">
                    <a:tint val="75000"/>
                  </a:schemeClr>
                </a:solidFill>
              </a:defRPr>
            </a:lvl5pPr>
            <a:lvl6pPr marL="3046807" indent="0" algn="ctr">
              <a:buNone/>
              <a:defRPr>
                <a:solidFill>
                  <a:schemeClr val="tx1">
                    <a:tint val="75000"/>
                  </a:schemeClr>
                </a:solidFill>
              </a:defRPr>
            </a:lvl6pPr>
            <a:lvl7pPr marL="3656168" indent="0" algn="ctr">
              <a:buNone/>
              <a:defRPr>
                <a:solidFill>
                  <a:schemeClr val="tx1">
                    <a:tint val="75000"/>
                  </a:schemeClr>
                </a:solidFill>
              </a:defRPr>
            </a:lvl7pPr>
            <a:lvl8pPr marL="4265528" indent="0" algn="ctr">
              <a:buNone/>
              <a:defRPr>
                <a:solidFill>
                  <a:schemeClr val="tx1">
                    <a:tint val="75000"/>
                  </a:schemeClr>
                </a:solidFill>
              </a:defRPr>
            </a:lvl8pPr>
            <a:lvl9pPr marL="4874890" indent="0" algn="ctr">
              <a:buNone/>
              <a:defRPr>
                <a:solidFill>
                  <a:schemeClr val="tx1">
                    <a:tint val="75000"/>
                  </a:schemeClr>
                </a:solidFill>
              </a:defRPr>
            </a:lvl9pPr>
          </a:lstStyle>
          <a:p>
            <a:r>
              <a:rPr lang="en-US" altLang="zh-CN" dirty="0" smtClean="0"/>
              <a:t>Copy text in Arial bold 18-32 point </a:t>
            </a:r>
          </a:p>
        </p:txBody>
      </p:sp>
    </p:spTree>
    <p:extLst>
      <p:ext uri="{BB962C8B-B14F-4D97-AF65-F5344CB8AC3E}">
        <p14:creationId xmlns:p14="http://schemas.microsoft.com/office/powerpoint/2010/main" val="10935943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Line 3"/>
          <p:cNvSpPr>
            <a:spLocks noChangeShapeType="1"/>
          </p:cNvSpPr>
          <p:nvPr userDrawn="1"/>
        </p:nvSpPr>
        <p:spPr bwMode="auto">
          <a:xfrm>
            <a:off x="4153687" y="3277791"/>
            <a:ext cx="3863200" cy="0"/>
          </a:xfrm>
          <a:prstGeom prst="line">
            <a:avLst/>
          </a:prstGeom>
          <a:noFill/>
          <a:ln w="3175">
            <a:solidFill>
              <a:srgbClr val="373737"/>
            </a:solidFill>
            <a:round/>
            <a:headEnd/>
            <a:tailEnd/>
          </a:ln>
        </p:spPr>
        <p:txBody>
          <a:bodyPr lIns="0" tIns="0" rIns="0" bIns="0" anchor="ctr"/>
          <a:lstStyle/>
          <a:p>
            <a:pPr>
              <a:defRPr/>
            </a:pPr>
            <a:endParaRPr lang="zh-CN" altLang="en-US" sz="1350"/>
          </a:p>
        </p:txBody>
      </p:sp>
      <p:pic>
        <p:nvPicPr>
          <p:cNvPr id="5" name="Picture 1" descr="droppedImage.pdf"/>
          <p:cNvPicPr>
            <a:picLocks noChangeAspect="1"/>
          </p:cNvPicPr>
          <p:nvPr userDrawn="1"/>
        </p:nvPicPr>
        <p:blipFill>
          <a:blip r:embed="rId2"/>
          <a:srcRect/>
          <a:stretch>
            <a:fillRect/>
          </a:stretch>
        </p:blipFill>
        <p:spPr bwMode="auto">
          <a:xfrm>
            <a:off x="190482" y="6256740"/>
            <a:ext cx="12009852" cy="628651"/>
          </a:xfrm>
          <a:prstGeom prst="rect">
            <a:avLst/>
          </a:prstGeom>
          <a:noFill/>
          <a:ln w="9525">
            <a:noFill/>
            <a:miter lim="800000"/>
            <a:headEnd/>
            <a:tailEnd/>
          </a:ln>
        </p:spPr>
      </p:pic>
      <p:pic>
        <p:nvPicPr>
          <p:cNvPr id="6" name="Picture 3" descr="Huawei_logo.psd"/>
          <p:cNvPicPr>
            <a:picLocks noChangeAspect="1"/>
          </p:cNvPicPr>
          <p:nvPr userDrawn="1"/>
        </p:nvPicPr>
        <p:blipFill>
          <a:blip r:embed="rId3"/>
          <a:srcRect/>
          <a:stretch>
            <a:fillRect/>
          </a:stretch>
        </p:blipFill>
        <p:spPr bwMode="auto">
          <a:xfrm>
            <a:off x="5598963" y="5004200"/>
            <a:ext cx="991693" cy="991791"/>
          </a:xfrm>
          <a:prstGeom prst="rect">
            <a:avLst/>
          </a:prstGeom>
          <a:noFill/>
          <a:ln w="9525">
            <a:noFill/>
            <a:miter lim="800000"/>
            <a:headEnd/>
            <a:tailEnd/>
          </a:ln>
        </p:spPr>
      </p:pic>
      <p:sp>
        <p:nvSpPr>
          <p:cNvPr id="11" name="Title 9"/>
          <p:cNvSpPr>
            <a:spLocks noGrp="1"/>
          </p:cNvSpPr>
          <p:nvPr>
            <p:ph type="title"/>
          </p:nvPr>
        </p:nvSpPr>
        <p:spPr>
          <a:xfrm>
            <a:off x="866183" y="2678911"/>
            <a:ext cx="10516195" cy="535781"/>
          </a:xfrm>
          <a:prstGeom prst="rect">
            <a:avLst/>
          </a:prstGeom>
        </p:spPr>
        <p:txBody>
          <a:bodyPr lIns="91409" tIns="45705" rIns="91409" bIns="45705" anchor="ctr"/>
          <a:lstStyle>
            <a:lvl1pPr algn="ctr">
              <a:defRPr sz="3899" b="1" baseline="0">
                <a:solidFill>
                  <a:schemeClr val="tx1">
                    <a:lumMod val="65000"/>
                    <a:lumOff val="35000"/>
                  </a:schemeClr>
                </a:solidFill>
                <a:latin typeface="FrutigerNext LT Medium" pitchFamily="34" charset="0"/>
                <a:ea typeface="黑体" pitchFamily="49" charset="-122"/>
                <a:cs typeface="FrutigerNext LT Medium" pitchFamily="34" charset="0"/>
              </a:defRPr>
            </a:lvl1pPr>
          </a:lstStyle>
          <a:p>
            <a:r>
              <a:rPr lang="zh-CN" altLang="en-US" smtClean="0"/>
              <a:t>单击此处编辑母版标题样式</a:t>
            </a:r>
            <a:endParaRPr lang="en-US" dirty="0"/>
          </a:p>
        </p:txBody>
      </p:sp>
      <p:sp>
        <p:nvSpPr>
          <p:cNvPr id="19" name="Text Placeholder 17"/>
          <p:cNvSpPr>
            <a:spLocks noGrp="1"/>
          </p:cNvSpPr>
          <p:nvPr>
            <p:ph type="body" sz="quarter" idx="11"/>
          </p:nvPr>
        </p:nvSpPr>
        <p:spPr>
          <a:xfrm>
            <a:off x="3238504" y="3429005"/>
            <a:ext cx="5786437" cy="589360"/>
          </a:xfrm>
          <a:prstGeom prst="rect">
            <a:avLst/>
          </a:prstGeom>
        </p:spPr>
        <p:txBody>
          <a:bodyPr lIns="91409" tIns="45705" rIns="91409" bIns="45705"/>
          <a:lstStyle>
            <a:lvl1pPr>
              <a:defRPr sz="1725" b="0" i="1">
                <a:solidFill>
                  <a:schemeClr val="tx1">
                    <a:lumMod val="65000"/>
                    <a:lumOff val="35000"/>
                  </a:schemeClr>
                </a:solidFill>
                <a:latin typeface="FrutigerNext LT Medium" pitchFamily="34" charset="0"/>
                <a:ea typeface="黑体" pitchFamily="49" charset="-122"/>
                <a:cs typeface="FrutigerNext LT Medium" pitchFamily="34" charset="0"/>
              </a:defRPr>
            </a:lvl1pPr>
          </a:lstStyle>
          <a:p>
            <a:pPr lvl="0"/>
            <a:r>
              <a:rPr lang="zh-CN" altLang="en-US" smtClean="0"/>
              <a:t>单击此处编辑母版文本样式</a:t>
            </a:r>
          </a:p>
        </p:txBody>
      </p:sp>
    </p:spTree>
    <p:extLst>
      <p:ext uri="{BB962C8B-B14F-4D97-AF65-F5344CB8AC3E}">
        <p14:creationId xmlns:p14="http://schemas.microsoft.com/office/powerpoint/2010/main" val="524655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表型">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336860" y="907969"/>
            <a:ext cx="11446291" cy="1170881"/>
          </a:xfrm>
          <a:prstGeom prst="rect">
            <a:avLst/>
          </a:prstGeom>
        </p:spPr>
        <p:txBody>
          <a:bodyPr>
            <a:noAutofit/>
          </a:bodyPr>
          <a:lstStyle>
            <a:lvl1pPr marL="285642" marR="0" indent="-285642" algn="l" defTabSz="1218983" rtl="0" eaLnBrk="1" fontAlgn="auto" latinLnBrk="0" hangingPunct="1">
              <a:lnSpc>
                <a:spcPct val="100000"/>
              </a:lnSpc>
              <a:spcBef>
                <a:spcPct val="20000"/>
              </a:spcBef>
              <a:spcAft>
                <a:spcPts val="0"/>
              </a:spcAft>
              <a:buClrTx/>
              <a:buSzTx/>
              <a:buFont typeface="Arial" pitchFamily="34" charset="0"/>
              <a:buChar char="•"/>
              <a:tabLst/>
              <a:defRPr sz="1800" baseline="0">
                <a:solidFill>
                  <a:schemeClr val="tx1"/>
                </a:solidFill>
                <a:latin typeface="+mn-ea"/>
                <a:ea typeface="+mn-ea"/>
              </a:defRPr>
            </a:lvl1pPr>
            <a:lvl2pPr marL="609492" indent="0" algn="ctr">
              <a:buNone/>
              <a:defRPr>
                <a:solidFill>
                  <a:schemeClr val="tx1">
                    <a:tint val="75000"/>
                  </a:schemeClr>
                </a:solidFill>
              </a:defRPr>
            </a:lvl2pPr>
            <a:lvl3pPr marL="1218983" indent="0" algn="ctr">
              <a:buNone/>
              <a:defRPr>
                <a:solidFill>
                  <a:schemeClr val="tx1">
                    <a:tint val="75000"/>
                  </a:schemeClr>
                </a:solidFill>
              </a:defRPr>
            </a:lvl3pPr>
            <a:lvl4pPr marL="1828474" indent="0" algn="ctr">
              <a:buNone/>
              <a:defRPr>
                <a:solidFill>
                  <a:schemeClr val="tx1">
                    <a:tint val="75000"/>
                  </a:schemeClr>
                </a:solidFill>
              </a:defRPr>
            </a:lvl4pPr>
            <a:lvl5pPr marL="2437967" indent="0" algn="ctr">
              <a:buNone/>
              <a:defRPr>
                <a:solidFill>
                  <a:schemeClr val="tx1">
                    <a:tint val="75000"/>
                  </a:schemeClr>
                </a:solidFill>
              </a:defRPr>
            </a:lvl5pPr>
            <a:lvl6pPr marL="3047459" indent="0" algn="ctr">
              <a:buNone/>
              <a:defRPr>
                <a:solidFill>
                  <a:schemeClr val="tx1">
                    <a:tint val="75000"/>
                  </a:schemeClr>
                </a:solidFill>
              </a:defRPr>
            </a:lvl6pPr>
            <a:lvl7pPr marL="3656950" indent="0" algn="ctr">
              <a:buNone/>
              <a:defRPr>
                <a:solidFill>
                  <a:schemeClr val="tx1">
                    <a:tint val="75000"/>
                  </a:schemeClr>
                </a:solidFill>
              </a:defRPr>
            </a:lvl7pPr>
            <a:lvl8pPr marL="4266441" indent="0" algn="ctr">
              <a:buNone/>
              <a:defRPr>
                <a:solidFill>
                  <a:schemeClr val="tx1">
                    <a:tint val="75000"/>
                  </a:schemeClr>
                </a:solidFill>
              </a:defRPr>
            </a:lvl8pPr>
            <a:lvl9pPr marL="4875932" indent="0" algn="ctr">
              <a:buNone/>
              <a:defRPr>
                <a:solidFill>
                  <a:schemeClr val="tx1">
                    <a:tint val="75000"/>
                  </a:schemeClr>
                </a:solidFill>
              </a:defRPr>
            </a:lvl9pPr>
          </a:lstStyle>
          <a:p>
            <a:r>
              <a:rPr lang="zh-CN" altLang="en-US" dirty="0" smtClean="0"/>
              <a:t>微软雅黑 </a:t>
            </a:r>
            <a:r>
              <a:rPr lang="en-US" altLang="zh-CN" dirty="0" smtClean="0"/>
              <a:t>24pt </a:t>
            </a:r>
            <a:r>
              <a:rPr lang="zh-CN" altLang="en-US" dirty="0" smtClean="0"/>
              <a:t>，左对齐</a:t>
            </a:r>
            <a:endParaRPr lang="en-US" altLang="zh-CN" dirty="0" smtClean="0"/>
          </a:p>
          <a:p>
            <a:r>
              <a:rPr lang="zh-CN" altLang="en-US" dirty="0" smtClean="0"/>
              <a:t>微软雅黑 </a:t>
            </a:r>
            <a:r>
              <a:rPr lang="en-US" altLang="zh-CN" dirty="0" smtClean="0"/>
              <a:t>24pt </a:t>
            </a:r>
            <a:r>
              <a:rPr lang="zh-CN" altLang="en-US" dirty="0" smtClean="0"/>
              <a:t>，左对齐</a:t>
            </a:r>
            <a:endParaRPr lang="en-US" altLang="zh-CN" dirty="0" smtClean="0"/>
          </a:p>
          <a:p>
            <a:endParaRPr lang="zh-CN" altLang="en-US" dirty="0" smtClean="0"/>
          </a:p>
        </p:txBody>
      </p:sp>
      <p:sp>
        <p:nvSpPr>
          <p:cNvPr id="7" name="文本占位符 2"/>
          <p:cNvSpPr>
            <a:spLocks noGrp="1"/>
          </p:cNvSpPr>
          <p:nvPr>
            <p:ph type="body" sz="quarter" idx="11" hasCustomPrompt="1"/>
          </p:nvPr>
        </p:nvSpPr>
        <p:spPr>
          <a:xfrm>
            <a:off x="331386" y="6399330"/>
            <a:ext cx="9436663" cy="287196"/>
          </a:xfrm>
          <a:prstGeom prst="rect">
            <a:avLst/>
          </a:prstGeom>
        </p:spPr>
        <p:txBody>
          <a:bodyPr/>
          <a:lstStyle>
            <a:lvl1pPr marL="0" marR="0" indent="0" algn="l" defTabSz="1218983" rtl="0" eaLnBrk="1" fontAlgn="auto" latinLnBrk="0" hangingPunct="1">
              <a:lnSpc>
                <a:spcPct val="100000"/>
              </a:lnSpc>
              <a:spcBef>
                <a:spcPct val="20000"/>
              </a:spcBef>
              <a:spcAft>
                <a:spcPts val="0"/>
              </a:spcAft>
              <a:buClrTx/>
              <a:buSzTx/>
              <a:buFont typeface="Arial" pitchFamily="34" charset="0"/>
              <a:buNone/>
              <a:tabLst/>
              <a:defRPr sz="1200" i="0" baseline="0">
                <a:solidFill>
                  <a:schemeClr val="tx1"/>
                </a:solidFill>
              </a:defRPr>
            </a:lvl1pPr>
          </a:lstStyle>
          <a:p>
            <a:pPr marL="0" marR="0" lvl="0" indent="0" algn="l" defTabSz="1218983" rtl="0" eaLnBrk="1" fontAlgn="auto" latinLnBrk="0" hangingPunct="1">
              <a:lnSpc>
                <a:spcPct val="100000"/>
              </a:lnSpc>
              <a:spcBef>
                <a:spcPct val="20000"/>
              </a:spcBef>
              <a:spcAft>
                <a:spcPts val="0"/>
              </a:spcAft>
              <a:buClrTx/>
              <a:buSzTx/>
              <a:buFont typeface="Arial" pitchFamily="34" charset="0"/>
              <a:buNone/>
              <a:tabLst/>
              <a:defRPr/>
            </a:pPr>
            <a:r>
              <a:rPr lang="en-US" altLang="zh-CN" sz="1200" dirty="0" err="1" smtClean="0">
                <a:latin typeface="+mn-ea"/>
                <a:ea typeface="+mn-ea"/>
              </a:rPr>
              <a:t>Datasource</a:t>
            </a:r>
            <a:r>
              <a:rPr lang="zh-CN" altLang="en-US" sz="1200" dirty="0" smtClean="0">
                <a:latin typeface="+mn-ea"/>
                <a:ea typeface="+mn-ea"/>
              </a:rPr>
              <a:t>：数据来源说明</a:t>
            </a:r>
            <a:r>
              <a:rPr lang="zh-CN" altLang="en-US" dirty="0" smtClean="0"/>
              <a:t>，</a:t>
            </a:r>
            <a:r>
              <a:rPr lang="en-US" altLang="zh-CN" dirty="0" smtClean="0"/>
              <a:t>12pt</a:t>
            </a:r>
            <a:endParaRPr lang="en-US" dirty="0" smtClean="0"/>
          </a:p>
          <a:p>
            <a:pPr lvl="0"/>
            <a:endParaRPr lang="en-US" dirty="0"/>
          </a:p>
        </p:txBody>
      </p:sp>
      <p:sp>
        <p:nvSpPr>
          <p:cNvPr id="6" name="Rectangle 5"/>
          <p:cNvSpPr>
            <a:spLocks noChangeArrowheads="1"/>
          </p:cNvSpPr>
          <p:nvPr userDrawn="1"/>
        </p:nvSpPr>
        <p:spPr bwMode="auto">
          <a:xfrm>
            <a:off x="9822051" y="6477832"/>
            <a:ext cx="398825" cy="245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1218917" eaLnBrk="0">
              <a:lnSpc>
                <a:spcPct val="85000"/>
              </a:lnSpc>
            </a:pPr>
            <a:r>
              <a:rPr lang="de-DE" altLang="zh-CN" sz="1600" dirty="0" smtClean="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600">
                <a:solidFill>
                  <a:srgbClr val="000000">
                    <a:lumMod val="65000"/>
                    <a:lumOff val="35000"/>
                  </a:srgbClr>
                </a:solidFill>
                <a:latin typeface="FrutigerNext LT Light" pitchFamily="34" charset="0"/>
                <a:ea typeface="MS PGothic" pitchFamily="34" charset="-128"/>
              </a:rPr>
              <a:pPr defTabSz="1218917" eaLnBrk="0">
                <a:lnSpc>
                  <a:spcPct val="85000"/>
                </a:lnSpc>
              </a:pPr>
              <a:t>‹#›</a:t>
            </a:fld>
            <a:endParaRPr lang="en-GB" altLang="zh-CN" sz="1600" dirty="0">
              <a:solidFill>
                <a:srgbClr val="000000">
                  <a:lumMod val="65000"/>
                  <a:lumOff val="35000"/>
                </a:srgbClr>
              </a:solidFill>
              <a:latin typeface="FrutigerNext LT Light" pitchFamily="34" charset="0"/>
              <a:ea typeface="MS PGothic" pitchFamily="34" charset="-128"/>
            </a:endParaRPr>
          </a:p>
        </p:txBody>
      </p:sp>
      <p:sp>
        <p:nvSpPr>
          <p:cNvPr id="9" name="标题 7"/>
          <p:cNvSpPr>
            <a:spLocks noGrp="1"/>
          </p:cNvSpPr>
          <p:nvPr>
            <p:ph type="title" hasCustomPrompt="1"/>
          </p:nvPr>
        </p:nvSpPr>
        <p:spPr>
          <a:xfrm>
            <a:off x="331386" y="134634"/>
            <a:ext cx="9436663" cy="540060"/>
          </a:xfrm>
          <a:prstGeom prst="rect">
            <a:avLst/>
          </a:prstGeom>
        </p:spPr>
        <p:txBody>
          <a:bodyPr/>
          <a:lstStyle>
            <a:lvl1pPr algn="l">
              <a:defRPr sz="2700" b="1" baseline="0">
                <a:solidFill>
                  <a:srgbClr val="C00000"/>
                </a:solidFill>
              </a:defRPr>
            </a:lvl1pPr>
          </a:lstStyle>
          <a:p>
            <a:r>
              <a:rPr lang="zh-CN" altLang="en-US" dirty="0" smtClean="0"/>
              <a:t>标题，微软雅黑 </a:t>
            </a:r>
            <a:r>
              <a:rPr lang="en-US" altLang="zh-CN" dirty="0" smtClean="0"/>
              <a:t>36pt</a:t>
            </a:r>
            <a:r>
              <a:rPr lang="zh-CN" altLang="en-US" dirty="0" smtClean="0"/>
              <a:t>（可调），左对齐</a:t>
            </a:r>
            <a:endParaRPr lang="en-US" dirty="0"/>
          </a:p>
        </p:txBody>
      </p:sp>
    </p:spTree>
    <p:extLst>
      <p:ext uri="{BB962C8B-B14F-4D97-AF65-F5344CB8AC3E}">
        <p14:creationId xmlns:p14="http://schemas.microsoft.com/office/powerpoint/2010/main" val="5799574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587" y="6350"/>
            <a:ext cx="12190414" cy="6851650"/>
          </a:xfrm>
          <a:prstGeom prst="rect">
            <a:avLst/>
          </a:prstGeom>
          <a:blipFill dpi="0" rotWithShape="1">
            <a:blip r:embed="rId10" cstate="screen">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
                <a:srgbClr val="CC9900"/>
              </a:buClr>
              <a:buFont typeface="Wingdings" pitchFamily="2" charset="2"/>
              <a:buChar char="n"/>
            </a:pPr>
            <a:endParaRPr lang="zh-CN" altLang="en-US" sz="1799" b="1">
              <a:solidFill>
                <a:prstClr val="white"/>
              </a:solidFill>
            </a:endParaRPr>
          </a:p>
        </p:txBody>
      </p:sp>
      <p:sp>
        <p:nvSpPr>
          <p:cNvPr id="1470550" name="Rectangle 86"/>
          <p:cNvSpPr>
            <a:spLocks noChangeArrowheads="1"/>
          </p:cNvSpPr>
          <p:nvPr userDrawn="1"/>
        </p:nvSpPr>
        <p:spPr bwMode="auto">
          <a:xfrm>
            <a:off x="698318" y="6396039"/>
            <a:ext cx="1409333" cy="461962"/>
          </a:xfrm>
          <a:prstGeom prst="rect">
            <a:avLst/>
          </a:prstGeom>
          <a:noFill/>
          <a:ln w="9525">
            <a:noFill/>
            <a:miter lim="800000"/>
            <a:headEnd/>
            <a:tailEnd/>
          </a:ln>
          <a:effectLst/>
        </p:spPr>
        <p:txBody>
          <a:bodyPr lIns="0" tIns="0" rIns="0" bIns="0"/>
          <a:lstStyle/>
          <a:p>
            <a:pPr defTabSz="783990" eaLnBrk="0" fontAlgn="base" hangingPunct="0">
              <a:lnSpc>
                <a:spcPct val="85000"/>
              </a:lnSpc>
              <a:spcBef>
                <a:spcPct val="0"/>
              </a:spcBef>
              <a:spcAft>
                <a:spcPct val="0"/>
              </a:spcAft>
            </a:pPr>
            <a:endParaRPr lang="de-DE" sz="1000" dirty="0">
              <a:solidFill>
                <a:srgbClr val="000000"/>
              </a:solidFill>
              <a:ea typeface="MS PGothic" pitchFamily="34" charset="-128"/>
            </a:endParaRPr>
          </a:p>
          <a:p>
            <a:pPr defTabSz="783990" eaLnBrk="0" fontAlgn="base" hangingPunct="0">
              <a:lnSpc>
                <a:spcPct val="85000"/>
              </a:lnSpc>
              <a:spcBef>
                <a:spcPct val="0"/>
              </a:spcBef>
              <a:spcAft>
                <a:spcPct val="0"/>
              </a:spcAft>
            </a:pPr>
            <a:r>
              <a:rPr lang="de-DE" sz="1000" dirty="0">
                <a:solidFill>
                  <a:srgbClr val="000000"/>
                </a:solidFill>
                <a:ea typeface="MS PGothic" pitchFamily="34" charset="-128"/>
              </a:rPr>
              <a:t>Page </a:t>
            </a:r>
            <a:fld id="{E68EC476-442B-4BB7-9603-F1440C241F3D}" type="slidenum">
              <a:rPr lang="de-DE" sz="1000">
                <a:solidFill>
                  <a:srgbClr val="000000"/>
                </a:solidFill>
                <a:ea typeface="MS PGothic" pitchFamily="34" charset="-128"/>
              </a:rPr>
              <a:pPr defTabSz="783990" eaLnBrk="0" fontAlgn="base" hangingPunct="0">
                <a:lnSpc>
                  <a:spcPct val="85000"/>
                </a:lnSpc>
                <a:spcBef>
                  <a:spcPct val="0"/>
                </a:spcBef>
                <a:spcAft>
                  <a:spcPct val="0"/>
                </a:spcAft>
              </a:pPr>
              <a:t>‹#›</a:t>
            </a:fld>
            <a:endParaRPr lang="en-GB" sz="1000" dirty="0">
              <a:solidFill>
                <a:srgbClr val="000000"/>
              </a:solidFill>
              <a:ea typeface="MS PGothic" pitchFamily="34" charset="-128"/>
            </a:endParaRPr>
          </a:p>
        </p:txBody>
      </p:sp>
      <p:pic>
        <p:nvPicPr>
          <p:cNvPr id="1470551" name="Picture 87" descr="图片3副本"/>
          <p:cNvPicPr>
            <a:picLocks noChangeAspect="1" noChangeArrowheads="1"/>
          </p:cNvPicPr>
          <p:nvPr userDrawn="1"/>
        </p:nvPicPr>
        <p:blipFill>
          <a:blip r:embed="rId12" cstate="screen"/>
          <a:srcRect/>
          <a:stretch>
            <a:fillRect/>
          </a:stretch>
        </p:blipFill>
        <p:spPr bwMode="auto">
          <a:xfrm>
            <a:off x="10179574" y="6386513"/>
            <a:ext cx="1295063" cy="307975"/>
          </a:xfrm>
          <a:prstGeom prst="rect">
            <a:avLst/>
          </a:prstGeom>
          <a:noFill/>
        </p:spPr>
      </p:pic>
      <p:sp>
        <p:nvSpPr>
          <p:cNvPr id="63" name="Text Box 5"/>
          <p:cNvSpPr txBox="1">
            <a:spLocks noChangeArrowheads="1"/>
          </p:cNvSpPr>
          <p:nvPr userDrawn="1"/>
        </p:nvSpPr>
        <p:spPr bwMode="auto">
          <a:xfrm>
            <a:off x="4726902" y="6478588"/>
            <a:ext cx="273978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kern="0" dirty="0" smtClean="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2392420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80" r:id="rId8"/>
  </p:sldLayoutIdLst>
  <p:timing>
    <p:tnLst>
      <p:par>
        <p:cTn id="1" dur="indefinite" restart="never" nodeType="tmRoot"/>
      </p:par>
    </p:tnLst>
  </p:timing>
  <p:hf sldNum="0" hdr="0" ftr="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797" indent="-342797"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1" y="728700"/>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98112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81" r:id="rId3"/>
  </p:sldLayoutIdLst>
  <p:timing>
    <p:tnLst>
      <p:par>
        <p:cTn id="1" dur="indefinite" restart="never" nodeType="tmRoot"/>
      </p:par>
    </p:tnLst>
  </p:timing>
  <p:txStyles>
    <p:titleStyle>
      <a:lvl1pPr algn="ctr" defTabSz="1218983" rtl="0" eaLnBrk="1" latinLnBrk="0" hangingPunct="1">
        <a:spcBef>
          <a:spcPct val="0"/>
        </a:spcBef>
        <a:buNone/>
        <a:defRPr sz="5897" kern="1200">
          <a:solidFill>
            <a:schemeClr val="bg1"/>
          </a:solidFill>
          <a:latin typeface="+mj-lt"/>
          <a:ea typeface="+mj-ea"/>
          <a:cs typeface="+mj-cs"/>
        </a:defRPr>
      </a:lvl1pPr>
    </p:titleStyle>
    <p:bodyStyle>
      <a:lvl1pPr marL="457119" indent="-457119" algn="l" defTabSz="1218983" rtl="0" eaLnBrk="1" latinLnBrk="0" hangingPunct="1">
        <a:spcBef>
          <a:spcPct val="20000"/>
        </a:spcBef>
        <a:buFont typeface="Arial" pitchFamily="34" charset="0"/>
        <a:buChar char="•"/>
        <a:defRPr sz="4298" kern="1200">
          <a:solidFill>
            <a:schemeClr val="bg1"/>
          </a:solidFill>
          <a:latin typeface="+mn-lt"/>
          <a:ea typeface="+mn-ea"/>
          <a:cs typeface="+mn-cs"/>
        </a:defRPr>
      </a:lvl1pPr>
      <a:lvl2pPr marL="990424" indent="-380932" algn="l" defTabSz="1218983" rtl="0" eaLnBrk="1" latinLnBrk="0" hangingPunct="1">
        <a:spcBef>
          <a:spcPct val="20000"/>
        </a:spcBef>
        <a:buFont typeface="Arial" pitchFamily="34" charset="0"/>
        <a:buChar char="–"/>
        <a:defRPr sz="3699" kern="1200">
          <a:solidFill>
            <a:schemeClr val="bg1"/>
          </a:solidFill>
          <a:latin typeface="+mn-lt"/>
          <a:ea typeface="+mn-ea"/>
          <a:cs typeface="+mn-cs"/>
        </a:defRPr>
      </a:lvl2pPr>
      <a:lvl3pPr marL="1523729" indent="-304746" algn="l" defTabSz="1218983" rtl="0" eaLnBrk="1" latinLnBrk="0" hangingPunct="1">
        <a:spcBef>
          <a:spcPct val="20000"/>
        </a:spcBef>
        <a:buFont typeface="Arial" pitchFamily="34" charset="0"/>
        <a:buChar char="•"/>
        <a:defRPr sz="3199" kern="1200">
          <a:solidFill>
            <a:schemeClr val="bg1"/>
          </a:solidFill>
          <a:latin typeface="+mn-lt"/>
          <a:ea typeface="+mn-ea"/>
          <a:cs typeface="+mn-cs"/>
        </a:defRPr>
      </a:lvl3pPr>
      <a:lvl4pPr marL="2133221" indent="-304746" algn="l" defTabSz="1218983" rtl="0" eaLnBrk="1" latinLnBrk="0" hangingPunct="1">
        <a:spcBef>
          <a:spcPct val="20000"/>
        </a:spcBef>
        <a:buFont typeface="Arial" pitchFamily="34" charset="0"/>
        <a:buChar char="–"/>
        <a:defRPr sz="2699" kern="1200">
          <a:solidFill>
            <a:schemeClr val="bg1"/>
          </a:solidFill>
          <a:latin typeface="+mn-lt"/>
          <a:ea typeface="+mn-ea"/>
          <a:cs typeface="+mn-cs"/>
        </a:defRPr>
      </a:lvl4pPr>
      <a:lvl5pPr marL="2742713" indent="-304746" algn="l" defTabSz="1218983" rtl="0" eaLnBrk="1" latinLnBrk="0" hangingPunct="1">
        <a:spcBef>
          <a:spcPct val="20000"/>
        </a:spcBef>
        <a:buFont typeface="Arial" pitchFamily="34" charset="0"/>
        <a:buChar char="»"/>
        <a:defRPr sz="2699" kern="1200">
          <a:solidFill>
            <a:schemeClr val="bg1"/>
          </a:solidFill>
          <a:latin typeface="+mn-lt"/>
          <a:ea typeface="+mn-ea"/>
          <a:cs typeface="+mn-cs"/>
        </a:defRPr>
      </a:lvl5pPr>
      <a:lvl6pPr marL="3352204" indent="-304746" algn="l" defTabSz="121898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695" indent="-304746" algn="l" defTabSz="121898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186" indent="-304746" algn="l" defTabSz="121898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678" indent="-304746" algn="l" defTabSz="1218983"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8983" rtl="0" eaLnBrk="1" latinLnBrk="0" hangingPunct="1">
        <a:defRPr sz="2399" kern="1200">
          <a:solidFill>
            <a:schemeClr val="tx1"/>
          </a:solidFill>
          <a:latin typeface="+mn-lt"/>
          <a:ea typeface="+mn-ea"/>
          <a:cs typeface="+mn-cs"/>
        </a:defRPr>
      </a:lvl1pPr>
      <a:lvl2pPr marL="609492" algn="l" defTabSz="1218983" rtl="0" eaLnBrk="1" latinLnBrk="0" hangingPunct="1">
        <a:defRPr sz="2399" kern="1200">
          <a:solidFill>
            <a:schemeClr val="tx1"/>
          </a:solidFill>
          <a:latin typeface="+mn-lt"/>
          <a:ea typeface="+mn-ea"/>
          <a:cs typeface="+mn-cs"/>
        </a:defRPr>
      </a:lvl2pPr>
      <a:lvl3pPr marL="1218983" algn="l" defTabSz="1218983" rtl="0" eaLnBrk="1" latinLnBrk="0" hangingPunct="1">
        <a:defRPr sz="2399" kern="1200">
          <a:solidFill>
            <a:schemeClr val="tx1"/>
          </a:solidFill>
          <a:latin typeface="+mn-lt"/>
          <a:ea typeface="+mn-ea"/>
          <a:cs typeface="+mn-cs"/>
        </a:defRPr>
      </a:lvl3pPr>
      <a:lvl4pPr marL="1828474" algn="l" defTabSz="1218983" rtl="0" eaLnBrk="1" latinLnBrk="0" hangingPunct="1">
        <a:defRPr sz="2399" kern="1200">
          <a:solidFill>
            <a:schemeClr val="tx1"/>
          </a:solidFill>
          <a:latin typeface="+mn-lt"/>
          <a:ea typeface="+mn-ea"/>
          <a:cs typeface="+mn-cs"/>
        </a:defRPr>
      </a:lvl4pPr>
      <a:lvl5pPr marL="2437967" algn="l" defTabSz="1218983" rtl="0" eaLnBrk="1" latinLnBrk="0" hangingPunct="1">
        <a:defRPr sz="2399" kern="1200">
          <a:solidFill>
            <a:schemeClr val="tx1"/>
          </a:solidFill>
          <a:latin typeface="+mn-lt"/>
          <a:ea typeface="+mn-ea"/>
          <a:cs typeface="+mn-cs"/>
        </a:defRPr>
      </a:lvl5pPr>
      <a:lvl6pPr marL="3047459" algn="l" defTabSz="1218983" rtl="0" eaLnBrk="1" latinLnBrk="0" hangingPunct="1">
        <a:defRPr sz="2399" kern="1200">
          <a:solidFill>
            <a:schemeClr val="tx1"/>
          </a:solidFill>
          <a:latin typeface="+mn-lt"/>
          <a:ea typeface="+mn-ea"/>
          <a:cs typeface="+mn-cs"/>
        </a:defRPr>
      </a:lvl6pPr>
      <a:lvl7pPr marL="3656950" algn="l" defTabSz="1218983" rtl="0" eaLnBrk="1" latinLnBrk="0" hangingPunct="1">
        <a:defRPr sz="2399" kern="1200">
          <a:solidFill>
            <a:schemeClr val="tx1"/>
          </a:solidFill>
          <a:latin typeface="+mn-lt"/>
          <a:ea typeface="+mn-ea"/>
          <a:cs typeface="+mn-cs"/>
        </a:defRPr>
      </a:lvl7pPr>
      <a:lvl8pPr marL="4266441" algn="l" defTabSz="1218983" rtl="0" eaLnBrk="1" latinLnBrk="0" hangingPunct="1">
        <a:defRPr sz="2399" kern="1200">
          <a:solidFill>
            <a:schemeClr val="tx1"/>
          </a:solidFill>
          <a:latin typeface="+mn-lt"/>
          <a:ea typeface="+mn-ea"/>
          <a:cs typeface="+mn-cs"/>
        </a:defRPr>
      </a:lvl8pPr>
      <a:lvl9pPr marL="4875932" algn="l" defTabSz="1218983" rtl="0" eaLnBrk="1" latinLnBrk="0" hangingPunct="1">
        <a:defRPr sz="23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79">
          <p15:clr>
            <a:srgbClr val="F26B43"/>
          </p15:clr>
        </p15:guide>
        <p15:guide id="2" pos="51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2" descr="E:\01 日常工作\03 品牌规范设计\公司广告源文档\HW LOGO(horizontal）111.png"/>
          <p:cNvPicPr>
            <a:picLocks noChangeAspect="1" noChangeArrowheads="1"/>
          </p:cNvPicPr>
          <p:nvPr userDrawn="1"/>
        </p:nvPicPr>
        <p:blipFill>
          <a:blip r:embed="rId6" cstate="print"/>
          <a:srcRect/>
          <a:stretch>
            <a:fillRect/>
          </a:stretch>
        </p:blipFill>
        <p:spPr bwMode="auto">
          <a:xfrm>
            <a:off x="10615392" y="6430759"/>
            <a:ext cx="1248875" cy="302933"/>
          </a:xfrm>
          <a:prstGeom prst="rect">
            <a:avLst/>
          </a:prstGeom>
          <a:noFill/>
        </p:spPr>
      </p:pic>
      <p:cxnSp>
        <p:nvCxnSpPr>
          <p:cNvPr id="3" name="直接连接符 2"/>
          <p:cNvCxnSpPr/>
          <p:nvPr userDrawn="1"/>
        </p:nvCxnSpPr>
        <p:spPr>
          <a:xfrm>
            <a:off x="1" y="90930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3653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iming>
    <p:tnLst>
      <p:par>
        <p:cTn id="1" dur="indefinite" restart="never" nodeType="tmRoot"/>
      </p:par>
    </p:tnLst>
  </p:timing>
  <p:txStyles>
    <p:titleStyle>
      <a:lvl1pPr algn="ctr" defTabSz="1218977" rtl="0" eaLnBrk="1" latinLnBrk="0" hangingPunct="1">
        <a:spcBef>
          <a:spcPct val="0"/>
        </a:spcBef>
        <a:buNone/>
        <a:defRPr sz="5898" kern="1200">
          <a:solidFill>
            <a:schemeClr val="bg1"/>
          </a:solidFill>
          <a:latin typeface="+mj-lt"/>
          <a:ea typeface="+mj-ea"/>
          <a:cs typeface="+mj-cs"/>
        </a:defRPr>
      </a:lvl1pPr>
    </p:titleStyle>
    <p:bodyStyle>
      <a:lvl1pPr marL="457116" indent="-457116" algn="l" defTabSz="1218977" rtl="0" eaLnBrk="1" latinLnBrk="0" hangingPunct="1">
        <a:spcBef>
          <a:spcPct val="20000"/>
        </a:spcBef>
        <a:buFont typeface="Arial" pitchFamily="34" charset="0"/>
        <a:buChar char="•"/>
        <a:defRPr sz="4298" kern="1200">
          <a:solidFill>
            <a:schemeClr val="bg1"/>
          </a:solidFill>
          <a:latin typeface="+mn-lt"/>
          <a:ea typeface="+mn-ea"/>
          <a:cs typeface="+mn-cs"/>
        </a:defRPr>
      </a:lvl1pPr>
      <a:lvl2pPr marL="990418" indent="-380930" algn="l" defTabSz="1218977" rtl="0" eaLnBrk="1" latinLnBrk="0" hangingPunct="1">
        <a:spcBef>
          <a:spcPct val="20000"/>
        </a:spcBef>
        <a:buFont typeface="Arial" pitchFamily="34" charset="0"/>
        <a:buChar char="–"/>
        <a:defRPr sz="3699" kern="1200">
          <a:solidFill>
            <a:schemeClr val="bg1"/>
          </a:solidFill>
          <a:latin typeface="+mn-lt"/>
          <a:ea typeface="+mn-ea"/>
          <a:cs typeface="+mn-cs"/>
        </a:defRPr>
      </a:lvl2pPr>
      <a:lvl3pPr marL="1523721" indent="-304744" algn="l" defTabSz="1218977" rtl="0" eaLnBrk="1" latinLnBrk="0" hangingPunct="1">
        <a:spcBef>
          <a:spcPct val="20000"/>
        </a:spcBef>
        <a:buFont typeface="Arial" pitchFamily="34" charset="0"/>
        <a:buChar char="•"/>
        <a:defRPr sz="3199" kern="1200">
          <a:solidFill>
            <a:schemeClr val="bg1"/>
          </a:solidFill>
          <a:latin typeface="+mn-lt"/>
          <a:ea typeface="+mn-ea"/>
          <a:cs typeface="+mn-cs"/>
        </a:defRPr>
      </a:lvl3pPr>
      <a:lvl4pPr marL="2133209" indent="-304744" algn="l" defTabSz="1218977" rtl="0" eaLnBrk="1" latinLnBrk="0" hangingPunct="1">
        <a:spcBef>
          <a:spcPct val="20000"/>
        </a:spcBef>
        <a:buFont typeface="Arial" pitchFamily="34" charset="0"/>
        <a:buChar char="–"/>
        <a:defRPr sz="2699" kern="1200">
          <a:solidFill>
            <a:schemeClr val="bg1"/>
          </a:solidFill>
          <a:latin typeface="+mn-lt"/>
          <a:ea typeface="+mn-ea"/>
          <a:cs typeface="+mn-cs"/>
        </a:defRPr>
      </a:lvl4pPr>
      <a:lvl5pPr marL="2742697" indent="-304744" algn="l" defTabSz="1218977" rtl="0" eaLnBrk="1" latinLnBrk="0" hangingPunct="1">
        <a:spcBef>
          <a:spcPct val="20000"/>
        </a:spcBef>
        <a:buFont typeface="Arial" pitchFamily="34" charset="0"/>
        <a:buChar char="»"/>
        <a:defRPr sz="2699" kern="1200">
          <a:solidFill>
            <a:schemeClr val="bg1"/>
          </a:solidFill>
          <a:latin typeface="+mn-lt"/>
          <a:ea typeface="+mn-ea"/>
          <a:cs typeface="+mn-cs"/>
        </a:defRPr>
      </a:lvl5pPr>
      <a:lvl6pPr marL="3352186" indent="-304744" algn="l" defTabSz="1218977"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673" indent="-304744" algn="l" defTabSz="1218977"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161" indent="-304744" algn="l" defTabSz="1218977"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650" indent="-304744" algn="l" defTabSz="1218977"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8977" rtl="0" eaLnBrk="1" latinLnBrk="0" hangingPunct="1">
        <a:defRPr sz="2399" kern="1200">
          <a:solidFill>
            <a:schemeClr val="tx1"/>
          </a:solidFill>
          <a:latin typeface="+mn-lt"/>
          <a:ea typeface="+mn-ea"/>
          <a:cs typeface="+mn-cs"/>
        </a:defRPr>
      </a:lvl1pPr>
      <a:lvl2pPr marL="609488" algn="l" defTabSz="1218977" rtl="0" eaLnBrk="1" latinLnBrk="0" hangingPunct="1">
        <a:defRPr sz="2399" kern="1200">
          <a:solidFill>
            <a:schemeClr val="tx1"/>
          </a:solidFill>
          <a:latin typeface="+mn-lt"/>
          <a:ea typeface="+mn-ea"/>
          <a:cs typeface="+mn-cs"/>
        </a:defRPr>
      </a:lvl2pPr>
      <a:lvl3pPr marL="1218977" algn="l" defTabSz="1218977" rtl="0" eaLnBrk="1" latinLnBrk="0" hangingPunct="1">
        <a:defRPr sz="2399" kern="1200">
          <a:solidFill>
            <a:schemeClr val="tx1"/>
          </a:solidFill>
          <a:latin typeface="+mn-lt"/>
          <a:ea typeface="+mn-ea"/>
          <a:cs typeface="+mn-cs"/>
        </a:defRPr>
      </a:lvl3pPr>
      <a:lvl4pPr marL="1828465" algn="l" defTabSz="1218977" rtl="0" eaLnBrk="1" latinLnBrk="0" hangingPunct="1">
        <a:defRPr sz="2399" kern="1200">
          <a:solidFill>
            <a:schemeClr val="tx1"/>
          </a:solidFill>
          <a:latin typeface="+mn-lt"/>
          <a:ea typeface="+mn-ea"/>
          <a:cs typeface="+mn-cs"/>
        </a:defRPr>
      </a:lvl4pPr>
      <a:lvl5pPr marL="2437953" algn="l" defTabSz="1218977" rtl="0" eaLnBrk="1" latinLnBrk="0" hangingPunct="1">
        <a:defRPr sz="2399" kern="1200">
          <a:solidFill>
            <a:schemeClr val="tx1"/>
          </a:solidFill>
          <a:latin typeface="+mn-lt"/>
          <a:ea typeface="+mn-ea"/>
          <a:cs typeface="+mn-cs"/>
        </a:defRPr>
      </a:lvl5pPr>
      <a:lvl6pPr marL="3047441" algn="l" defTabSz="1218977" rtl="0" eaLnBrk="1" latinLnBrk="0" hangingPunct="1">
        <a:defRPr sz="2399" kern="1200">
          <a:solidFill>
            <a:schemeClr val="tx1"/>
          </a:solidFill>
          <a:latin typeface="+mn-lt"/>
          <a:ea typeface="+mn-ea"/>
          <a:cs typeface="+mn-cs"/>
        </a:defRPr>
      </a:lvl6pPr>
      <a:lvl7pPr marL="3656930" algn="l" defTabSz="1218977" rtl="0" eaLnBrk="1" latinLnBrk="0" hangingPunct="1">
        <a:defRPr sz="2399" kern="1200">
          <a:solidFill>
            <a:schemeClr val="tx1"/>
          </a:solidFill>
          <a:latin typeface="+mn-lt"/>
          <a:ea typeface="+mn-ea"/>
          <a:cs typeface="+mn-cs"/>
        </a:defRPr>
      </a:lvl7pPr>
      <a:lvl8pPr marL="4266417" algn="l" defTabSz="1218977" rtl="0" eaLnBrk="1" latinLnBrk="0" hangingPunct="1">
        <a:defRPr sz="2399" kern="1200">
          <a:solidFill>
            <a:schemeClr val="tx1"/>
          </a:solidFill>
          <a:latin typeface="+mn-lt"/>
          <a:ea typeface="+mn-ea"/>
          <a:cs typeface="+mn-cs"/>
        </a:defRPr>
      </a:lvl8pPr>
      <a:lvl9pPr marL="4875905" algn="l" defTabSz="1218977"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组合 3"/>
          <p:cNvGrpSpPr/>
          <p:nvPr userDrawn="1"/>
        </p:nvGrpSpPr>
        <p:grpSpPr>
          <a:xfrm>
            <a:off x="15151" y="0"/>
            <a:ext cx="12148519" cy="6740602"/>
            <a:chOff x="0" y="2"/>
            <a:chExt cx="12218267" cy="6859586"/>
          </a:xfrm>
        </p:grpSpPr>
        <p:cxnSp>
          <p:nvCxnSpPr>
            <p:cNvPr id="5" name="直接连接符 4"/>
            <p:cNvCxnSpPr/>
            <p:nvPr userDrawn="1"/>
          </p:nvCxnSpPr>
          <p:spPr>
            <a:xfrm>
              <a:off x="0" y="909514"/>
              <a:ext cx="121951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2" descr="内页元素3-1"/>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5154" y="2"/>
              <a:ext cx="12203113" cy="6859586"/>
            </a:xfrm>
            <a:prstGeom prst="rect">
              <a:avLst/>
            </a:prstGeom>
            <a:noFill/>
          </p:spPr>
        </p:pic>
        <p:sp>
          <p:nvSpPr>
            <p:cNvPr id="9" name="文本框 8"/>
            <p:cNvSpPr txBox="1"/>
            <p:nvPr userDrawn="1"/>
          </p:nvSpPr>
          <p:spPr>
            <a:xfrm rot="20398848">
              <a:off x="2560361" y="4794000"/>
              <a:ext cx="2164612" cy="375851"/>
            </a:xfrm>
            <a:prstGeom prst="rect">
              <a:avLst/>
            </a:prstGeom>
            <a:noFill/>
          </p:spPr>
          <p:txBody>
            <a:bodyPr wrap="square" rtlCol="0">
              <a:spAutoFit/>
            </a:bodyPr>
            <a:lstStyle/>
            <a:p>
              <a:pPr defTabSz="1149935"/>
              <a:r>
                <a:rPr lang="en-US" sz="1800" dirty="0" smtClean="0">
                  <a:solidFill>
                    <a:prstClr val="white">
                      <a:lumMod val="85000"/>
                    </a:prstClr>
                  </a:solidFill>
                </a:rPr>
                <a:t>Big Data Platform</a:t>
              </a:r>
              <a:endParaRPr lang="en-US" sz="1800" dirty="0">
                <a:solidFill>
                  <a:prstClr val="white">
                    <a:lumMod val="85000"/>
                  </a:prstClr>
                </a:solidFill>
              </a:endParaRPr>
            </a:p>
          </p:txBody>
        </p:sp>
        <p:sp>
          <p:nvSpPr>
            <p:cNvPr id="10" name="文本框 9"/>
            <p:cNvSpPr txBox="1"/>
            <p:nvPr userDrawn="1"/>
          </p:nvSpPr>
          <p:spPr>
            <a:xfrm rot="20398848">
              <a:off x="2565753" y="1553638"/>
              <a:ext cx="2164612" cy="375851"/>
            </a:xfrm>
            <a:prstGeom prst="rect">
              <a:avLst/>
            </a:prstGeom>
            <a:noFill/>
          </p:spPr>
          <p:txBody>
            <a:bodyPr wrap="square" rtlCol="0">
              <a:spAutoFit/>
            </a:bodyPr>
            <a:lstStyle/>
            <a:p>
              <a:pPr defTabSz="1149935"/>
              <a:r>
                <a:rPr lang="en-US" sz="1800" dirty="0" smtClean="0">
                  <a:solidFill>
                    <a:prstClr val="white">
                      <a:lumMod val="85000"/>
                    </a:prstClr>
                  </a:solidFill>
                </a:rPr>
                <a:t>Big Data Platform</a:t>
              </a:r>
              <a:endParaRPr lang="en-US" sz="1800" dirty="0">
                <a:solidFill>
                  <a:prstClr val="white">
                    <a:lumMod val="85000"/>
                  </a:prstClr>
                </a:solidFill>
              </a:endParaRPr>
            </a:p>
          </p:txBody>
        </p:sp>
        <p:sp>
          <p:nvSpPr>
            <p:cNvPr id="11" name="文本框 10"/>
            <p:cNvSpPr txBox="1"/>
            <p:nvPr userDrawn="1"/>
          </p:nvSpPr>
          <p:spPr>
            <a:xfrm rot="20398848">
              <a:off x="8039626" y="4794000"/>
              <a:ext cx="2164612" cy="375851"/>
            </a:xfrm>
            <a:prstGeom prst="rect">
              <a:avLst/>
            </a:prstGeom>
            <a:noFill/>
          </p:spPr>
          <p:txBody>
            <a:bodyPr wrap="square" rtlCol="0">
              <a:spAutoFit/>
            </a:bodyPr>
            <a:lstStyle/>
            <a:p>
              <a:pPr defTabSz="1149935"/>
              <a:r>
                <a:rPr lang="en-US" sz="1800" dirty="0" smtClean="0">
                  <a:solidFill>
                    <a:prstClr val="white">
                      <a:lumMod val="85000"/>
                    </a:prstClr>
                  </a:solidFill>
                </a:rPr>
                <a:t>Big Data Platform</a:t>
              </a:r>
              <a:endParaRPr lang="en-US" sz="1800" dirty="0">
                <a:solidFill>
                  <a:prstClr val="white">
                    <a:lumMod val="85000"/>
                  </a:prstClr>
                </a:solidFill>
              </a:endParaRPr>
            </a:p>
          </p:txBody>
        </p:sp>
        <p:sp>
          <p:nvSpPr>
            <p:cNvPr id="12" name="文本框 11"/>
            <p:cNvSpPr txBox="1"/>
            <p:nvPr userDrawn="1"/>
          </p:nvSpPr>
          <p:spPr>
            <a:xfrm rot="20398848">
              <a:off x="8045018" y="1553641"/>
              <a:ext cx="2164612" cy="375851"/>
            </a:xfrm>
            <a:prstGeom prst="rect">
              <a:avLst/>
            </a:prstGeom>
            <a:noFill/>
          </p:spPr>
          <p:txBody>
            <a:bodyPr wrap="square" rtlCol="0">
              <a:spAutoFit/>
            </a:bodyPr>
            <a:lstStyle/>
            <a:p>
              <a:pPr defTabSz="1149935"/>
              <a:r>
                <a:rPr lang="en-US" sz="1800" dirty="0" smtClean="0">
                  <a:solidFill>
                    <a:prstClr val="white">
                      <a:lumMod val="85000"/>
                    </a:prstClr>
                  </a:solidFill>
                </a:rPr>
                <a:t>Big Data Platform</a:t>
              </a:r>
              <a:endParaRPr lang="en-US" sz="1800" dirty="0">
                <a:solidFill>
                  <a:prstClr val="white">
                    <a:lumMod val="85000"/>
                  </a:prstClr>
                </a:solidFill>
              </a:endParaRPr>
            </a:p>
          </p:txBody>
        </p:sp>
      </p:grpSp>
      <p:pic>
        <p:nvPicPr>
          <p:cNvPr id="7" name="Picture 2" descr="C:\Users\vino.huang.CWNGZ\Desktop\srew.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 y="0"/>
            <a:ext cx="1218641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descr="华为logo.png"/>
          <p:cNvPicPr>
            <a:picLocks noChangeAspect="1"/>
          </p:cNvPicPr>
          <p:nvPr userDrawn="1"/>
        </p:nvPicPr>
        <p:blipFill>
          <a:blip r:embed="rId5" cstate="print"/>
          <a:stretch>
            <a:fillRect/>
          </a:stretch>
        </p:blipFill>
        <p:spPr>
          <a:xfrm>
            <a:off x="10874018" y="310574"/>
            <a:ext cx="813139" cy="814703"/>
          </a:xfrm>
          <a:prstGeom prst="rect">
            <a:avLst/>
          </a:prstGeom>
        </p:spPr>
      </p:pic>
      <p:sp>
        <p:nvSpPr>
          <p:cNvPr id="13" name="矩形 12"/>
          <p:cNvSpPr>
            <a:spLocks noChangeAspect="1"/>
          </p:cNvSpPr>
          <p:nvPr userDrawn="1"/>
        </p:nvSpPr>
        <p:spPr>
          <a:xfrm>
            <a:off x="0" y="2132857"/>
            <a:ext cx="12192000" cy="340816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9935"/>
            <a:endParaRPr lang="zh-CN" altLang="en-US" sz="2263">
              <a:solidFill>
                <a:prstClr val="white"/>
              </a:solidFill>
            </a:endParaRPr>
          </a:p>
        </p:txBody>
      </p:sp>
    </p:spTree>
    <p:extLst>
      <p:ext uri="{BB962C8B-B14F-4D97-AF65-F5344CB8AC3E}">
        <p14:creationId xmlns:p14="http://schemas.microsoft.com/office/powerpoint/2010/main" val="3915370159"/>
      </p:ext>
    </p:extLst>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txStyles>
    <p:titleStyle>
      <a:lvl1pPr algn="ctr" defTabSz="1218983" rtl="0" eaLnBrk="1" latinLnBrk="0" hangingPunct="1">
        <a:spcBef>
          <a:spcPct val="0"/>
        </a:spcBef>
        <a:buNone/>
        <a:defRPr sz="5897" kern="1200">
          <a:solidFill>
            <a:schemeClr val="tx1"/>
          </a:solidFill>
          <a:latin typeface="+mj-lt"/>
          <a:ea typeface="+mj-ea"/>
          <a:cs typeface="+mj-cs"/>
        </a:defRPr>
      </a:lvl1pPr>
    </p:titleStyle>
    <p:bodyStyle>
      <a:lvl1pPr marL="457119" indent="-457119" algn="l" defTabSz="1218983" rtl="0" eaLnBrk="1" latinLnBrk="0" hangingPunct="1">
        <a:spcBef>
          <a:spcPct val="20000"/>
        </a:spcBef>
        <a:buFont typeface="Arial" pitchFamily="34" charset="0"/>
        <a:buChar char="•"/>
        <a:defRPr sz="4298" kern="1200">
          <a:solidFill>
            <a:schemeClr val="tx1"/>
          </a:solidFill>
          <a:latin typeface="+mn-lt"/>
          <a:ea typeface="+mn-ea"/>
          <a:cs typeface="+mn-cs"/>
        </a:defRPr>
      </a:lvl1pPr>
      <a:lvl2pPr marL="990424" indent="-380932" algn="l" defTabSz="1218983"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3729" indent="-304746" algn="l" defTabSz="1218983"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221" indent="-304746" algn="l" defTabSz="1218983"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2713" indent="-304746" algn="l" defTabSz="1218983"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204" indent="-304746" algn="l" defTabSz="1218983"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695" indent="-304746" algn="l" defTabSz="1218983"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186" indent="-304746" algn="l" defTabSz="1218983"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678" indent="-304746" algn="l" defTabSz="1218983"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8983" rtl="0" eaLnBrk="1" latinLnBrk="0" hangingPunct="1">
        <a:defRPr sz="2399" kern="1200">
          <a:solidFill>
            <a:schemeClr val="tx1"/>
          </a:solidFill>
          <a:latin typeface="+mn-lt"/>
          <a:ea typeface="+mn-ea"/>
          <a:cs typeface="+mn-cs"/>
        </a:defRPr>
      </a:lvl1pPr>
      <a:lvl2pPr marL="609492" algn="l" defTabSz="1218983" rtl="0" eaLnBrk="1" latinLnBrk="0" hangingPunct="1">
        <a:defRPr sz="2399" kern="1200">
          <a:solidFill>
            <a:schemeClr val="tx1"/>
          </a:solidFill>
          <a:latin typeface="+mn-lt"/>
          <a:ea typeface="+mn-ea"/>
          <a:cs typeface="+mn-cs"/>
        </a:defRPr>
      </a:lvl2pPr>
      <a:lvl3pPr marL="1218983" algn="l" defTabSz="1218983" rtl="0" eaLnBrk="1" latinLnBrk="0" hangingPunct="1">
        <a:defRPr sz="2399" kern="1200">
          <a:solidFill>
            <a:schemeClr val="tx1"/>
          </a:solidFill>
          <a:latin typeface="+mn-lt"/>
          <a:ea typeface="+mn-ea"/>
          <a:cs typeface="+mn-cs"/>
        </a:defRPr>
      </a:lvl3pPr>
      <a:lvl4pPr marL="1828474" algn="l" defTabSz="1218983" rtl="0" eaLnBrk="1" latinLnBrk="0" hangingPunct="1">
        <a:defRPr sz="2399" kern="1200">
          <a:solidFill>
            <a:schemeClr val="tx1"/>
          </a:solidFill>
          <a:latin typeface="+mn-lt"/>
          <a:ea typeface="+mn-ea"/>
          <a:cs typeface="+mn-cs"/>
        </a:defRPr>
      </a:lvl4pPr>
      <a:lvl5pPr marL="2437967" algn="l" defTabSz="1218983" rtl="0" eaLnBrk="1" latinLnBrk="0" hangingPunct="1">
        <a:defRPr sz="2399" kern="1200">
          <a:solidFill>
            <a:schemeClr val="tx1"/>
          </a:solidFill>
          <a:latin typeface="+mn-lt"/>
          <a:ea typeface="+mn-ea"/>
          <a:cs typeface="+mn-cs"/>
        </a:defRPr>
      </a:lvl5pPr>
      <a:lvl6pPr marL="3047459" algn="l" defTabSz="1218983" rtl="0" eaLnBrk="1" latinLnBrk="0" hangingPunct="1">
        <a:defRPr sz="2399" kern="1200">
          <a:solidFill>
            <a:schemeClr val="tx1"/>
          </a:solidFill>
          <a:latin typeface="+mn-lt"/>
          <a:ea typeface="+mn-ea"/>
          <a:cs typeface="+mn-cs"/>
        </a:defRPr>
      </a:lvl6pPr>
      <a:lvl7pPr marL="3656950" algn="l" defTabSz="1218983" rtl="0" eaLnBrk="1" latinLnBrk="0" hangingPunct="1">
        <a:defRPr sz="2399" kern="1200">
          <a:solidFill>
            <a:schemeClr val="tx1"/>
          </a:solidFill>
          <a:latin typeface="+mn-lt"/>
          <a:ea typeface="+mn-ea"/>
          <a:cs typeface="+mn-cs"/>
        </a:defRPr>
      </a:lvl7pPr>
      <a:lvl8pPr marL="4266441" algn="l" defTabSz="1218983" rtl="0" eaLnBrk="1" latinLnBrk="0" hangingPunct="1">
        <a:defRPr sz="2399" kern="1200">
          <a:solidFill>
            <a:schemeClr val="tx1"/>
          </a:solidFill>
          <a:latin typeface="+mn-lt"/>
          <a:ea typeface="+mn-ea"/>
          <a:cs typeface="+mn-cs"/>
        </a:defRPr>
      </a:lvl8pPr>
      <a:lvl9pPr marL="4875932" algn="l" defTabSz="1218983"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866691" y="2678984"/>
            <a:ext cx="10515764" cy="535729"/>
          </a:xfrm>
          <a:ln>
            <a:miter lim="800000"/>
            <a:headEnd/>
            <a:tailEnd/>
          </a:ln>
        </p:spPr>
        <p:txBody>
          <a:bodyPr vert="horz" wrap="square" lIns="68550" tIns="34275" rIns="68550" bIns="34275" numCol="1" anchor="ctr" anchorCtr="0" compatLnSpc="1">
            <a:prstTxWarp prst="textNoShape">
              <a:avLst/>
            </a:prstTxWarp>
          </a:bodyPr>
          <a:lstStyle/>
          <a:p>
            <a:pPr>
              <a:defRPr/>
            </a:pPr>
            <a:r>
              <a:rPr lang="zh-CN" altLang="en-US" dirty="0" smtClean="0">
                <a:solidFill>
                  <a:srgbClr val="C00000"/>
                </a:solidFill>
                <a:cs typeface="Gill Sans" pitchFamily="-109" charset="0"/>
              </a:rPr>
              <a:t>画像标签系统主打材料</a:t>
            </a:r>
            <a:endParaRPr lang="en-US" altLang="zh-CN" dirty="0" smtClean="0">
              <a:solidFill>
                <a:srgbClr val="C00000"/>
              </a:solidFill>
              <a:cs typeface="Gill Sans" pitchFamily="-109" charset="0"/>
            </a:endParaRPr>
          </a:p>
        </p:txBody>
      </p:sp>
      <p:sp>
        <p:nvSpPr>
          <p:cNvPr id="4" name="文本占位符 3"/>
          <p:cNvSpPr>
            <a:spLocks noGrp="1"/>
          </p:cNvSpPr>
          <p:nvPr>
            <p:ph type="body" sz="quarter" idx="11"/>
          </p:nvPr>
        </p:nvSpPr>
        <p:spPr>
          <a:xfrm>
            <a:off x="6869209" y="3556645"/>
            <a:ext cx="5786437" cy="589302"/>
          </a:xfrm>
        </p:spPr>
        <p:txBody>
          <a:bodyPr/>
          <a:lstStyle/>
          <a:p>
            <a:r>
              <a:rPr lang="zh-CN" altLang="en-US" i="0" dirty="0" smtClean="0"/>
              <a:t>大数据平台部</a:t>
            </a:r>
            <a:endParaRPr lang="zh-CN" altLang="en-US" i="0" dirty="0"/>
          </a:p>
        </p:txBody>
      </p:sp>
    </p:spTree>
    <p:extLst>
      <p:ext uri="{BB962C8B-B14F-4D97-AF65-F5344CB8AC3E}">
        <p14:creationId xmlns:p14="http://schemas.microsoft.com/office/powerpoint/2010/main" val="207150506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smtClean="0"/>
              <a:t>画像</a:t>
            </a:r>
            <a:r>
              <a:rPr lang="en-US" altLang="zh-CN" dirty="0" smtClean="0"/>
              <a:t>2.0</a:t>
            </a:r>
            <a:r>
              <a:rPr lang="zh-CN" altLang="en-US" dirty="0" smtClean="0"/>
              <a:t>技术架构</a:t>
            </a:r>
            <a:endParaRPr lang="zh-CN" altLang="en-US" dirty="0"/>
          </a:p>
        </p:txBody>
      </p:sp>
      <p:pic>
        <p:nvPicPr>
          <p:cNvPr id="9" name="图片 8"/>
          <p:cNvPicPr>
            <a:picLocks noChangeAspect="1"/>
          </p:cNvPicPr>
          <p:nvPr/>
        </p:nvPicPr>
        <p:blipFill>
          <a:blip r:embed="rId2"/>
          <a:stretch>
            <a:fillRect/>
          </a:stretch>
        </p:blipFill>
        <p:spPr>
          <a:xfrm>
            <a:off x="391844" y="757329"/>
            <a:ext cx="11408312" cy="6100671"/>
          </a:xfrm>
          <a:prstGeom prst="rect">
            <a:avLst/>
          </a:prstGeom>
        </p:spPr>
      </p:pic>
    </p:spTree>
    <p:extLst>
      <p:ext uri="{BB962C8B-B14F-4D97-AF65-F5344CB8AC3E}">
        <p14:creationId xmlns:p14="http://schemas.microsoft.com/office/powerpoint/2010/main" val="1672305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画像</a:t>
            </a:r>
            <a:r>
              <a:rPr lang="en-US" altLang="zh-CN" dirty="0" smtClean="0"/>
              <a:t>2.0</a:t>
            </a:r>
            <a:r>
              <a:rPr lang="zh-CN" altLang="en-US" dirty="0" smtClean="0"/>
              <a:t>技术架构</a:t>
            </a:r>
            <a:r>
              <a:rPr lang="en-US" altLang="zh-CN" dirty="0"/>
              <a:t>--</a:t>
            </a:r>
            <a:r>
              <a:rPr lang="zh-CN" altLang="en-US" dirty="0" smtClean="0"/>
              <a:t>续</a:t>
            </a:r>
            <a:endParaRPr lang="zh-CN" altLang="en-US" dirty="0"/>
          </a:p>
        </p:txBody>
      </p:sp>
      <p:pic>
        <p:nvPicPr>
          <p:cNvPr id="2" name="图片 1"/>
          <p:cNvPicPr>
            <a:picLocks noChangeAspect="1"/>
          </p:cNvPicPr>
          <p:nvPr/>
        </p:nvPicPr>
        <p:blipFill>
          <a:blip r:embed="rId2"/>
          <a:stretch>
            <a:fillRect/>
          </a:stretch>
        </p:blipFill>
        <p:spPr>
          <a:xfrm>
            <a:off x="0" y="777240"/>
            <a:ext cx="12192000" cy="6080760"/>
          </a:xfrm>
          <a:prstGeom prst="rect">
            <a:avLst/>
          </a:prstGeom>
        </p:spPr>
      </p:pic>
    </p:spTree>
    <p:extLst>
      <p:ext uri="{BB962C8B-B14F-4D97-AF65-F5344CB8AC3E}">
        <p14:creationId xmlns:p14="http://schemas.microsoft.com/office/powerpoint/2010/main" val="31485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smtClean="0"/>
              <a:t>画像</a:t>
            </a:r>
            <a:r>
              <a:rPr lang="en-US" altLang="zh-CN" dirty="0" smtClean="0"/>
              <a:t>3.0</a:t>
            </a:r>
            <a:r>
              <a:rPr lang="zh-CN" altLang="en-US" dirty="0" smtClean="0"/>
              <a:t>逻辑架构（现状）</a:t>
            </a:r>
            <a:endParaRPr lang="zh-CN" altLang="en-US" dirty="0"/>
          </a:p>
        </p:txBody>
      </p:sp>
      <p:pic>
        <p:nvPicPr>
          <p:cNvPr id="6" name="图片 5"/>
          <p:cNvPicPr>
            <a:picLocks noChangeAspect="1"/>
          </p:cNvPicPr>
          <p:nvPr/>
        </p:nvPicPr>
        <p:blipFill>
          <a:blip r:embed="rId2"/>
          <a:stretch>
            <a:fillRect/>
          </a:stretch>
        </p:blipFill>
        <p:spPr>
          <a:xfrm>
            <a:off x="597326" y="757328"/>
            <a:ext cx="10925357" cy="6100671"/>
          </a:xfrm>
          <a:prstGeom prst="rect">
            <a:avLst/>
          </a:prstGeom>
        </p:spPr>
      </p:pic>
    </p:spTree>
    <p:extLst>
      <p:ext uri="{BB962C8B-B14F-4D97-AF65-F5344CB8AC3E}">
        <p14:creationId xmlns:p14="http://schemas.microsoft.com/office/powerpoint/2010/main" val="10964585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画像</a:t>
            </a:r>
            <a:r>
              <a:rPr lang="en-US" altLang="zh-CN" dirty="0" smtClean="0"/>
              <a:t>3.0</a:t>
            </a:r>
            <a:r>
              <a:rPr lang="zh-CN" altLang="en-US" dirty="0" smtClean="0"/>
              <a:t>技术架构</a:t>
            </a:r>
            <a:r>
              <a:rPr lang="en-US" altLang="zh-CN" dirty="0" smtClean="0"/>
              <a:t>(</a:t>
            </a:r>
            <a:r>
              <a:rPr lang="zh-CN" altLang="en-US" dirty="0" smtClean="0"/>
              <a:t>现状</a:t>
            </a:r>
            <a:r>
              <a:rPr lang="en-US" altLang="zh-CN" dirty="0" smtClean="0"/>
              <a:t>)</a:t>
            </a:r>
            <a:endParaRPr lang="zh-CN" altLang="en-US" dirty="0"/>
          </a:p>
        </p:txBody>
      </p:sp>
      <p:pic>
        <p:nvPicPr>
          <p:cNvPr id="2" name="图片 1"/>
          <p:cNvPicPr>
            <a:picLocks noChangeAspect="1"/>
          </p:cNvPicPr>
          <p:nvPr/>
        </p:nvPicPr>
        <p:blipFill>
          <a:blip r:embed="rId2"/>
          <a:stretch>
            <a:fillRect/>
          </a:stretch>
        </p:blipFill>
        <p:spPr>
          <a:xfrm>
            <a:off x="410879" y="757329"/>
            <a:ext cx="11370242" cy="6100671"/>
          </a:xfrm>
          <a:prstGeom prst="rect">
            <a:avLst/>
          </a:prstGeom>
        </p:spPr>
      </p:pic>
    </p:spTree>
    <p:extLst>
      <p:ext uri="{BB962C8B-B14F-4D97-AF65-F5344CB8AC3E}">
        <p14:creationId xmlns:p14="http://schemas.microsoft.com/office/powerpoint/2010/main" val="14692671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画像</a:t>
            </a:r>
            <a:r>
              <a:rPr lang="en-US" altLang="zh-CN" dirty="0" smtClean="0"/>
              <a:t>3.0</a:t>
            </a:r>
            <a:r>
              <a:rPr lang="zh-CN" altLang="en-US" dirty="0" smtClean="0"/>
              <a:t>技术架构</a:t>
            </a:r>
            <a:r>
              <a:rPr lang="zh-CN" altLang="en-US" dirty="0"/>
              <a:t>（</a:t>
            </a:r>
            <a:r>
              <a:rPr lang="zh-CN" altLang="en-US" dirty="0" smtClean="0"/>
              <a:t>现状）</a:t>
            </a:r>
            <a:r>
              <a:rPr lang="en-US" altLang="zh-CN" dirty="0" smtClean="0"/>
              <a:t>--</a:t>
            </a:r>
            <a:r>
              <a:rPr lang="zh-CN" altLang="en-US" dirty="0" smtClean="0"/>
              <a:t>续</a:t>
            </a:r>
            <a:endParaRPr lang="zh-CN" altLang="en-US" dirty="0"/>
          </a:p>
        </p:txBody>
      </p:sp>
      <p:pic>
        <p:nvPicPr>
          <p:cNvPr id="4" name="图片 3"/>
          <p:cNvPicPr>
            <a:picLocks noChangeAspect="1"/>
          </p:cNvPicPr>
          <p:nvPr/>
        </p:nvPicPr>
        <p:blipFill>
          <a:blip r:embed="rId3"/>
          <a:stretch>
            <a:fillRect/>
          </a:stretch>
        </p:blipFill>
        <p:spPr>
          <a:xfrm>
            <a:off x="-1" y="757329"/>
            <a:ext cx="12192001" cy="6100671"/>
          </a:xfrm>
          <a:prstGeom prst="rect">
            <a:avLst/>
          </a:prstGeom>
        </p:spPr>
      </p:pic>
    </p:spTree>
    <p:extLst>
      <p:ext uri="{BB962C8B-B14F-4D97-AF65-F5344CB8AC3E}">
        <p14:creationId xmlns:p14="http://schemas.microsoft.com/office/powerpoint/2010/main" val="2719833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画像</a:t>
            </a:r>
            <a:r>
              <a:rPr lang="en-US" altLang="zh-CN" dirty="0"/>
              <a:t>3.0</a:t>
            </a:r>
            <a:r>
              <a:rPr lang="zh-CN" altLang="en-US" dirty="0"/>
              <a:t>逻辑</a:t>
            </a:r>
            <a:r>
              <a:rPr lang="zh-CN" altLang="en-US" dirty="0" smtClean="0"/>
              <a:t>架构（目标）</a:t>
            </a:r>
            <a:endParaRPr lang="zh-CN" altLang="en-US" dirty="0"/>
          </a:p>
        </p:txBody>
      </p:sp>
      <p:pic>
        <p:nvPicPr>
          <p:cNvPr id="5" name="图片 4"/>
          <p:cNvPicPr>
            <a:picLocks noChangeAspect="1"/>
          </p:cNvPicPr>
          <p:nvPr/>
        </p:nvPicPr>
        <p:blipFill>
          <a:blip r:embed="rId2"/>
          <a:stretch>
            <a:fillRect/>
          </a:stretch>
        </p:blipFill>
        <p:spPr>
          <a:xfrm>
            <a:off x="1590018" y="757328"/>
            <a:ext cx="8939974" cy="6100671"/>
          </a:xfrm>
          <a:prstGeom prst="rect">
            <a:avLst/>
          </a:prstGeom>
        </p:spPr>
      </p:pic>
    </p:spTree>
    <p:extLst>
      <p:ext uri="{BB962C8B-B14F-4D97-AF65-F5344CB8AC3E}">
        <p14:creationId xmlns:p14="http://schemas.microsoft.com/office/powerpoint/2010/main" val="38304758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74839" y="757329"/>
            <a:ext cx="11408312" cy="6100671"/>
          </a:xfrm>
          <a:prstGeom prst="rect">
            <a:avLst/>
          </a:prstGeom>
        </p:spPr>
      </p:pic>
      <p:sp>
        <p:nvSpPr>
          <p:cNvPr id="3" name="标题 2"/>
          <p:cNvSpPr>
            <a:spLocks noGrp="1"/>
          </p:cNvSpPr>
          <p:nvPr>
            <p:ph type="title"/>
          </p:nvPr>
        </p:nvSpPr>
        <p:spPr/>
        <p:txBody>
          <a:bodyPr/>
          <a:lstStyle/>
          <a:p>
            <a:r>
              <a:rPr lang="zh-CN" altLang="en-US" dirty="0"/>
              <a:t>画像</a:t>
            </a:r>
            <a:r>
              <a:rPr lang="en-US" altLang="zh-CN" dirty="0"/>
              <a:t>3.0</a:t>
            </a:r>
            <a:r>
              <a:rPr lang="zh-CN" altLang="en-US" dirty="0"/>
              <a:t>技术架构</a:t>
            </a:r>
            <a:r>
              <a:rPr lang="zh-CN" altLang="en-US" dirty="0" smtClean="0"/>
              <a:t>（目标）</a:t>
            </a:r>
            <a:endParaRPr lang="zh-CN" altLang="en-US" dirty="0"/>
          </a:p>
        </p:txBody>
      </p:sp>
    </p:spTree>
    <p:extLst>
      <p:ext uri="{BB962C8B-B14F-4D97-AF65-F5344CB8AC3E}">
        <p14:creationId xmlns:p14="http://schemas.microsoft.com/office/powerpoint/2010/main" val="23888730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画像</a:t>
            </a:r>
            <a:r>
              <a:rPr lang="en-US" altLang="zh-CN" dirty="0"/>
              <a:t>3.0</a:t>
            </a:r>
            <a:r>
              <a:rPr lang="zh-CN" altLang="en-US" dirty="0"/>
              <a:t>技术架构</a:t>
            </a:r>
            <a:r>
              <a:rPr lang="zh-CN" altLang="en-US" dirty="0" smtClean="0"/>
              <a:t>（目标）</a:t>
            </a:r>
            <a:r>
              <a:rPr lang="en-US" altLang="zh-CN" dirty="0" smtClean="0"/>
              <a:t>--</a:t>
            </a:r>
            <a:r>
              <a:rPr lang="zh-CN" altLang="en-US" dirty="0" smtClean="0"/>
              <a:t>续</a:t>
            </a:r>
            <a:endParaRPr lang="zh-CN" altLang="en-US" dirty="0"/>
          </a:p>
        </p:txBody>
      </p:sp>
      <p:pic>
        <p:nvPicPr>
          <p:cNvPr id="7" name="图片 6"/>
          <p:cNvPicPr>
            <a:picLocks noChangeAspect="1"/>
          </p:cNvPicPr>
          <p:nvPr/>
        </p:nvPicPr>
        <p:blipFill>
          <a:blip r:embed="rId3"/>
          <a:stretch>
            <a:fillRect/>
          </a:stretch>
        </p:blipFill>
        <p:spPr>
          <a:xfrm>
            <a:off x="336860" y="757329"/>
            <a:ext cx="11611299" cy="6100671"/>
          </a:xfrm>
          <a:prstGeom prst="rect">
            <a:avLst/>
          </a:prstGeom>
        </p:spPr>
      </p:pic>
    </p:spTree>
    <p:extLst>
      <p:ext uri="{BB962C8B-B14F-4D97-AF65-F5344CB8AC3E}">
        <p14:creationId xmlns:p14="http://schemas.microsoft.com/office/powerpoint/2010/main" val="5334780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画像数据架构</a:t>
            </a:r>
          </a:p>
        </p:txBody>
      </p:sp>
      <p:sp>
        <p:nvSpPr>
          <p:cNvPr id="79" name="圆角矩形 78"/>
          <p:cNvSpPr/>
          <p:nvPr/>
        </p:nvSpPr>
        <p:spPr>
          <a:xfrm>
            <a:off x="306685" y="1179227"/>
            <a:ext cx="1354909" cy="4571804"/>
          </a:xfrm>
          <a:prstGeom prst="roundRect">
            <a:avLst/>
          </a:prstGeom>
          <a:solidFill>
            <a:schemeClr val="accent1">
              <a:lumMod val="40000"/>
              <a:lumOff val="60000"/>
            </a:schemeClr>
          </a:solidFill>
          <a:ln w="9525" cap="flat" cmpd="sng" algn="ctr">
            <a:solidFill>
              <a:schemeClr val="tx2">
                <a:lumMod val="20000"/>
                <a:lumOff val="80000"/>
              </a:schemeClr>
            </a:solidFill>
            <a:prstDash val="solid"/>
          </a:ln>
          <a:effectLst>
            <a:outerShdw blurRad="40000" dist="23000" dir="5400000" rotWithShape="0">
              <a:srgbClr val="000000">
                <a:alpha val="35000"/>
              </a:srgbClr>
            </a:outerShdw>
          </a:effectLst>
        </p:spPr>
        <p:txBody>
          <a:bodyPr vert="eaVert" rtlCol="0" anchor="ctr"/>
          <a:lstStyle/>
          <a:p>
            <a:pPr algn="ctr" defTabSz="914461">
              <a:defRPr/>
            </a:pPr>
            <a:endParaRPr lang="zh-CN" altLang="en-US" sz="1050" kern="0" dirty="0">
              <a:solidFill>
                <a:srgbClr val="FFFFFF"/>
              </a:solidFill>
              <a:latin typeface="微软雅黑"/>
            </a:endParaRPr>
          </a:p>
        </p:txBody>
      </p:sp>
      <p:sp>
        <p:nvSpPr>
          <p:cNvPr id="80" name="圆角矩形 93"/>
          <p:cNvSpPr>
            <a:spLocks noChangeArrowheads="1"/>
          </p:cNvSpPr>
          <p:nvPr/>
        </p:nvSpPr>
        <p:spPr bwMode="auto">
          <a:xfrm>
            <a:off x="7042430" y="1179227"/>
            <a:ext cx="4345642" cy="4571804"/>
          </a:xfrm>
          <a:custGeom>
            <a:avLst/>
            <a:gdLst>
              <a:gd name="connsiteX0" fmla="*/ 0 w 4363780"/>
              <a:gd name="connsiteY0" fmla="*/ 472923 h 2837540"/>
              <a:gd name="connsiteX1" fmla="*/ 472923 w 4363780"/>
              <a:gd name="connsiteY1" fmla="*/ 0 h 2837540"/>
              <a:gd name="connsiteX2" fmla="*/ 3890857 w 4363780"/>
              <a:gd name="connsiteY2" fmla="*/ 0 h 2837540"/>
              <a:gd name="connsiteX3" fmla="*/ 4363780 w 4363780"/>
              <a:gd name="connsiteY3" fmla="*/ 472923 h 2837540"/>
              <a:gd name="connsiteX4" fmla="*/ 4363780 w 4363780"/>
              <a:gd name="connsiteY4" fmla="*/ 2364617 h 2837540"/>
              <a:gd name="connsiteX5" fmla="*/ 3890857 w 4363780"/>
              <a:gd name="connsiteY5" fmla="*/ 2837540 h 2837540"/>
              <a:gd name="connsiteX6" fmla="*/ 472923 w 4363780"/>
              <a:gd name="connsiteY6" fmla="*/ 2837540 h 2837540"/>
              <a:gd name="connsiteX7" fmla="*/ 0 w 4363780"/>
              <a:gd name="connsiteY7" fmla="*/ 2364617 h 2837540"/>
              <a:gd name="connsiteX8" fmla="*/ 0 w 4363780"/>
              <a:gd name="connsiteY8" fmla="*/ 472923 h 2837540"/>
              <a:gd name="connsiteX0" fmla="*/ 0 w 4376480"/>
              <a:gd name="connsiteY0" fmla="*/ 269723 h 2837540"/>
              <a:gd name="connsiteX1" fmla="*/ 485623 w 4376480"/>
              <a:gd name="connsiteY1" fmla="*/ 0 h 2837540"/>
              <a:gd name="connsiteX2" fmla="*/ 3903557 w 4376480"/>
              <a:gd name="connsiteY2" fmla="*/ 0 h 2837540"/>
              <a:gd name="connsiteX3" fmla="*/ 4376480 w 4376480"/>
              <a:gd name="connsiteY3" fmla="*/ 472923 h 2837540"/>
              <a:gd name="connsiteX4" fmla="*/ 4376480 w 4376480"/>
              <a:gd name="connsiteY4" fmla="*/ 2364617 h 2837540"/>
              <a:gd name="connsiteX5" fmla="*/ 3903557 w 4376480"/>
              <a:gd name="connsiteY5" fmla="*/ 2837540 h 2837540"/>
              <a:gd name="connsiteX6" fmla="*/ 485623 w 4376480"/>
              <a:gd name="connsiteY6" fmla="*/ 2837540 h 2837540"/>
              <a:gd name="connsiteX7" fmla="*/ 12700 w 4376480"/>
              <a:gd name="connsiteY7" fmla="*/ 2364617 h 2837540"/>
              <a:gd name="connsiteX8" fmla="*/ 0 w 4376480"/>
              <a:gd name="connsiteY8" fmla="*/ 269723 h 2837540"/>
              <a:gd name="connsiteX0" fmla="*/ 0 w 4376480"/>
              <a:gd name="connsiteY0" fmla="*/ 269723 h 2837540"/>
              <a:gd name="connsiteX1" fmla="*/ 371323 w 4376480"/>
              <a:gd name="connsiteY1" fmla="*/ 12700 h 2837540"/>
              <a:gd name="connsiteX2" fmla="*/ 3903557 w 4376480"/>
              <a:gd name="connsiteY2" fmla="*/ 0 h 2837540"/>
              <a:gd name="connsiteX3" fmla="*/ 4376480 w 4376480"/>
              <a:gd name="connsiteY3" fmla="*/ 472923 h 2837540"/>
              <a:gd name="connsiteX4" fmla="*/ 4376480 w 4376480"/>
              <a:gd name="connsiteY4" fmla="*/ 2364617 h 2837540"/>
              <a:gd name="connsiteX5" fmla="*/ 3903557 w 4376480"/>
              <a:gd name="connsiteY5" fmla="*/ 2837540 h 2837540"/>
              <a:gd name="connsiteX6" fmla="*/ 485623 w 4376480"/>
              <a:gd name="connsiteY6" fmla="*/ 2837540 h 2837540"/>
              <a:gd name="connsiteX7" fmla="*/ 12700 w 4376480"/>
              <a:gd name="connsiteY7" fmla="*/ 2364617 h 2837540"/>
              <a:gd name="connsiteX8" fmla="*/ 0 w 4376480"/>
              <a:gd name="connsiteY8" fmla="*/ 269723 h 2837540"/>
              <a:gd name="connsiteX0" fmla="*/ 12700 w 4389180"/>
              <a:gd name="connsiteY0" fmla="*/ 269723 h 2837540"/>
              <a:gd name="connsiteX1" fmla="*/ 384023 w 4389180"/>
              <a:gd name="connsiteY1" fmla="*/ 12700 h 2837540"/>
              <a:gd name="connsiteX2" fmla="*/ 3916257 w 4389180"/>
              <a:gd name="connsiteY2" fmla="*/ 0 h 2837540"/>
              <a:gd name="connsiteX3" fmla="*/ 4389180 w 4389180"/>
              <a:gd name="connsiteY3" fmla="*/ 472923 h 2837540"/>
              <a:gd name="connsiteX4" fmla="*/ 4389180 w 4389180"/>
              <a:gd name="connsiteY4" fmla="*/ 2364617 h 2837540"/>
              <a:gd name="connsiteX5" fmla="*/ 3916257 w 4389180"/>
              <a:gd name="connsiteY5" fmla="*/ 2837540 h 2837540"/>
              <a:gd name="connsiteX6" fmla="*/ 498323 w 4389180"/>
              <a:gd name="connsiteY6" fmla="*/ 2837540 h 2837540"/>
              <a:gd name="connsiteX7" fmla="*/ 0 w 4389180"/>
              <a:gd name="connsiteY7" fmla="*/ 2517017 h 2837540"/>
              <a:gd name="connsiteX8" fmla="*/ 12700 w 4389180"/>
              <a:gd name="connsiteY8" fmla="*/ 269723 h 2837540"/>
              <a:gd name="connsiteX0" fmla="*/ 12700 w 4389180"/>
              <a:gd name="connsiteY0" fmla="*/ 269723 h 2837540"/>
              <a:gd name="connsiteX1" fmla="*/ 384023 w 4389180"/>
              <a:gd name="connsiteY1" fmla="*/ 12700 h 2837540"/>
              <a:gd name="connsiteX2" fmla="*/ 3916257 w 4389180"/>
              <a:gd name="connsiteY2" fmla="*/ 0 h 2837540"/>
              <a:gd name="connsiteX3" fmla="*/ 4389180 w 4389180"/>
              <a:gd name="connsiteY3" fmla="*/ 472923 h 2837540"/>
              <a:gd name="connsiteX4" fmla="*/ 4389180 w 4389180"/>
              <a:gd name="connsiteY4" fmla="*/ 2364617 h 2837540"/>
              <a:gd name="connsiteX5" fmla="*/ 3916257 w 4389180"/>
              <a:gd name="connsiteY5" fmla="*/ 2837540 h 2837540"/>
              <a:gd name="connsiteX6" fmla="*/ 307823 w 4389180"/>
              <a:gd name="connsiteY6" fmla="*/ 2837540 h 2837540"/>
              <a:gd name="connsiteX7" fmla="*/ 0 w 4389180"/>
              <a:gd name="connsiteY7" fmla="*/ 2517017 h 2837540"/>
              <a:gd name="connsiteX8" fmla="*/ 12700 w 4389180"/>
              <a:gd name="connsiteY8" fmla="*/ 269723 h 2837540"/>
              <a:gd name="connsiteX0" fmla="*/ 12700 w 4389180"/>
              <a:gd name="connsiteY0" fmla="*/ 269723 h 2862940"/>
              <a:gd name="connsiteX1" fmla="*/ 384023 w 4389180"/>
              <a:gd name="connsiteY1" fmla="*/ 12700 h 2862940"/>
              <a:gd name="connsiteX2" fmla="*/ 3916257 w 4389180"/>
              <a:gd name="connsiteY2" fmla="*/ 0 h 2862940"/>
              <a:gd name="connsiteX3" fmla="*/ 4389180 w 4389180"/>
              <a:gd name="connsiteY3" fmla="*/ 472923 h 2862940"/>
              <a:gd name="connsiteX4" fmla="*/ 4389180 w 4389180"/>
              <a:gd name="connsiteY4" fmla="*/ 2364617 h 2862940"/>
              <a:gd name="connsiteX5" fmla="*/ 4068657 w 4389180"/>
              <a:gd name="connsiteY5" fmla="*/ 2862940 h 2862940"/>
              <a:gd name="connsiteX6" fmla="*/ 307823 w 4389180"/>
              <a:gd name="connsiteY6" fmla="*/ 2837540 h 2862940"/>
              <a:gd name="connsiteX7" fmla="*/ 0 w 4389180"/>
              <a:gd name="connsiteY7" fmla="*/ 2517017 h 2862940"/>
              <a:gd name="connsiteX8" fmla="*/ 12700 w 4389180"/>
              <a:gd name="connsiteY8" fmla="*/ 269723 h 2862940"/>
              <a:gd name="connsiteX0" fmla="*/ 12700 w 4389180"/>
              <a:gd name="connsiteY0" fmla="*/ 269723 h 2862943"/>
              <a:gd name="connsiteX1" fmla="*/ 384023 w 4389180"/>
              <a:gd name="connsiteY1" fmla="*/ 12700 h 2862943"/>
              <a:gd name="connsiteX2" fmla="*/ 3916257 w 4389180"/>
              <a:gd name="connsiteY2" fmla="*/ 0 h 2862943"/>
              <a:gd name="connsiteX3" fmla="*/ 4389180 w 4389180"/>
              <a:gd name="connsiteY3" fmla="*/ 472923 h 2862943"/>
              <a:gd name="connsiteX4" fmla="*/ 4376480 w 4389180"/>
              <a:gd name="connsiteY4" fmla="*/ 2605917 h 2862943"/>
              <a:gd name="connsiteX5" fmla="*/ 4068657 w 4389180"/>
              <a:gd name="connsiteY5" fmla="*/ 2862940 h 2862943"/>
              <a:gd name="connsiteX6" fmla="*/ 307823 w 4389180"/>
              <a:gd name="connsiteY6" fmla="*/ 2837540 h 2862943"/>
              <a:gd name="connsiteX7" fmla="*/ 0 w 4389180"/>
              <a:gd name="connsiteY7" fmla="*/ 2517017 h 2862943"/>
              <a:gd name="connsiteX8" fmla="*/ 12700 w 4389180"/>
              <a:gd name="connsiteY8" fmla="*/ 269723 h 2862943"/>
              <a:gd name="connsiteX0" fmla="*/ 12700 w 4376847"/>
              <a:gd name="connsiteY0" fmla="*/ 269723 h 2862943"/>
              <a:gd name="connsiteX1" fmla="*/ 384023 w 4376847"/>
              <a:gd name="connsiteY1" fmla="*/ 12700 h 2862943"/>
              <a:gd name="connsiteX2" fmla="*/ 3916257 w 4376847"/>
              <a:gd name="connsiteY2" fmla="*/ 0 h 2862943"/>
              <a:gd name="connsiteX3" fmla="*/ 4351080 w 4376847"/>
              <a:gd name="connsiteY3" fmla="*/ 320523 h 2862943"/>
              <a:gd name="connsiteX4" fmla="*/ 4376480 w 4376847"/>
              <a:gd name="connsiteY4" fmla="*/ 2605917 h 2862943"/>
              <a:gd name="connsiteX5" fmla="*/ 4068657 w 4376847"/>
              <a:gd name="connsiteY5" fmla="*/ 2862940 h 2862943"/>
              <a:gd name="connsiteX6" fmla="*/ 307823 w 4376847"/>
              <a:gd name="connsiteY6" fmla="*/ 2837540 h 2862943"/>
              <a:gd name="connsiteX7" fmla="*/ 0 w 4376847"/>
              <a:gd name="connsiteY7" fmla="*/ 2517017 h 2862943"/>
              <a:gd name="connsiteX8" fmla="*/ 12700 w 4376847"/>
              <a:gd name="connsiteY8" fmla="*/ 269723 h 2862943"/>
              <a:gd name="connsiteX0" fmla="*/ 12700 w 4376847"/>
              <a:gd name="connsiteY0" fmla="*/ 257027 h 2850247"/>
              <a:gd name="connsiteX1" fmla="*/ 384023 w 4376847"/>
              <a:gd name="connsiteY1" fmla="*/ 4 h 2850247"/>
              <a:gd name="connsiteX2" fmla="*/ 4043257 w 4376847"/>
              <a:gd name="connsiteY2" fmla="*/ 4 h 2850247"/>
              <a:gd name="connsiteX3" fmla="*/ 4351080 w 4376847"/>
              <a:gd name="connsiteY3" fmla="*/ 307827 h 2850247"/>
              <a:gd name="connsiteX4" fmla="*/ 4376480 w 4376847"/>
              <a:gd name="connsiteY4" fmla="*/ 2593221 h 2850247"/>
              <a:gd name="connsiteX5" fmla="*/ 4068657 w 4376847"/>
              <a:gd name="connsiteY5" fmla="*/ 2850244 h 2850247"/>
              <a:gd name="connsiteX6" fmla="*/ 307823 w 4376847"/>
              <a:gd name="connsiteY6" fmla="*/ 2824844 h 2850247"/>
              <a:gd name="connsiteX7" fmla="*/ 0 w 4376847"/>
              <a:gd name="connsiteY7" fmla="*/ 2504321 h 2850247"/>
              <a:gd name="connsiteX8" fmla="*/ 12700 w 4376847"/>
              <a:gd name="connsiteY8" fmla="*/ 257027 h 285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6847" h="2850247">
                <a:moveTo>
                  <a:pt x="12700" y="257027"/>
                </a:moveTo>
                <a:cubicBezTo>
                  <a:pt x="12700" y="-4161"/>
                  <a:pt x="122835" y="4"/>
                  <a:pt x="384023" y="4"/>
                </a:cubicBezTo>
                <a:lnTo>
                  <a:pt x="4043257" y="4"/>
                </a:lnTo>
                <a:cubicBezTo>
                  <a:pt x="4304445" y="4"/>
                  <a:pt x="4351080" y="46639"/>
                  <a:pt x="4351080" y="307827"/>
                </a:cubicBezTo>
                <a:cubicBezTo>
                  <a:pt x="4346847" y="1018825"/>
                  <a:pt x="4380713" y="1882223"/>
                  <a:pt x="4376480" y="2593221"/>
                </a:cubicBezTo>
                <a:cubicBezTo>
                  <a:pt x="4376480" y="2854409"/>
                  <a:pt x="4329845" y="2850244"/>
                  <a:pt x="4068657" y="2850244"/>
                </a:cubicBezTo>
                <a:lnTo>
                  <a:pt x="307823" y="2824844"/>
                </a:lnTo>
                <a:cubicBezTo>
                  <a:pt x="46635" y="2824844"/>
                  <a:pt x="0" y="2765509"/>
                  <a:pt x="0" y="2504321"/>
                </a:cubicBezTo>
                <a:cubicBezTo>
                  <a:pt x="0" y="1873756"/>
                  <a:pt x="12700" y="887592"/>
                  <a:pt x="12700" y="257027"/>
                </a:cubicBezTo>
                <a:close/>
              </a:path>
            </a:pathLst>
          </a:custGeom>
          <a:solidFill>
            <a:schemeClr val="tx2">
              <a:lumMod val="20000"/>
              <a:lumOff val="80000"/>
              <a:alpha val="90000"/>
            </a:schemeClr>
          </a:solidFill>
          <a:ln>
            <a:solidFill>
              <a:schemeClr val="tx2">
                <a:lumMod val="20000"/>
                <a:lumOff val="80000"/>
              </a:schemeClr>
            </a:solidFill>
          </a:ln>
          <a:effectLst>
            <a:outerShdw blurRad="50800" dist="38100" dir="8100000" algn="tr" rotWithShape="0">
              <a:prstClr val="black">
                <a:alpha val="40000"/>
              </a:prstClr>
            </a:outerShdw>
          </a:effectLst>
          <a:extLst/>
        </p:spPr>
        <p:txBody>
          <a:bodyPr lIns="67493" tIns="89091" rIns="67493" bIns="26997" anchor="b"/>
          <a:lstStyle/>
          <a:p>
            <a:pPr algn="ctr" defTabSz="914461">
              <a:buClr>
                <a:srgbClr val="193D85"/>
              </a:buClr>
              <a:buSzPct val="75000"/>
              <a:defRPr/>
            </a:pPr>
            <a:r>
              <a:rPr lang="zh-CN" altLang="en-US" sz="1350" b="1" kern="0" dirty="0">
                <a:solidFill>
                  <a:srgbClr val="0070C0"/>
                </a:solidFill>
                <a:latin typeface="微软雅黑"/>
                <a:cs typeface="Arial Unicode MS" pitchFamily="34" charset="-122"/>
              </a:rPr>
              <a:t>画像数据（业务导向）</a:t>
            </a:r>
          </a:p>
        </p:txBody>
      </p:sp>
      <p:sp>
        <p:nvSpPr>
          <p:cNvPr id="81" name="圆角矩形 93"/>
          <p:cNvSpPr>
            <a:spLocks noChangeArrowheads="1"/>
          </p:cNvSpPr>
          <p:nvPr/>
        </p:nvSpPr>
        <p:spPr bwMode="auto">
          <a:xfrm>
            <a:off x="2117369" y="1174006"/>
            <a:ext cx="4553065" cy="4577025"/>
          </a:xfrm>
          <a:custGeom>
            <a:avLst/>
            <a:gdLst>
              <a:gd name="connsiteX0" fmla="*/ 0 w 4363780"/>
              <a:gd name="connsiteY0" fmla="*/ 472923 h 2837540"/>
              <a:gd name="connsiteX1" fmla="*/ 472923 w 4363780"/>
              <a:gd name="connsiteY1" fmla="*/ 0 h 2837540"/>
              <a:gd name="connsiteX2" fmla="*/ 3890857 w 4363780"/>
              <a:gd name="connsiteY2" fmla="*/ 0 h 2837540"/>
              <a:gd name="connsiteX3" fmla="*/ 4363780 w 4363780"/>
              <a:gd name="connsiteY3" fmla="*/ 472923 h 2837540"/>
              <a:gd name="connsiteX4" fmla="*/ 4363780 w 4363780"/>
              <a:gd name="connsiteY4" fmla="*/ 2364617 h 2837540"/>
              <a:gd name="connsiteX5" fmla="*/ 3890857 w 4363780"/>
              <a:gd name="connsiteY5" fmla="*/ 2837540 h 2837540"/>
              <a:gd name="connsiteX6" fmla="*/ 472923 w 4363780"/>
              <a:gd name="connsiteY6" fmla="*/ 2837540 h 2837540"/>
              <a:gd name="connsiteX7" fmla="*/ 0 w 4363780"/>
              <a:gd name="connsiteY7" fmla="*/ 2364617 h 2837540"/>
              <a:gd name="connsiteX8" fmla="*/ 0 w 4363780"/>
              <a:gd name="connsiteY8" fmla="*/ 472923 h 2837540"/>
              <a:gd name="connsiteX0" fmla="*/ 0 w 4376480"/>
              <a:gd name="connsiteY0" fmla="*/ 269723 h 2837540"/>
              <a:gd name="connsiteX1" fmla="*/ 485623 w 4376480"/>
              <a:gd name="connsiteY1" fmla="*/ 0 h 2837540"/>
              <a:gd name="connsiteX2" fmla="*/ 3903557 w 4376480"/>
              <a:gd name="connsiteY2" fmla="*/ 0 h 2837540"/>
              <a:gd name="connsiteX3" fmla="*/ 4376480 w 4376480"/>
              <a:gd name="connsiteY3" fmla="*/ 472923 h 2837540"/>
              <a:gd name="connsiteX4" fmla="*/ 4376480 w 4376480"/>
              <a:gd name="connsiteY4" fmla="*/ 2364617 h 2837540"/>
              <a:gd name="connsiteX5" fmla="*/ 3903557 w 4376480"/>
              <a:gd name="connsiteY5" fmla="*/ 2837540 h 2837540"/>
              <a:gd name="connsiteX6" fmla="*/ 485623 w 4376480"/>
              <a:gd name="connsiteY6" fmla="*/ 2837540 h 2837540"/>
              <a:gd name="connsiteX7" fmla="*/ 12700 w 4376480"/>
              <a:gd name="connsiteY7" fmla="*/ 2364617 h 2837540"/>
              <a:gd name="connsiteX8" fmla="*/ 0 w 4376480"/>
              <a:gd name="connsiteY8" fmla="*/ 269723 h 2837540"/>
              <a:gd name="connsiteX0" fmla="*/ 0 w 4376480"/>
              <a:gd name="connsiteY0" fmla="*/ 269723 h 2837540"/>
              <a:gd name="connsiteX1" fmla="*/ 371323 w 4376480"/>
              <a:gd name="connsiteY1" fmla="*/ 12700 h 2837540"/>
              <a:gd name="connsiteX2" fmla="*/ 3903557 w 4376480"/>
              <a:gd name="connsiteY2" fmla="*/ 0 h 2837540"/>
              <a:gd name="connsiteX3" fmla="*/ 4376480 w 4376480"/>
              <a:gd name="connsiteY3" fmla="*/ 472923 h 2837540"/>
              <a:gd name="connsiteX4" fmla="*/ 4376480 w 4376480"/>
              <a:gd name="connsiteY4" fmla="*/ 2364617 h 2837540"/>
              <a:gd name="connsiteX5" fmla="*/ 3903557 w 4376480"/>
              <a:gd name="connsiteY5" fmla="*/ 2837540 h 2837540"/>
              <a:gd name="connsiteX6" fmla="*/ 485623 w 4376480"/>
              <a:gd name="connsiteY6" fmla="*/ 2837540 h 2837540"/>
              <a:gd name="connsiteX7" fmla="*/ 12700 w 4376480"/>
              <a:gd name="connsiteY7" fmla="*/ 2364617 h 2837540"/>
              <a:gd name="connsiteX8" fmla="*/ 0 w 4376480"/>
              <a:gd name="connsiteY8" fmla="*/ 269723 h 2837540"/>
              <a:gd name="connsiteX0" fmla="*/ 12700 w 4389180"/>
              <a:gd name="connsiteY0" fmla="*/ 269723 h 2837540"/>
              <a:gd name="connsiteX1" fmla="*/ 384023 w 4389180"/>
              <a:gd name="connsiteY1" fmla="*/ 12700 h 2837540"/>
              <a:gd name="connsiteX2" fmla="*/ 3916257 w 4389180"/>
              <a:gd name="connsiteY2" fmla="*/ 0 h 2837540"/>
              <a:gd name="connsiteX3" fmla="*/ 4389180 w 4389180"/>
              <a:gd name="connsiteY3" fmla="*/ 472923 h 2837540"/>
              <a:gd name="connsiteX4" fmla="*/ 4389180 w 4389180"/>
              <a:gd name="connsiteY4" fmla="*/ 2364617 h 2837540"/>
              <a:gd name="connsiteX5" fmla="*/ 3916257 w 4389180"/>
              <a:gd name="connsiteY5" fmla="*/ 2837540 h 2837540"/>
              <a:gd name="connsiteX6" fmla="*/ 498323 w 4389180"/>
              <a:gd name="connsiteY6" fmla="*/ 2837540 h 2837540"/>
              <a:gd name="connsiteX7" fmla="*/ 0 w 4389180"/>
              <a:gd name="connsiteY7" fmla="*/ 2517017 h 2837540"/>
              <a:gd name="connsiteX8" fmla="*/ 12700 w 4389180"/>
              <a:gd name="connsiteY8" fmla="*/ 269723 h 2837540"/>
              <a:gd name="connsiteX0" fmla="*/ 12700 w 4389180"/>
              <a:gd name="connsiteY0" fmla="*/ 269723 h 2837540"/>
              <a:gd name="connsiteX1" fmla="*/ 384023 w 4389180"/>
              <a:gd name="connsiteY1" fmla="*/ 12700 h 2837540"/>
              <a:gd name="connsiteX2" fmla="*/ 3916257 w 4389180"/>
              <a:gd name="connsiteY2" fmla="*/ 0 h 2837540"/>
              <a:gd name="connsiteX3" fmla="*/ 4389180 w 4389180"/>
              <a:gd name="connsiteY3" fmla="*/ 472923 h 2837540"/>
              <a:gd name="connsiteX4" fmla="*/ 4389180 w 4389180"/>
              <a:gd name="connsiteY4" fmla="*/ 2364617 h 2837540"/>
              <a:gd name="connsiteX5" fmla="*/ 3916257 w 4389180"/>
              <a:gd name="connsiteY5" fmla="*/ 2837540 h 2837540"/>
              <a:gd name="connsiteX6" fmla="*/ 307823 w 4389180"/>
              <a:gd name="connsiteY6" fmla="*/ 2837540 h 2837540"/>
              <a:gd name="connsiteX7" fmla="*/ 0 w 4389180"/>
              <a:gd name="connsiteY7" fmla="*/ 2517017 h 2837540"/>
              <a:gd name="connsiteX8" fmla="*/ 12700 w 4389180"/>
              <a:gd name="connsiteY8" fmla="*/ 269723 h 2837540"/>
              <a:gd name="connsiteX0" fmla="*/ 12700 w 4389180"/>
              <a:gd name="connsiteY0" fmla="*/ 269723 h 2862940"/>
              <a:gd name="connsiteX1" fmla="*/ 384023 w 4389180"/>
              <a:gd name="connsiteY1" fmla="*/ 12700 h 2862940"/>
              <a:gd name="connsiteX2" fmla="*/ 3916257 w 4389180"/>
              <a:gd name="connsiteY2" fmla="*/ 0 h 2862940"/>
              <a:gd name="connsiteX3" fmla="*/ 4389180 w 4389180"/>
              <a:gd name="connsiteY3" fmla="*/ 472923 h 2862940"/>
              <a:gd name="connsiteX4" fmla="*/ 4389180 w 4389180"/>
              <a:gd name="connsiteY4" fmla="*/ 2364617 h 2862940"/>
              <a:gd name="connsiteX5" fmla="*/ 4068657 w 4389180"/>
              <a:gd name="connsiteY5" fmla="*/ 2862940 h 2862940"/>
              <a:gd name="connsiteX6" fmla="*/ 307823 w 4389180"/>
              <a:gd name="connsiteY6" fmla="*/ 2837540 h 2862940"/>
              <a:gd name="connsiteX7" fmla="*/ 0 w 4389180"/>
              <a:gd name="connsiteY7" fmla="*/ 2517017 h 2862940"/>
              <a:gd name="connsiteX8" fmla="*/ 12700 w 4389180"/>
              <a:gd name="connsiteY8" fmla="*/ 269723 h 2862940"/>
              <a:gd name="connsiteX0" fmla="*/ 12700 w 4389180"/>
              <a:gd name="connsiteY0" fmla="*/ 269723 h 2862943"/>
              <a:gd name="connsiteX1" fmla="*/ 384023 w 4389180"/>
              <a:gd name="connsiteY1" fmla="*/ 12700 h 2862943"/>
              <a:gd name="connsiteX2" fmla="*/ 3916257 w 4389180"/>
              <a:gd name="connsiteY2" fmla="*/ 0 h 2862943"/>
              <a:gd name="connsiteX3" fmla="*/ 4389180 w 4389180"/>
              <a:gd name="connsiteY3" fmla="*/ 472923 h 2862943"/>
              <a:gd name="connsiteX4" fmla="*/ 4376480 w 4389180"/>
              <a:gd name="connsiteY4" fmla="*/ 2605917 h 2862943"/>
              <a:gd name="connsiteX5" fmla="*/ 4068657 w 4389180"/>
              <a:gd name="connsiteY5" fmla="*/ 2862940 h 2862943"/>
              <a:gd name="connsiteX6" fmla="*/ 307823 w 4389180"/>
              <a:gd name="connsiteY6" fmla="*/ 2837540 h 2862943"/>
              <a:gd name="connsiteX7" fmla="*/ 0 w 4389180"/>
              <a:gd name="connsiteY7" fmla="*/ 2517017 h 2862943"/>
              <a:gd name="connsiteX8" fmla="*/ 12700 w 4389180"/>
              <a:gd name="connsiteY8" fmla="*/ 269723 h 2862943"/>
              <a:gd name="connsiteX0" fmla="*/ 12700 w 4376847"/>
              <a:gd name="connsiteY0" fmla="*/ 269723 h 2862943"/>
              <a:gd name="connsiteX1" fmla="*/ 384023 w 4376847"/>
              <a:gd name="connsiteY1" fmla="*/ 12700 h 2862943"/>
              <a:gd name="connsiteX2" fmla="*/ 3916257 w 4376847"/>
              <a:gd name="connsiteY2" fmla="*/ 0 h 2862943"/>
              <a:gd name="connsiteX3" fmla="*/ 4351080 w 4376847"/>
              <a:gd name="connsiteY3" fmla="*/ 320523 h 2862943"/>
              <a:gd name="connsiteX4" fmla="*/ 4376480 w 4376847"/>
              <a:gd name="connsiteY4" fmla="*/ 2605917 h 2862943"/>
              <a:gd name="connsiteX5" fmla="*/ 4068657 w 4376847"/>
              <a:gd name="connsiteY5" fmla="*/ 2862940 h 2862943"/>
              <a:gd name="connsiteX6" fmla="*/ 307823 w 4376847"/>
              <a:gd name="connsiteY6" fmla="*/ 2837540 h 2862943"/>
              <a:gd name="connsiteX7" fmla="*/ 0 w 4376847"/>
              <a:gd name="connsiteY7" fmla="*/ 2517017 h 2862943"/>
              <a:gd name="connsiteX8" fmla="*/ 12700 w 4376847"/>
              <a:gd name="connsiteY8" fmla="*/ 269723 h 2862943"/>
              <a:gd name="connsiteX0" fmla="*/ 12700 w 4376847"/>
              <a:gd name="connsiteY0" fmla="*/ 257027 h 2850247"/>
              <a:gd name="connsiteX1" fmla="*/ 384023 w 4376847"/>
              <a:gd name="connsiteY1" fmla="*/ 4 h 2850247"/>
              <a:gd name="connsiteX2" fmla="*/ 4043257 w 4376847"/>
              <a:gd name="connsiteY2" fmla="*/ 4 h 2850247"/>
              <a:gd name="connsiteX3" fmla="*/ 4351080 w 4376847"/>
              <a:gd name="connsiteY3" fmla="*/ 307827 h 2850247"/>
              <a:gd name="connsiteX4" fmla="*/ 4376480 w 4376847"/>
              <a:gd name="connsiteY4" fmla="*/ 2593221 h 2850247"/>
              <a:gd name="connsiteX5" fmla="*/ 4068657 w 4376847"/>
              <a:gd name="connsiteY5" fmla="*/ 2850244 h 2850247"/>
              <a:gd name="connsiteX6" fmla="*/ 307823 w 4376847"/>
              <a:gd name="connsiteY6" fmla="*/ 2824844 h 2850247"/>
              <a:gd name="connsiteX7" fmla="*/ 0 w 4376847"/>
              <a:gd name="connsiteY7" fmla="*/ 2504321 h 2850247"/>
              <a:gd name="connsiteX8" fmla="*/ 12700 w 4376847"/>
              <a:gd name="connsiteY8" fmla="*/ 257027 h 285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6847" h="2850247">
                <a:moveTo>
                  <a:pt x="12700" y="257027"/>
                </a:moveTo>
                <a:cubicBezTo>
                  <a:pt x="12700" y="-4161"/>
                  <a:pt x="122835" y="4"/>
                  <a:pt x="384023" y="4"/>
                </a:cubicBezTo>
                <a:lnTo>
                  <a:pt x="4043257" y="4"/>
                </a:lnTo>
                <a:cubicBezTo>
                  <a:pt x="4304445" y="4"/>
                  <a:pt x="4351080" y="46639"/>
                  <a:pt x="4351080" y="307827"/>
                </a:cubicBezTo>
                <a:cubicBezTo>
                  <a:pt x="4346847" y="1018825"/>
                  <a:pt x="4380713" y="1882223"/>
                  <a:pt x="4376480" y="2593221"/>
                </a:cubicBezTo>
                <a:cubicBezTo>
                  <a:pt x="4376480" y="2854409"/>
                  <a:pt x="4329845" y="2850244"/>
                  <a:pt x="4068657" y="2850244"/>
                </a:cubicBezTo>
                <a:lnTo>
                  <a:pt x="307823" y="2824844"/>
                </a:lnTo>
                <a:cubicBezTo>
                  <a:pt x="46635" y="2824844"/>
                  <a:pt x="0" y="2765509"/>
                  <a:pt x="0" y="2504321"/>
                </a:cubicBezTo>
                <a:cubicBezTo>
                  <a:pt x="0" y="1873756"/>
                  <a:pt x="12700" y="887592"/>
                  <a:pt x="12700" y="257027"/>
                </a:cubicBezTo>
                <a:close/>
              </a:path>
            </a:pathLst>
          </a:custGeom>
          <a:solidFill>
            <a:srgbClr val="FFFFFF">
              <a:lumMod val="85000"/>
            </a:srgbClr>
          </a:solidFill>
          <a:ln>
            <a:solidFill>
              <a:srgbClr val="FFCC66">
                <a:lumMod val="75000"/>
              </a:srgbClr>
            </a:solidFill>
          </a:ln>
          <a:effectLst>
            <a:outerShdw blurRad="50800" dist="38100" dir="8100000" algn="tr" rotWithShape="0">
              <a:prstClr val="black">
                <a:alpha val="40000"/>
              </a:prstClr>
            </a:outerShdw>
          </a:effectLst>
          <a:extLst/>
        </p:spPr>
        <p:txBody>
          <a:bodyPr lIns="67493" tIns="89091" rIns="67493" bIns="26997" anchor="b"/>
          <a:lstStyle/>
          <a:p>
            <a:pPr algn="ctr" defTabSz="914461">
              <a:buClr>
                <a:srgbClr val="193D85"/>
              </a:buClr>
              <a:buSzPct val="75000"/>
              <a:defRPr/>
            </a:pPr>
            <a:r>
              <a:rPr lang="en-US" altLang="zh-CN" sz="1350" b="1" kern="0" dirty="0">
                <a:solidFill>
                  <a:srgbClr val="0070C0"/>
                </a:solidFill>
                <a:latin typeface="微软雅黑"/>
                <a:cs typeface="Arial Unicode MS" pitchFamily="34" charset="-122"/>
              </a:rPr>
              <a:t>DataOne</a:t>
            </a:r>
            <a:r>
              <a:rPr lang="zh-CN" altLang="en-US" sz="1350" b="1" kern="0" dirty="0">
                <a:solidFill>
                  <a:srgbClr val="0070C0"/>
                </a:solidFill>
                <a:latin typeface="微软雅黑"/>
                <a:cs typeface="Arial Unicode MS" pitchFamily="34" charset="-122"/>
              </a:rPr>
              <a:t>（数据导向）</a:t>
            </a:r>
          </a:p>
        </p:txBody>
      </p:sp>
      <p:sp>
        <p:nvSpPr>
          <p:cNvPr id="82" name="圆角矩形 81"/>
          <p:cNvSpPr/>
          <p:nvPr/>
        </p:nvSpPr>
        <p:spPr bwMode="auto">
          <a:xfrm>
            <a:off x="2269952" y="1485315"/>
            <a:ext cx="1107403" cy="3790929"/>
          </a:xfrm>
          <a:prstGeom prst="roundRect">
            <a:avLst/>
          </a:prstGeom>
          <a:solidFill>
            <a:srgbClr val="FFFFFF">
              <a:lumMod val="85000"/>
            </a:srgbClr>
          </a:solidFill>
          <a:ln w="6350" cap="flat" cmpd="sng" algn="ctr">
            <a:solidFill>
              <a:srgbClr val="FFE2B8">
                <a:lumMod val="50000"/>
              </a:srgbClr>
            </a:solidFill>
            <a:prstDash val="solid"/>
          </a:ln>
          <a:effectLst>
            <a:outerShdw sx="1000" sy="1000" rotWithShape="0">
              <a:srgbClr val="000000"/>
            </a:outerShdw>
          </a:effectLst>
        </p:spPr>
        <p:txBody>
          <a:bodyPr anchor="t" anchorCtr="0"/>
          <a:lstStyle/>
          <a:p>
            <a:pPr algn="ctr" defTabSz="342837">
              <a:defRPr/>
            </a:pPr>
            <a:r>
              <a:rPr lang="zh-CN" altLang="en-US" sz="1200" kern="0" dirty="0">
                <a:solidFill>
                  <a:srgbClr val="C00000"/>
                </a:solidFill>
                <a:latin typeface="微软雅黑"/>
              </a:rPr>
              <a:t>贴源层</a:t>
            </a:r>
            <a:endParaRPr lang="en-US" altLang="zh-CN" sz="1200" kern="0" dirty="0">
              <a:solidFill>
                <a:srgbClr val="C00000"/>
              </a:solidFill>
              <a:latin typeface="微软雅黑"/>
            </a:endParaRPr>
          </a:p>
          <a:p>
            <a:pPr algn="ctr" defTabSz="342837">
              <a:defRPr/>
            </a:pPr>
            <a:r>
              <a:rPr lang="zh-CN" altLang="en-US" sz="1200" kern="0" dirty="0">
                <a:solidFill>
                  <a:srgbClr val="C00000"/>
                </a:solidFill>
                <a:latin typeface="微软雅黑"/>
              </a:rPr>
              <a:t>（</a:t>
            </a:r>
            <a:r>
              <a:rPr lang="en-US" altLang="zh-CN" sz="1200" kern="0" dirty="0">
                <a:solidFill>
                  <a:srgbClr val="C00000"/>
                </a:solidFill>
                <a:latin typeface="微软雅黑"/>
              </a:rPr>
              <a:t>ODS</a:t>
            </a:r>
            <a:r>
              <a:rPr lang="zh-CN" altLang="en-US" sz="1200" kern="0" dirty="0">
                <a:solidFill>
                  <a:srgbClr val="C00000"/>
                </a:solidFill>
                <a:latin typeface="微软雅黑"/>
              </a:rPr>
              <a:t>）</a:t>
            </a:r>
          </a:p>
        </p:txBody>
      </p:sp>
      <p:sp>
        <p:nvSpPr>
          <p:cNvPr id="83" name="Rectangle 157"/>
          <p:cNvSpPr/>
          <p:nvPr/>
        </p:nvSpPr>
        <p:spPr bwMode="gray">
          <a:xfrm>
            <a:off x="2389585" y="2991008"/>
            <a:ext cx="859753" cy="348046"/>
          </a:xfrm>
          <a:prstGeom prst="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前日增量</a:t>
            </a:r>
          </a:p>
        </p:txBody>
      </p:sp>
      <p:sp>
        <p:nvSpPr>
          <p:cNvPr id="84" name="Rectangle 117"/>
          <p:cNvSpPr/>
          <p:nvPr/>
        </p:nvSpPr>
        <p:spPr bwMode="gray">
          <a:xfrm>
            <a:off x="2389585" y="3508512"/>
            <a:ext cx="859753" cy="356267"/>
          </a:xfrm>
          <a:prstGeom prst="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前日快照</a:t>
            </a:r>
          </a:p>
        </p:txBody>
      </p:sp>
      <p:sp>
        <p:nvSpPr>
          <p:cNvPr id="85" name="Rectangle 117"/>
          <p:cNvSpPr/>
          <p:nvPr/>
        </p:nvSpPr>
        <p:spPr bwMode="gray">
          <a:xfrm>
            <a:off x="2389585" y="3990090"/>
            <a:ext cx="859753" cy="380930"/>
          </a:xfrm>
          <a:prstGeom prst="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贴源长期历史</a:t>
            </a:r>
          </a:p>
        </p:txBody>
      </p:sp>
      <p:sp>
        <p:nvSpPr>
          <p:cNvPr id="86" name="Rectangle 157"/>
          <p:cNvSpPr/>
          <p:nvPr/>
        </p:nvSpPr>
        <p:spPr bwMode="gray">
          <a:xfrm>
            <a:off x="2389585" y="4537737"/>
            <a:ext cx="859753" cy="350786"/>
          </a:xfrm>
          <a:prstGeom prst="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准实时数据</a:t>
            </a:r>
          </a:p>
        </p:txBody>
      </p:sp>
      <p:sp>
        <p:nvSpPr>
          <p:cNvPr id="87" name="Rectangle 157"/>
          <p:cNvSpPr/>
          <p:nvPr/>
        </p:nvSpPr>
        <p:spPr bwMode="gray">
          <a:xfrm>
            <a:off x="2389585" y="2473505"/>
            <a:ext cx="859753" cy="350786"/>
          </a:xfrm>
          <a:prstGeom prst="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en-US" altLang="zh-CN" sz="1050" kern="0" dirty="0">
                <a:solidFill>
                  <a:srgbClr val="000000"/>
                </a:solidFill>
                <a:latin typeface="微软雅黑"/>
              </a:rPr>
              <a:t>T+1</a:t>
            </a:r>
            <a:r>
              <a:rPr lang="zh-CN" altLang="en-US" sz="1050" kern="0" dirty="0">
                <a:solidFill>
                  <a:srgbClr val="000000"/>
                </a:solidFill>
                <a:latin typeface="微软雅黑"/>
              </a:rPr>
              <a:t>数据</a:t>
            </a:r>
          </a:p>
        </p:txBody>
      </p:sp>
      <p:sp>
        <p:nvSpPr>
          <p:cNvPr id="88" name="圆角矩形 87"/>
          <p:cNvSpPr/>
          <p:nvPr/>
        </p:nvSpPr>
        <p:spPr bwMode="auto">
          <a:xfrm>
            <a:off x="3598964" y="1485316"/>
            <a:ext cx="2945389" cy="2120711"/>
          </a:xfrm>
          <a:prstGeom prst="roundRect">
            <a:avLst/>
          </a:prstGeom>
          <a:solidFill>
            <a:srgbClr val="FFFFFF">
              <a:lumMod val="85000"/>
            </a:srgbClr>
          </a:solidFill>
          <a:ln w="6350" cap="flat" cmpd="sng" algn="ctr">
            <a:solidFill>
              <a:srgbClr val="FFE2B8">
                <a:lumMod val="50000"/>
              </a:srgbClr>
            </a:solidFill>
            <a:prstDash val="solid"/>
          </a:ln>
          <a:effectLst>
            <a:outerShdw sx="1000" sy="1000" rotWithShape="0">
              <a:srgbClr val="000000"/>
            </a:outerShdw>
          </a:effectLst>
        </p:spPr>
        <p:txBody>
          <a:bodyPr tIns="0" anchor="t" anchorCtr="0"/>
          <a:lstStyle/>
          <a:p>
            <a:pPr algn="ctr" defTabSz="342837">
              <a:defRPr/>
            </a:pPr>
            <a:r>
              <a:rPr lang="zh-CN" altLang="en-US" sz="1200" kern="0" dirty="0">
                <a:solidFill>
                  <a:srgbClr val="C00000"/>
                </a:solidFill>
                <a:latin typeface="微软雅黑"/>
              </a:rPr>
              <a:t>整合层（</a:t>
            </a:r>
            <a:r>
              <a:rPr lang="en-US" altLang="zh-CN" sz="1200" kern="0" dirty="0">
                <a:solidFill>
                  <a:srgbClr val="C00000"/>
                </a:solidFill>
                <a:latin typeface="微软雅黑"/>
              </a:rPr>
              <a:t>DWD</a:t>
            </a:r>
            <a:r>
              <a:rPr lang="zh-CN" altLang="en-US" sz="1200" kern="0" dirty="0">
                <a:solidFill>
                  <a:srgbClr val="C00000"/>
                </a:solidFill>
                <a:latin typeface="微软雅黑"/>
              </a:rPr>
              <a:t>）</a:t>
            </a:r>
          </a:p>
        </p:txBody>
      </p:sp>
      <p:sp>
        <p:nvSpPr>
          <p:cNvPr id="89" name="矩形 127"/>
          <p:cNvSpPr/>
          <p:nvPr/>
        </p:nvSpPr>
        <p:spPr>
          <a:xfrm>
            <a:off x="3690500" y="1869749"/>
            <a:ext cx="751469" cy="283077"/>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参与者</a:t>
            </a:r>
            <a:endParaRPr lang="zh-CN" altLang="en-US" sz="1050" kern="0" dirty="0">
              <a:solidFill>
                <a:srgbClr val="1F497D">
                  <a:lumMod val="50000"/>
                </a:srgbClr>
              </a:solidFill>
              <a:latin typeface="微软雅黑"/>
            </a:endParaRPr>
          </a:p>
        </p:txBody>
      </p:sp>
      <p:sp>
        <p:nvSpPr>
          <p:cNvPr id="90" name="矩形 127"/>
          <p:cNvSpPr/>
          <p:nvPr/>
        </p:nvSpPr>
        <p:spPr>
          <a:xfrm>
            <a:off x="5474222" y="1869749"/>
            <a:ext cx="751469" cy="283077"/>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协议</a:t>
            </a:r>
          </a:p>
        </p:txBody>
      </p:sp>
      <p:sp>
        <p:nvSpPr>
          <p:cNvPr id="91" name="矩形 127"/>
          <p:cNvSpPr/>
          <p:nvPr/>
        </p:nvSpPr>
        <p:spPr>
          <a:xfrm>
            <a:off x="3690500" y="2322157"/>
            <a:ext cx="751469" cy="253336"/>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设备</a:t>
            </a:r>
          </a:p>
        </p:txBody>
      </p:sp>
      <p:sp>
        <p:nvSpPr>
          <p:cNvPr id="92" name="矩形 127"/>
          <p:cNvSpPr/>
          <p:nvPr/>
        </p:nvSpPr>
        <p:spPr>
          <a:xfrm>
            <a:off x="4586744" y="1869749"/>
            <a:ext cx="751469" cy="283077"/>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产品</a:t>
            </a:r>
          </a:p>
        </p:txBody>
      </p:sp>
      <p:sp>
        <p:nvSpPr>
          <p:cNvPr id="93" name="矩形 127"/>
          <p:cNvSpPr/>
          <p:nvPr/>
        </p:nvSpPr>
        <p:spPr>
          <a:xfrm>
            <a:off x="5474222" y="2322157"/>
            <a:ext cx="751469" cy="241159"/>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事件</a:t>
            </a:r>
          </a:p>
        </p:txBody>
      </p:sp>
      <p:sp>
        <p:nvSpPr>
          <p:cNvPr id="94" name="圆角矩形 93"/>
          <p:cNvSpPr/>
          <p:nvPr/>
        </p:nvSpPr>
        <p:spPr bwMode="auto">
          <a:xfrm>
            <a:off x="3611452" y="4104139"/>
            <a:ext cx="2958749" cy="1181810"/>
          </a:xfrm>
          <a:prstGeom prst="roundRect">
            <a:avLst/>
          </a:prstGeom>
          <a:solidFill>
            <a:srgbClr val="FFFFFF">
              <a:lumMod val="85000"/>
            </a:srgbClr>
          </a:solidFill>
          <a:ln w="6350" cap="flat" cmpd="sng" algn="ctr">
            <a:solidFill>
              <a:srgbClr val="FFE2B8">
                <a:lumMod val="50000"/>
              </a:srgbClr>
            </a:solidFill>
            <a:prstDash val="solid"/>
          </a:ln>
          <a:effectLst>
            <a:outerShdw sx="1000" sy="1000" rotWithShape="0">
              <a:srgbClr val="000000"/>
            </a:outerShdw>
          </a:effectLst>
        </p:spPr>
        <p:txBody>
          <a:bodyPr tIns="0" anchor="t" anchorCtr="0"/>
          <a:lstStyle/>
          <a:p>
            <a:pPr algn="ctr" defTabSz="342837">
              <a:defRPr/>
            </a:pPr>
            <a:r>
              <a:rPr lang="zh-CN" altLang="en-US" sz="1200" kern="0" dirty="0">
                <a:solidFill>
                  <a:srgbClr val="C00000"/>
                </a:solidFill>
                <a:latin typeface="微软雅黑"/>
              </a:rPr>
              <a:t>汇总层（</a:t>
            </a:r>
            <a:r>
              <a:rPr lang="en-US" altLang="zh-CN" sz="1200" kern="0" dirty="0">
                <a:solidFill>
                  <a:srgbClr val="C00000"/>
                </a:solidFill>
                <a:latin typeface="微软雅黑"/>
              </a:rPr>
              <a:t>DWS</a:t>
            </a:r>
            <a:r>
              <a:rPr lang="zh-CN" altLang="en-US" sz="1200" kern="0" dirty="0">
                <a:solidFill>
                  <a:srgbClr val="C00000"/>
                </a:solidFill>
                <a:latin typeface="微软雅黑"/>
              </a:rPr>
              <a:t>）</a:t>
            </a:r>
          </a:p>
        </p:txBody>
      </p:sp>
      <p:sp>
        <p:nvSpPr>
          <p:cNvPr id="95" name="矩形 127"/>
          <p:cNvSpPr/>
          <p:nvPr/>
        </p:nvSpPr>
        <p:spPr>
          <a:xfrm>
            <a:off x="3706567" y="4496435"/>
            <a:ext cx="623021" cy="234672"/>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日志汇总</a:t>
            </a:r>
          </a:p>
        </p:txBody>
      </p:sp>
      <p:sp>
        <p:nvSpPr>
          <p:cNvPr id="96" name="矩形 127"/>
          <p:cNvSpPr/>
          <p:nvPr/>
        </p:nvSpPr>
        <p:spPr>
          <a:xfrm>
            <a:off x="5134389" y="4501436"/>
            <a:ext cx="623021" cy="234672"/>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账号汇总</a:t>
            </a:r>
          </a:p>
        </p:txBody>
      </p:sp>
      <p:sp>
        <p:nvSpPr>
          <p:cNvPr id="97" name="矩形 127"/>
          <p:cNvSpPr/>
          <p:nvPr/>
        </p:nvSpPr>
        <p:spPr>
          <a:xfrm>
            <a:off x="3684657" y="4912604"/>
            <a:ext cx="623021" cy="234672"/>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机型汇总</a:t>
            </a:r>
          </a:p>
        </p:txBody>
      </p:sp>
      <p:sp>
        <p:nvSpPr>
          <p:cNvPr id="98" name="矩形 127"/>
          <p:cNvSpPr/>
          <p:nvPr/>
        </p:nvSpPr>
        <p:spPr>
          <a:xfrm>
            <a:off x="5842999" y="4496435"/>
            <a:ext cx="623021" cy="234672"/>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应用汇总</a:t>
            </a:r>
          </a:p>
        </p:txBody>
      </p:sp>
      <p:sp>
        <p:nvSpPr>
          <p:cNvPr id="99" name="矩形 127"/>
          <p:cNvSpPr/>
          <p:nvPr/>
        </p:nvSpPr>
        <p:spPr>
          <a:xfrm>
            <a:off x="4412270" y="4897304"/>
            <a:ext cx="623021" cy="234672"/>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运营指标</a:t>
            </a:r>
          </a:p>
        </p:txBody>
      </p:sp>
      <p:sp>
        <p:nvSpPr>
          <p:cNvPr id="100" name="矩形 127"/>
          <p:cNvSpPr/>
          <p:nvPr/>
        </p:nvSpPr>
        <p:spPr>
          <a:xfrm>
            <a:off x="5132598" y="4902118"/>
            <a:ext cx="623021" cy="234672"/>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漏斗模型</a:t>
            </a:r>
          </a:p>
        </p:txBody>
      </p:sp>
      <p:sp>
        <p:nvSpPr>
          <p:cNvPr id="101" name="矩形 127"/>
          <p:cNvSpPr/>
          <p:nvPr/>
        </p:nvSpPr>
        <p:spPr>
          <a:xfrm>
            <a:off x="5842999" y="4897516"/>
            <a:ext cx="623021" cy="234672"/>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回流数据</a:t>
            </a:r>
          </a:p>
        </p:txBody>
      </p:sp>
      <p:sp>
        <p:nvSpPr>
          <p:cNvPr id="102" name="矩形 127"/>
          <p:cNvSpPr/>
          <p:nvPr/>
        </p:nvSpPr>
        <p:spPr>
          <a:xfrm>
            <a:off x="4413236" y="4489509"/>
            <a:ext cx="623021" cy="234672"/>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设备汇总</a:t>
            </a:r>
          </a:p>
        </p:txBody>
      </p:sp>
      <p:sp>
        <p:nvSpPr>
          <p:cNvPr id="103" name="矩形 127"/>
          <p:cNvSpPr/>
          <p:nvPr/>
        </p:nvSpPr>
        <p:spPr>
          <a:xfrm>
            <a:off x="4581787" y="2313773"/>
            <a:ext cx="751469" cy="283077"/>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位置</a:t>
            </a:r>
          </a:p>
        </p:txBody>
      </p:sp>
      <p:sp>
        <p:nvSpPr>
          <p:cNvPr id="104" name="矩形 127"/>
          <p:cNvSpPr/>
          <p:nvPr/>
        </p:nvSpPr>
        <p:spPr>
          <a:xfrm>
            <a:off x="3690500" y="2718502"/>
            <a:ext cx="751469" cy="253336"/>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a:solidFill>
                  <a:srgbClr val="000000"/>
                </a:solidFill>
                <a:latin typeface="微软雅黑"/>
              </a:rPr>
              <a:t>营销</a:t>
            </a:r>
            <a:endParaRPr lang="zh-CN" altLang="en-US" sz="1050" kern="0" dirty="0">
              <a:solidFill>
                <a:srgbClr val="000000"/>
              </a:solidFill>
              <a:latin typeface="微软雅黑"/>
            </a:endParaRPr>
          </a:p>
        </p:txBody>
      </p:sp>
      <p:sp>
        <p:nvSpPr>
          <p:cNvPr id="105" name="矩形 127"/>
          <p:cNvSpPr/>
          <p:nvPr/>
        </p:nvSpPr>
        <p:spPr>
          <a:xfrm>
            <a:off x="4581785" y="2718502"/>
            <a:ext cx="751469" cy="253336"/>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内容</a:t>
            </a:r>
          </a:p>
        </p:txBody>
      </p:sp>
      <p:sp>
        <p:nvSpPr>
          <p:cNvPr id="106" name="矩形 127"/>
          <p:cNvSpPr/>
          <p:nvPr/>
        </p:nvSpPr>
        <p:spPr>
          <a:xfrm>
            <a:off x="5473071" y="2718502"/>
            <a:ext cx="751469" cy="253336"/>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财务</a:t>
            </a:r>
          </a:p>
        </p:txBody>
      </p:sp>
      <p:sp>
        <p:nvSpPr>
          <p:cNvPr id="107" name="矩形 127"/>
          <p:cNvSpPr/>
          <p:nvPr/>
        </p:nvSpPr>
        <p:spPr>
          <a:xfrm>
            <a:off x="3690500" y="3135728"/>
            <a:ext cx="751469" cy="253336"/>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销售</a:t>
            </a:r>
          </a:p>
        </p:txBody>
      </p:sp>
      <p:sp>
        <p:nvSpPr>
          <p:cNvPr id="108" name="矩形 127"/>
          <p:cNvSpPr/>
          <p:nvPr/>
        </p:nvSpPr>
        <p:spPr>
          <a:xfrm>
            <a:off x="5473069" y="3135728"/>
            <a:ext cx="751469" cy="253336"/>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en-US" altLang="zh-CN" sz="1050" kern="0" dirty="0">
                <a:solidFill>
                  <a:srgbClr val="000000"/>
                </a:solidFill>
                <a:latin typeface="微软雅黑"/>
              </a:rPr>
              <a:t>online</a:t>
            </a:r>
            <a:endParaRPr lang="zh-CN" altLang="en-US" sz="1050" kern="0" dirty="0">
              <a:solidFill>
                <a:srgbClr val="000000"/>
              </a:solidFill>
              <a:latin typeface="微软雅黑"/>
            </a:endParaRPr>
          </a:p>
        </p:txBody>
      </p:sp>
      <p:sp>
        <p:nvSpPr>
          <p:cNvPr id="109" name="右箭头 108"/>
          <p:cNvSpPr/>
          <p:nvPr/>
        </p:nvSpPr>
        <p:spPr bwMode="auto">
          <a:xfrm>
            <a:off x="3377353" y="2304986"/>
            <a:ext cx="290099" cy="343910"/>
          </a:xfrm>
          <a:prstGeom prst="rightArrow">
            <a:avLst/>
          </a:prstGeom>
          <a:solidFill>
            <a:srgbClr val="FFFFFF">
              <a:lumMod val="85000"/>
            </a:srgbClr>
          </a:solidFill>
          <a:ln w="25400" cap="flat" cmpd="sng" algn="ctr">
            <a:solidFill>
              <a:srgbClr val="FFCC66"/>
            </a:solidFill>
            <a:prstDash val="solid"/>
            <a:headEnd type="none" w="med" len="med"/>
            <a:tailEnd type="none" w="med" len="med"/>
          </a:ln>
          <a:effectLst/>
        </p:spPr>
        <p:txBody>
          <a:bodyPr vert="horz" wrap="square" lIns="68573" tIns="34287" rIns="68573" bIns="34287"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defRPr/>
            </a:pPr>
            <a:endParaRPr lang="zh-CN" altLang="en-US" sz="1050" b="1" kern="0">
              <a:solidFill>
                <a:srgbClr val="000000"/>
              </a:solidFill>
              <a:latin typeface="微软雅黑"/>
            </a:endParaRPr>
          </a:p>
        </p:txBody>
      </p:sp>
      <p:sp>
        <p:nvSpPr>
          <p:cNvPr id="110" name="圆角矩形 109"/>
          <p:cNvSpPr/>
          <p:nvPr/>
        </p:nvSpPr>
        <p:spPr bwMode="auto">
          <a:xfrm>
            <a:off x="7114857" y="1444945"/>
            <a:ext cx="4128360" cy="1866195"/>
          </a:xfrm>
          <a:prstGeom prst="roundRect">
            <a:avLst/>
          </a:prstGeom>
          <a:solidFill>
            <a:schemeClr val="tx2">
              <a:lumMod val="40000"/>
              <a:lumOff val="60000"/>
            </a:schemeClr>
          </a:solidFill>
          <a:ln w="6350" cap="flat" cmpd="sng" algn="ctr">
            <a:solidFill>
              <a:schemeClr val="tx2">
                <a:lumMod val="40000"/>
                <a:lumOff val="60000"/>
              </a:schemeClr>
            </a:solidFill>
            <a:prstDash val="dash"/>
          </a:ln>
          <a:effectLst>
            <a:outerShdw sx="1000" sy="1000" rotWithShape="0">
              <a:srgbClr val="000000"/>
            </a:outerShdw>
          </a:effectLst>
        </p:spPr>
        <p:txBody>
          <a:bodyPr anchor="t" anchorCtr="0"/>
          <a:lstStyle/>
          <a:p>
            <a:pPr algn="ctr" defTabSz="342837">
              <a:defRPr/>
            </a:pPr>
            <a:endParaRPr lang="zh-CN" altLang="en-US" sz="1050" kern="0" dirty="0">
              <a:solidFill>
                <a:srgbClr val="000000"/>
              </a:solidFill>
              <a:latin typeface="微软雅黑"/>
            </a:endParaRPr>
          </a:p>
        </p:txBody>
      </p:sp>
      <p:sp>
        <p:nvSpPr>
          <p:cNvPr id="111" name="圆角矩形 110"/>
          <p:cNvSpPr/>
          <p:nvPr/>
        </p:nvSpPr>
        <p:spPr bwMode="auto">
          <a:xfrm>
            <a:off x="7441020" y="1562654"/>
            <a:ext cx="894960" cy="1674685"/>
          </a:xfrm>
          <a:prstGeom prst="roundRect">
            <a:avLst/>
          </a:prstGeom>
          <a:solidFill>
            <a:schemeClr val="tx2">
              <a:lumMod val="20000"/>
              <a:lumOff val="80000"/>
            </a:schemeClr>
          </a:solidFill>
          <a:ln w="6350" cap="flat" cmpd="sng" algn="ctr">
            <a:solidFill>
              <a:schemeClr val="tx2">
                <a:lumMod val="20000"/>
                <a:lumOff val="80000"/>
              </a:schemeClr>
            </a:solidFill>
            <a:prstDash val="solid"/>
          </a:ln>
          <a:effectLst>
            <a:outerShdw sx="1000" sy="1000" rotWithShape="0">
              <a:srgbClr val="000000"/>
            </a:outerShdw>
          </a:effectLst>
        </p:spPr>
        <p:txBody>
          <a:bodyPr tIns="0" anchor="t" anchorCtr="0"/>
          <a:lstStyle/>
          <a:p>
            <a:pPr algn="ctr" defTabSz="342837">
              <a:defRPr/>
            </a:pPr>
            <a:r>
              <a:rPr lang="zh-CN" altLang="en-US" sz="1050" kern="0" dirty="0">
                <a:solidFill>
                  <a:srgbClr val="C00000"/>
                </a:solidFill>
                <a:latin typeface="微软雅黑"/>
              </a:rPr>
              <a:t>设备标签</a:t>
            </a:r>
            <a:endParaRPr lang="en-US" altLang="zh-CN" sz="1050" kern="0" dirty="0">
              <a:solidFill>
                <a:srgbClr val="C00000"/>
              </a:solidFill>
              <a:latin typeface="微软雅黑"/>
            </a:endParaRPr>
          </a:p>
          <a:p>
            <a:pPr algn="ctr" defTabSz="342837">
              <a:defRPr/>
            </a:pPr>
            <a:endParaRPr lang="zh-CN" altLang="en-US" sz="1050" kern="0" dirty="0">
              <a:solidFill>
                <a:srgbClr val="C00000"/>
              </a:solidFill>
              <a:latin typeface="微软雅黑"/>
            </a:endParaRPr>
          </a:p>
        </p:txBody>
      </p:sp>
      <p:sp>
        <p:nvSpPr>
          <p:cNvPr id="112" name="矩形 127"/>
          <p:cNvSpPr/>
          <p:nvPr/>
        </p:nvSpPr>
        <p:spPr>
          <a:xfrm>
            <a:off x="7549421" y="2272486"/>
            <a:ext cx="647627" cy="307540"/>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使用状态</a:t>
            </a:r>
          </a:p>
        </p:txBody>
      </p:sp>
      <p:sp>
        <p:nvSpPr>
          <p:cNvPr id="113" name="圆角矩形 112"/>
          <p:cNvSpPr/>
          <p:nvPr/>
        </p:nvSpPr>
        <p:spPr bwMode="auto">
          <a:xfrm>
            <a:off x="8418549" y="1562654"/>
            <a:ext cx="907222" cy="1674685"/>
          </a:xfrm>
          <a:prstGeom prst="roundRect">
            <a:avLst/>
          </a:prstGeom>
          <a:solidFill>
            <a:schemeClr val="tx2">
              <a:lumMod val="20000"/>
              <a:lumOff val="80000"/>
            </a:schemeClr>
          </a:solidFill>
          <a:ln w="6350" cap="flat" cmpd="sng" algn="ctr">
            <a:solidFill>
              <a:schemeClr val="tx2">
                <a:lumMod val="20000"/>
                <a:lumOff val="80000"/>
              </a:schemeClr>
            </a:solidFill>
            <a:prstDash val="solid"/>
          </a:ln>
          <a:effectLst>
            <a:outerShdw sx="1000" sy="1000" rotWithShape="0">
              <a:srgbClr val="000000"/>
            </a:outerShdw>
          </a:effectLst>
        </p:spPr>
        <p:txBody>
          <a:bodyPr tIns="0" anchor="t" anchorCtr="0"/>
          <a:lstStyle/>
          <a:p>
            <a:pPr algn="ctr" defTabSz="342837">
              <a:defRPr/>
            </a:pPr>
            <a:r>
              <a:rPr lang="zh-CN" altLang="en-US" sz="1050" kern="0" dirty="0">
                <a:solidFill>
                  <a:srgbClr val="C00000"/>
                </a:solidFill>
                <a:latin typeface="微软雅黑"/>
              </a:rPr>
              <a:t>用户标签</a:t>
            </a:r>
          </a:p>
        </p:txBody>
      </p:sp>
      <p:sp>
        <p:nvSpPr>
          <p:cNvPr id="114" name="圆角矩形 113"/>
          <p:cNvSpPr/>
          <p:nvPr/>
        </p:nvSpPr>
        <p:spPr bwMode="auto">
          <a:xfrm>
            <a:off x="9414465" y="1574595"/>
            <a:ext cx="1683897" cy="1662745"/>
          </a:xfrm>
          <a:prstGeom prst="roundRect">
            <a:avLst/>
          </a:prstGeom>
          <a:solidFill>
            <a:schemeClr val="tx2">
              <a:lumMod val="20000"/>
              <a:lumOff val="80000"/>
            </a:schemeClr>
          </a:solidFill>
          <a:ln w="6350" cap="flat" cmpd="sng" algn="ctr">
            <a:solidFill>
              <a:schemeClr val="tx2">
                <a:lumMod val="20000"/>
                <a:lumOff val="80000"/>
              </a:schemeClr>
            </a:solidFill>
            <a:prstDash val="solid"/>
          </a:ln>
          <a:effectLst>
            <a:outerShdw sx="1000" sy="1000" rotWithShape="0">
              <a:srgbClr val="000000"/>
            </a:outerShdw>
          </a:effectLst>
        </p:spPr>
        <p:txBody>
          <a:bodyPr tIns="0" anchor="t" anchorCtr="0"/>
          <a:lstStyle/>
          <a:p>
            <a:pPr algn="ctr" defTabSz="342837">
              <a:defRPr/>
            </a:pPr>
            <a:r>
              <a:rPr lang="zh-CN" altLang="en-US" sz="1050" kern="0" dirty="0">
                <a:solidFill>
                  <a:srgbClr val="C00000"/>
                </a:solidFill>
                <a:latin typeface="微软雅黑"/>
              </a:rPr>
              <a:t>业务标签</a:t>
            </a:r>
          </a:p>
        </p:txBody>
      </p:sp>
      <p:sp>
        <p:nvSpPr>
          <p:cNvPr id="115" name="矩形 127"/>
          <p:cNvSpPr/>
          <p:nvPr/>
        </p:nvSpPr>
        <p:spPr>
          <a:xfrm>
            <a:off x="9519452" y="1857235"/>
            <a:ext cx="653332" cy="298146"/>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华为账号</a:t>
            </a:r>
          </a:p>
        </p:txBody>
      </p:sp>
      <p:sp>
        <p:nvSpPr>
          <p:cNvPr id="116" name="矩形 127"/>
          <p:cNvSpPr/>
          <p:nvPr/>
        </p:nvSpPr>
        <p:spPr>
          <a:xfrm>
            <a:off x="10260897" y="1855662"/>
            <a:ext cx="674020" cy="299718"/>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应用市场</a:t>
            </a:r>
          </a:p>
        </p:txBody>
      </p:sp>
      <p:sp>
        <p:nvSpPr>
          <p:cNvPr id="117" name="矩形 127"/>
          <p:cNvSpPr/>
          <p:nvPr/>
        </p:nvSpPr>
        <p:spPr>
          <a:xfrm>
            <a:off x="9504960" y="2649056"/>
            <a:ext cx="674020" cy="299718"/>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运动健康</a:t>
            </a:r>
          </a:p>
        </p:txBody>
      </p:sp>
      <p:sp>
        <p:nvSpPr>
          <p:cNvPr id="118" name="矩形 127"/>
          <p:cNvSpPr/>
          <p:nvPr/>
        </p:nvSpPr>
        <p:spPr>
          <a:xfrm>
            <a:off x="9507227" y="2254225"/>
            <a:ext cx="653332" cy="298146"/>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华为支付</a:t>
            </a:r>
          </a:p>
        </p:txBody>
      </p:sp>
      <p:sp>
        <p:nvSpPr>
          <p:cNvPr id="119" name="矩形 127"/>
          <p:cNvSpPr/>
          <p:nvPr/>
        </p:nvSpPr>
        <p:spPr>
          <a:xfrm>
            <a:off x="10260897" y="2256508"/>
            <a:ext cx="674020" cy="299718"/>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游戏中心</a:t>
            </a:r>
          </a:p>
        </p:txBody>
      </p:sp>
      <p:sp>
        <p:nvSpPr>
          <p:cNvPr id="120" name="矩形 127"/>
          <p:cNvSpPr/>
          <p:nvPr/>
        </p:nvSpPr>
        <p:spPr>
          <a:xfrm>
            <a:off x="10279488" y="2667849"/>
            <a:ext cx="674020" cy="299718"/>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en-US" altLang="zh-CN" sz="1050" kern="0" dirty="0">
                <a:solidFill>
                  <a:srgbClr val="000000"/>
                </a:solidFill>
                <a:latin typeface="微软雅黑"/>
              </a:rPr>
              <a:t>… …</a:t>
            </a:r>
            <a:endParaRPr lang="zh-CN" altLang="en-US" sz="1050" kern="0" dirty="0">
              <a:solidFill>
                <a:srgbClr val="000000"/>
              </a:solidFill>
              <a:latin typeface="微软雅黑"/>
            </a:endParaRPr>
          </a:p>
        </p:txBody>
      </p:sp>
      <p:sp>
        <p:nvSpPr>
          <p:cNvPr id="121" name="矩形 127"/>
          <p:cNvSpPr/>
          <p:nvPr/>
        </p:nvSpPr>
        <p:spPr>
          <a:xfrm>
            <a:off x="7549421" y="2714507"/>
            <a:ext cx="647627" cy="317802"/>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业务属性</a:t>
            </a:r>
          </a:p>
        </p:txBody>
      </p:sp>
      <p:sp>
        <p:nvSpPr>
          <p:cNvPr id="122" name="Rectangle 157"/>
          <p:cNvSpPr/>
          <p:nvPr/>
        </p:nvSpPr>
        <p:spPr bwMode="gray">
          <a:xfrm>
            <a:off x="523968" y="1425437"/>
            <a:ext cx="859753" cy="350786"/>
          </a:xfrm>
          <a:prstGeom prst="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用户运营</a:t>
            </a:r>
          </a:p>
        </p:txBody>
      </p:sp>
      <p:sp>
        <p:nvSpPr>
          <p:cNvPr id="123" name="Rectangle 157"/>
          <p:cNvSpPr/>
          <p:nvPr/>
        </p:nvSpPr>
        <p:spPr bwMode="gray">
          <a:xfrm>
            <a:off x="523968" y="1969601"/>
            <a:ext cx="859753" cy="350786"/>
          </a:xfrm>
          <a:prstGeom prst="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内容运营</a:t>
            </a:r>
          </a:p>
        </p:txBody>
      </p:sp>
      <p:sp>
        <p:nvSpPr>
          <p:cNvPr id="124" name="Rectangle 157"/>
          <p:cNvSpPr/>
          <p:nvPr/>
        </p:nvSpPr>
        <p:spPr bwMode="gray">
          <a:xfrm>
            <a:off x="523968" y="2544125"/>
            <a:ext cx="859753" cy="350786"/>
          </a:xfrm>
          <a:prstGeom prst="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基础云</a:t>
            </a:r>
          </a:p>
        </p:txBody>
      </p:sp>
      <p:sp>
        <p:nvSpPr>
          <p:cNvPr id="125" name="Rectangle 157"/>
          <p:cNvSpPr/>
          <p:nvPr/>
        </p:nvSpPr>
        <p:spPr bwMode="gray">
          <a:xfrm>
            <a:off x="523968" y="3140759"/>
            <a:ext cx="859753" cy="350786"/>
          </a:xfrm>
          <a:prstGeom prst="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开放平台</a:t>
            </a:r>
          </a:p>
        </p:txBody>
      </p:sp>
      <p:sp>
        <p:nvSpPr>
          <p:cNvPr id="126" name="Rectangle 157"/>
          <p:cNvSpPr/>
          <p:nvPr/>
        </p:nvSpPr>
        <p:spPr bwMode="gray">
          <a:xfrm>
            <a:off x="523968" y="3737392"/>
            <a:ext cx="859753" cy="350786"/>
          </a:xfrm>
          <a:prstGeom prst="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运动健康</a:t>
            </a:r>
          </a:p>
        </p:txBody>
      </p:sp>
      <p:sp>
        <p:nvSpPr>
          <p:cNvPr id="127" name="Rectangle 157"/>
          <p:cNvSpPr/>
          <p:nvPr/>
        </p:nvSpPr>
        <p:spPr bwMode="gray">
          <a:xfrm>
            <a:off x="523968" y="4281556"/>
            <a:ext cx="859753" cy="350786"/>
          </a:xfrm>
          <a:prstGeom prst="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其他应用</a:t>
            </a:r>
          </a:p>
        </p:txBody>
      </p:sp>
      <p:sp>
        <p:nvSpPr>
          <p:cNvPr id="128" name="文本框 127"/>
          <p:cNvSpPr txBox="1"/>
          <p:nvPr/>
        </p:nvSpPr>
        <p:spPr>
          <a:xfrm>
            <a:off x="392067" y="5426035"/>
            <a:ext cx="1231265" cy="300082"/>
          </a:xfrm>
          <a:prstGeom prst="rect">
            <a:avLst/>
          </a:prstGeom>
          <a:noFill/>
        </p:spPr>
        <p:txBody>
          <a:bodyPr wrap="square" rtlCol="0">
            <a:spAutoFit/>
          </a:bodyPr>
          <a:lstStyle/>
          <a:p>
            <a:pPr algn="ctr" defTabSz="914461">
              <a:buClr>
                <a:srgbClr val="193D85"/>
              </a:buClr>
              <a:buSzPct val="75000"/>
            </a:pPr>
            <a:r>
              <a:rPr lang="zh-CN" altLang="en-US" sz="1350" b="1" dirty="0">
                <a:solidFill>
                  <a:srgbClr val="0070C0"/>
                </a:solidFill>
                <a:latin typeface="微软雅黑"/>
                <a:cs typeface="Arial Unicode MS" pitchFamily="34" charset="-122"/>
              </a:rPr>
              <a:t>业务数据源</a:t>
            </a:r>
          </a:p>
        </p:txBody>
      </p:sp>
      <p:sp>
        <p:nvSpPr>
          <p:cNvPr id="129" name="矩形 127"/>
          <p:cNvSpPr/>
          <p:nvPr/>
        </p:nvSpPr>
        <p:spPr>
          <a:xfrm>
            <a:off x="7549421" y="1873083"/>
            <a:ext cx="653332" cy="298146"/>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基础信息</a:t>
            </a:r>
          </a:p>
        </p:txBody>
      </p:sp>
      <p:sp>
        <p:nvSpPr>
          <p:cNvPr id="130" name="矩形 127"/>
          <p:cNvSpPr/>
          <p:nvPr/>
        </p:nvSpPr>
        <p:spPr>
          <a:xfrm>
            <a:off x="8489491" y="1872912"/>
            <a:ext cx="653332" cy="298146"/>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自然属性</a:t>
            </a:r>
          </a:p>
        </p:txBody>
      </p:sp>
      <p:sp>
        <p:nvSpPr>
          <p:cNvPr id="131" name="矩形 127"/>
          <p:cNvSpPr/>
          <p:nvPr/>
        </p:nvSpPr>
        <p:spPr>
          <a:xfrm>
            <a:off x="8495197" y="2245808"/>
            <a:ext cx="647627" cy="307540"/>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社会属性</a:t>
            </a:r>
          </a:p>
        </p:txBody>
      </p:sp>
      <p:sp>
        <p:nvSpPr>
          <p:cNvPr id="132" name="文本框 131"/>
          <p:cNvSpPr txBox="1"/>
          <p:nvPr/>
        </p:nvSpPr>
        <p:spPr>
          <a:xfrm>
            <a:off x="7130746" y="1574595"/>
            <a:ext cx="346249" cy="1662745"/>
          </a:xfrm>
          <a:prstGeom prst="rect">
            <a:avLst/>
          </a:prstGeom>
          <a:noFill/>
        </p:spPr>
        <p:txBody>
          <a:bodyPr vert="eaVert" wrap="square" rtlCol="0">
            <a:spAutoFit/>
          </a:bodyPr>
          <a:lstStyle/>
          <a:p>
            <a:pPr algn="ctr" defTabSz="914461"/>
            <a:r>
              <a:rPr lang="zh-CN" altLang="en-US" sz="1050" b="1" dirty="0">
                <a:solidFill>
                  <a:srgbClr val="990000">
                    <a:lumMod val="50000"/>
                  </a:srgbClr>
                </a:solidFill>
                <a:latin typeface="微软雅黑"/>
              </a:rPr>
              <a:t>事实类标签</a:t>
            </a:r>
          </a:p>
        </p:txBody>
      </p:sp>
      <p:sp>
        <p:nvSpPr>
          <p:cNvPr id="133" name="圆角矩形 132"/>
          <p:cNvSpPr/>
          <p:nvPr/>
        </p:nvSpPr>
        <p:spPr bwMode="auto">
          <a:xfrm>
            <a:off x="7082734" y="3576858"/>
            <a:ext cx="4128360" cy="1823278"/>
          </a:xfrm>
          <a:prstGeom prst="roundRect">
            <a:avLst/>
          </a:prstGeom>
          <a:solidFill>
            <a:schemeClr val="tx2">
              <a:lumMod val="40000"/>
              <a:lumOff val="60000"/>
            </a:schemeClr>
          </a:solidFill>
          <a:ln w="6350" cap="flat" cmpd="sng" algn="ctr">
            <a:solidFill>
              <a:schemeClr val="tx2">
                <a:lumMod val="40000"/>
                <a:lumOff val="60000"/>
              </a:schemeClr>
            </a:solidFill>
            <a:prstDash val="dash"/>
          </a:ln>
          <a:effectLst>
            <a:outerShdw sx="1000" sy="1000" rotWithShape="0">
              <a:srgbClr val="000000"/>
            </a:outerShdw>
          </a:effectLst>
        </p:spPr>
        <p:txBody>
          <a:bodyPr anchor="t" anchorCtr="0"/>
          <a:lstStyle/>
          <a:p>
            <a:pPr algn="ctr" defTabSz="342837">
              <a:defRPr/>
            </a:pPr>
            <a:endParaRPr lang="zh-CN" altLang="en-US" sz="1050" kern="0" dirty="0">
              <a:solidFill>
                <a:srgbClr val="000000"/>
              </a:solidFill>
              <a:latin typeface="微软雅黑"/>
            </a:endParaRPr>
          </a:p>
        </p:txBody>
      </p:sp>
      <p:sp>
        <p:nvSpPr>
          <p:cNvPr id="134" name="圆角矩形 133"/>
          <p:cNvSpPr/>
          <p:nvPr/>
        </p:nvSpPr>
        <p:spPr bwMode="auto">
          <a:xfrm>
            <a:off x="8458853" y="3642208"/>
            <a:ext cx="907802" cy="1674685"/>
          </a:xfrm>
          <a:prstGeom prst="roundRect">
            <a:avLst/>
          </a:prstGeom>
          <a:solidFill>
            <a:schemeClr val="tx2">
              <a:lumMod val="20000"/>
              <a:lumOff val="80000"/>
            </a:schemeClr>
          </a:solidFill>
          <a:ln w="6350" cap="flat" cmpd="sng" algn="ctr">
            <a:solidFill>
              <a:schemeClr val="tx2">
                <a:lumMod val="20000"/>
                <a:lumOff val="80000"/>
              </a:schemeClr>
            </a:solidFill>
            <a:prstDash val="solid"/>
          </a:ln>
          <a:effectLst>
            <a:outerShdw sx="1000" sy="1000" rotWithShape="0">
              <a:srgbClr val="000000"/>
            </a:outerShdw>
          </a:effectLst>
        </p:spPr>
        <p:txBody>
          <a:bodyPr tIns="0" anchor="t" anchorCtr="0"/>
          <a:lstStyle/>
          <a:p>
            <a:pPr algn="ctr" defTabSz="342837">
              <a:defRPr/>
            </a:pPr>
            <a:r>
              <a:rPr lang="zh-CN" altLang="en-US" sz="1050" kern="0" dirty="0">
                <a:solidFill>
                  <a:srgbClr val="C00000"/>
                </a:solidFill>
                <a:latin typeface="微软雅黑"/>
              </a:rPr>
              <a:t>用户标签</a:t>
            </a:r>
          </a:p>
        </p:txBody>
      </p:sp>
      <p:sp>
        <p:nvSpPr>
          <p:cNvPr id="135" name="圆角矩形 134"/>
          <p:cNvSpPr/>
          <p:nvPr/>
        </p:nvSpPr>
        <p:spPr bwMode="auto">
          <a:xfrm>
            <a:off x="9454769" y="3654149"/>
            <a:ext cx="1683897" cy="1662745"/>
          </a:xfrm>
          <a:prstGeom prst="roundRect">
            <a:avLst/>
          </a:prstGeom>
          <a:solidFill>
            <a:schemeClr val="tx2">
              <a:lumMod val="20000"/>
              <a:lumOff val="80000"/>
            </a:schemeClr>
          </a:solidFill>
          <a:ln w="6350" cap="flat" cmpd="sng" algn="ctr">
            <a:solidFill>
              <a:schemeClr val="tx2">
                <a:lumMod val="20000"/>
                <a:lumOff val="80000"/>
              </a:schemeClr>
            </a:solidFill>
            <a:prstDash val="solid"/>
          </a:ln>
          <a:effectLst>
            <a:outerShdw sx="1000" sy="1000" rotWithShape="0">
              <a:srgbClr val="000000"/>
            </a:outerShdw>
          </a:effectLst>
        </p:spPr>
        <p:txBody>
          <a:bodyPr tIns="0" anchor="t" anchorCtr="0"/>
          <a:lstStyle/>
          <a:p>
            <a:pPr algn="ctr" defTabSz="342837">
              <a:defRPr/>
            </a:pPr>
            <a:r>
              <a:rPr lang="zh-CN" altLang="en-US" sz="1050" kern="0" dirty="0">
                <a:solidFill>
                  <a:srgbClr val="C00000"/>
                </a:solidFill>
                <a:latin typeface="微软雅黑"/>
              </a:rPr>
              <a:t>业务标签</a:t>
            </a:r>
          </a:p>
        </p:txBody>
      </p:sp>
      <p:sp>
        <p:nvSpPr>
          <p:cNvPr id="136" name="矩形 127"/>
          <p:cNvSpPr/>
          <p:nvPr/>
        </p:nvSpPr>
        <p:spPr>
          <a:xfrm>
            <a:off x="9559755" y="3936789"/>
            <a:ext cx="653332" cy="298146"/>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账户活跃</a:t>
            </a:r>
          </a:p>
        </p:txBody>
      </p:sp>
      <p:sp>
        <p:nvSpPr>
          <p:cNvPr id="137" name="矩形 127"/>
          <p:cNvSpPr/>
          <p:nvPr/>
        </p:nvSpPr>
        <p:spPr>
          <a:xfrm>
            <a:off x="10301200" y="3935217"/>
            <a:ext cx="674020" cy="299718"/>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应用偏好</a:t>
            </a:r>
          </a:p>
        </p:txBody>
      </p:sp>
      <p:sp>
        <p:nvSpPr>
          <p:cNvPr id="138" name="矩形 127"/>
          <p:cNvSpPr/>
          <p:nvPr/>
        </p:nvSpPr>
        <p:spPr>
          <a:xfrm>
            <a:off x="9545264" y="4728609"/>
            <a:ext cx="674020" cy="299718"/>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内容偏好</a:t>
            </a:r>
          </a:p>
        </p:txBody>
      </p:sp>
      <p:sp>
        <p:nvSpPr>
          <p:cNvPr id="139" name="矩形 127"/>
          <p:cNvSpPr/>
          <p:nvPr/>
        </p:nvSpPr>
        <p:spPr>
          <a:xfrm>
            <a:off x="9547530" y="4333780"/>
            <a:ext cx="653332" cy="298146"/>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消费习惯</a:t>
            </a:r>
          </a:p>
        </p:txBody>
      </p:sp>
      <p:sp>
        <p:nvSpPr>
          <p:cNvPr id="140" name="矩形 127"/>
          <p:cNvSpPr/>
          <p:nvPr/>
        </p:nvSpPr>
        <p:spPr>
          <a:xfrm>
            <a:off x="10301200" y="4336062"/>
            <a:ext cx="674020" cy="299718"/>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使用习惯</a:t>
            </a:r>
          </a:p>
        </p:txBody>
      </p:sp>
      <p:sp>
        <p:nvSpPr>
          <p:cNvPr id="141" name="矩形 127"/>
          <p:cNvSpPr/>
          <p:nvPr/>
        </p:nvSpPr>
        <p:spPr>
          <a:xfrm>
            <a:off x="10319791" y="4747402"/>
            <a:ext cx="674020" cy="299718"/>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en-US" altLang="zh-CN" sz="1050" kern="0" dirty="0">
                <a:solidFill>
                  <a:srgbClr val="000000"/>
                </a:solidFill>
                <a:latin typeface="微软雅黑"/>
              </a:rPr>
              <a:t>… …</a:t>
            </a:r>
            <a:endParaRPr lang="zh-CN" altLang="en-US" sz="1050" kern="0" dirty="0">
              <a:solidFill>
                <a:srgbClr val="000000"/>
              </a:solidFill>
              <a:latin typeface="微软雅黑"/>
            </a:endParaRPr>
          </a:p>
        </p:txBody>
      </p:sp>
      <p:sp>
        <p:nvSpPr>
          <p:cNvPr id="142" name="矩形 127"/>
          <p:cNvSpPr/>
          <p:nvPr/>
        </p:nvSpPr>
        <p:spPr>
          <a:xfrm>
            <a:off x="8529794" y="3952466"/>
            <a:ext cx="653332" cy="298146"/>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兴趣偏好</a:t>
            </a:r>
          </a:p>
        </p:txBody>
      </p:sp>
      <p:sp>
        <p:nvSpPr>
          <p:cNvPr id="143" name="矩形 127"/>
          <p:cNvSpPr/>
          <p:nvPr/>
        </p:nvSpPr>
        <p:spPr>
          <a:xfrm>
            <a:off x="8535500" y="4399382"/>
            <a:ext cx="647627" cy="307540"/>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消费偏好</a:t>
            </a:r>
          </a:p>
        </p:txBody>
      </p:sp>
      <p:sp>
        <p:nvSpPr>
          <p:cNvPr id="144" name="文本框 143"/>
          <p:cNvSpPr txBox="1"/>
          <p:nvPr/>
        </p:nvSpPr>
        <p:spPr>
          <a:xfrm>
            <a:off x="7098621" y="3788687"/>
            <a:ext cx="346249" cy="1662745"/>
          </a:xfrm>
          <a:prstGeom prst="rect">
            <a:avLst/>
          </a:prstGeom>
          <a:noFill/>
        </p:spPr>
        <p:txBody>
          <a:bodyPr vert="eaVert" wrap="square" rtlCol="0">
            <a:spAutoFit/>
          </a:bodyPr>
          <a:lstStyle/>
          <a:p>
            <a:pPr algn="ctr" defTabSz="914461"/>
            <a:r>
              <a:rPr lang="zh-CN" altLang="en-US" sz="1050" b="1" dirty="0">
                <a:solidFill>
                  <a:srgbClr val="990000">
                    <a:lumMod val="50000"/>
                  </a:srgbClr>
                </a:solidFill>
                <a:latin typeface="微软雅黑"/>
              </a:rPr>
              <a:t>挖掘类标签</a:t>
            </a:r>
          </a:p>
        </p:txBody>
      </p:sp>
      <p:sp>
        <p:nvSpPr>
          <p:cNvPr id="145" name="矩形 127"/>
          <p:cNvSpPr/>
          <p:nvPr/>
        </p:nvSpPr>
        <p:spPr>
          <a:xfrm>
            <a:off x="8563405" y="4846857"/>
            <a:ext cx="647627" cy="307540"/>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信用价值</a:t>
            </a:r>
          </a:p>
        </p:txBody>
      </p:sp>
      <p:sp>
        <p:nvSpPr>
          <p:cNvPr id="146" name="右箭头 145"/>
          <p:cNvSpPr/>
          <p:nvPr/>
        </p:nvSpPr>
        <p:spPr>
          <a:xfrm>
            <a:off x="1721667" y="3279251"/>
            <a:ext cx="353049" cy="383561"/>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554739">
              <a:defRPr/>
            </a:pPr>
            <a:endParaRPr lang="zh-CN" altLang="en-US" sz="1050" kern="0">
              <a:solidFill>
                <a:prstClr val="white"/>
              </a:solidFill>
              <a:latin typeface="微软雅黑"/>
            </a:endParaRPr>
          </a:p>
        </p:txBody>
      </p:sp>
      <p:sp>
        <p:nvSpPr>
          <p:cNvPr id="147" name="右箭头 146"/>
          <p:cNvSpPr/>
          <p:nvPr/>
        </p:nvSpPr>
        <p:spPr>
          <a:xfrm>
            <a:off x="6663473" y="2096649"/>
            <a:ext cx="353049" cy="383561"/>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554739">
              <a:defRPr/>
            </a:pPr>
            <a:endParaRPr lang="zh-CN" altLang="en-US" sz="1050" kern="0">
              <a:solidFill>
                <a:prstClr val="white"/>
              </a:solidFill>
              <a:latin typeface="微软雅黑"/>
            </a:endParaRPr>
          </a:p>
        </p:txBody>
      </p:sp>
      <p:sp>
        <p:nvSpPr>
          <p:cNvPr id="148" name="右箭头 147"/>
          <p:cNvSpPr/>
          <p:nvPr/>
        </p:nvSpPr>
        <p:spPr>
          <a:xfrm>
            <a:off x="6680293" y="4472519"/>
            <a:ext cx="353049" cy="383561"/>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554739">
              <a:defRPr/>
            </a:pPr>
            <a:endParaRPr lang="zh-CN" altLang="en-US" sz="1050" kern="0">
              <a:solidFill>
                <a:prstClr val="white"/>
              </a:solidFill>
              <a:latin typeface="微软雅黑"/>
            </a:endParaRPr>
          </a:p>
        </p:txBody>
      </p:sp>
      <p:sp>
        <p:nvSpPr>
          <p:cNvPr id="149" name="矩形 127"/>
          <p:cNvSpPr/>
          <p:nvPr/>
        </p:nvSpPr>
        <p:spPr>
          <a:xfrm>
            <a:off x="8490977" y="2684060"/>
            <a:ext cx="647627" cy="307540"/>
          </a:xfrm>
          <a:prstGeom prst="roundRect">
            <a:avLst/>
          </a:prstGeom>
          <a:solidFill>
            <a:schemeClr val="accent3">
              <a:lumMod val="40000"/>
              <a:lumOff val="60000"/>
            </a:schemeClr>
          </a:solidFill>
          <a:ln w="9525" cap="flat" cmpd="sng" algn="ctr">
            <a:solidFill>
              <a:schemeClr val="accent3">
                <a:lumMod val="40000"/>
                <a:lumOff val="60000"/>
              </a:scheme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r>
              <a:rPr lang="zh-CN" altLang="en-US" sz="1050" kern="0" dirty="0">
                <a:solidFill>
                  <a:srgbClr val="000000"/>
                </a:solidFill>
                <a:latin typeface="微软雅黑"/>
              </a:rPr>
              <a:t>营销属性</a:t>
            </a:r>
          </a:p>
        </p:txBody>
      </p:sp>
      <p:sp>
        <p:nvSpPr>
          <p:cNvPr id="150" name="右箭头 149"/>
          <p:cNvSpPr/>
          <p:nvPr/>
        </p:nvSpPr>
        <p:spPr bwMode="auto">
          <a:xfrm rot="5400000">
            <a:off x="9088032" y="3301423"/>
            <a:ext cx="298718" cy="333988"/>
          </a:xfrm>
          <a:prstGeom prst="rightArrow">
            <a:avLst/>
          </a:prstGeom>
          <a:solidFill>
            <a:srgbClr val="FFFFFF">
              <a:lumMod val="85000"/>
            </a:srgbClr>
          </a:solidFill>
          <a:ln w="25400" cap="flat" cmpd="sng" algn="ctr">
            <a:solidFill>
              <a:srgbClr val="FFCC66"/>
            </a:solidFill>
            <a:prstDash val="solid"/>
            <a:headEnd type="none" w="med" len="med"/>
            <a:tailEnd type="none" w="med" len="med"/>
          </a:ln>
          <a:effectLst/>
        </p:spPr>
        <p:txBody>
          <a:bodyPr vert="horz" wrap="square" lIns="68573" tIns="34287" rIns="68573" bIns="34287"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defRPr/>
            </a:pPr>
            <a:endParaRPr lang="zh-CN" altLang="en-US" sz="1050" b="1" kern="0">
              <a:solidFill>
                <a:srgbClr val="000000"/>
              </a:solidFill>
              <a:latin typeface="微软雅黑"/>
            </a:endParaRPr>
          </a:p>
        </p:txBody>
      </p:sp>
      <p:sp>
        <p:nvSpPr>
          <p:cNvPr id="151" name="右箭头 150"/>
          <p:cNvSpPr/>
          <p:nvPr/>
        </p:nvSpPr>
        <p:spPr bwMode="auto">
          <a:xfrm rot="5400000">
            <a:off x="4887245" y="3679339"/>
            <a:ext cx="298718" cy="333988"/>
          </a:xfrm>
          <a:prstGeom prst="rightArrow">
            <a:avLst/>
          </a:prstGeom>
          <a:solidFill>
            <a:srgbClr val="FFFFFF">
              <a:lumMod val="85000"/>
            </a:srgbClr>
          </a:solidFill>
          <a:ln w="25400" cap="flat" cmpd="sng" algn="ctr">
            <a:solidFill>
              <a:srgbClr val="FFCC66"/>
            </a:solidFill>
            <a:prstDash val="solid"/>
            <a:headEnd type="none" w="med" len="med"/>
            <a:tailEnd type="none" w="med" len="med"/>
          </a:ln>
          <a:effectLst/>
        </p:spPr>
        <p:txBody>
          <a:bodyPr vert="horz" wrap="square" lIns="68573" tIns="34287" rIns="68573" bIns="34287"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defRPr/>
            </a:pPr>
            <a:endParaRPr lang="zh-CN" altLang="en-US" sz="1050" b="1" kern="0">
              <a:solidFill>
                <a:srgbClr val="000000"/>
              </a:solidFill>
              <a:latin typeface="微软雅黑"/>
            </a:endParaRPr>
          </a:p>
        </p:txBody>
      </p:sp>
      <p:sp>
        <p:nvSpPr>
          <p:cNvPr id="152" name="矩形 127"/>
          <p:cNvSpPr/>
          <p:nvPr/>
        </p:nvSpPr>
        <p:spPr>
          <a:xfrm>
            <a:off x="4599224" y="3140758"/>
            <a:ext cx="751469" cy="253336"/>
          </a:xfrm>
          <a:prstGeom prst="roundRect">
            <a:avLst/>
          </a:prstGeom>
          <a:solidFill>
            <a:srgbClr val="FFFFFF">
              <a:lumMod val="85000"/>
            </a:srgbClr>
          </a:solidFill>
          <a:ln w="9525" cap="flat" cmpd="sng" algn="ctr">
            <a:solidFill>
              <a:srgbClr val="FFCC66">
                <a:shade val="95000"/>
                <a:satMod val="105000"/>
              </a:srgbClr>
            </a:solidFill>
            <a:prstDash val="solid"/>
            <a:headEnd/>
            <a:tailEnd/>
          </a:ln>
          <a:effectLst>
            <a:outerShdw blurRad="40000" dist="20000" dir="5400000" rotWithShape="0">
              <a:srgbClr val="000000">
                <a:alpha val="38000"/>
              </a:srgbClr>
            </a:outerShdw>
          </a:effectLst>
        </p:spPr>
        <p:txBody>
          <a:bodyPr wrap="none" tIns="51430" bIns="51430" anchor="ctr"/>
          <a:lstStyle/>
          <a:p>
            <a:pPr marL="52678" indent="-52678" algn="ctr" defTabSz="554739">
              <a:defRPr/>
            </a:pPr>
            <a:r>
              <a:rPr lang="zh-CN" altLang="en-US" sz="1050" kern="0" dirty="0">
                <a:solidFill>
                  <a:srgbClr val="000000"/>
                </a:solidFill>
                <a:latin typeface="微软雅黑"/>
              </a:rPr>
              <a:t>参数</a:t>
            </a:r>
          </a:p>
        </p:txBody>
      </p:sp>
    </p:spTree>
    <p:extLst>
      <p:ext uri="{BB962C8B-B14F-4D97-AF65-F5344CB8AC3E}">
        <p14:creationId xmlns:p14="http://schemas.microsoft.com/office/powerpoint/2010/main" val="2147442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13" name="文本框 12"/>
          <p:cNvSpPr txBox="1"/>
          <p:nvPr/>
        </p:nvSpPr>
        <p:spPr>
          <a:xfrm>
            <a:off x="1223680" y="1411941"/>
            <a:ext cx="6548720" cy="5088872"/>
          </a:xfrm>
          <a:prstGeom prst="rect">
            <a:avLst/>
          </a:prstGeom>
          <a:noFill/>
        </p:spPr>
        <p:txBody>
          <a:bodyPr wrap="square" rtlCol="0">
            <a:noAutofit/>
          </a:bodyPr>
          <a:lstStyle/>
          <a:p>
            <a:r>
              <a:rPr lang="en-US" altLang="zh-CN" sz="3200" dirty="0" smtClean="0">
                <a:latin typeface="+mn-ea"/>
              </a:rPr>
              <a:t>1</a:t>
            </a:r>
            <a:r>
              <a:rPr lang="zh-CN" altLang="en-US" sz="3200" dirty="0" smtClean="0">
                <a:latin typeface="+mn-ea"/>
              </a:rPr>
              <a:t>、画像系统概述</a:t>
            </a:r>
            <a:endParaRPr lang="en-US" altLang="zh-CN" sz="3200" dirty="0" smtClean="0">
              <a:latin typeface="+mn-ea"/>
            </a:endParaRPr>
          </a:p>
          <a:p>
            <a:r>
              <a:rPr lang="en-US" altLang="zh-CN" sz="3200" dirty="0" smtClean="0">
                <a:latin typeface="+mn-ea"/>
              </a:rPr>
              <a:t>2</a:t>
            </a:r>
            <a:r>
              <a:rPr lang="zh-CN" altLang="en-US" sz="3200" dirty="0" smtClean="0">
                <a:latin typeface="+mn-ea"/>
              </a:rPr>
              <a:t>、画像系统架构</a:t>
            </a:r>
            <a:endParaRPr lang="en-US" altLang="zh-CN" sz="3200" dirty="0" smtClean="0">
              <a:latin typeface="+mn-ea"/>
            </a:endParaRPr>
          </a:p>
          <a:p>
            <a:r>
              <a:rPr lang="en-US" altLang="zh-CN" sz="3200" dirty="0" smtClean="0">
                <a:latin typeface="+mn-ea"/>
              </a:rPr>
              <a:t>3</a:t>
            </a:r>
            <a:r>
              <a:rPr lang="zh-CN" altLang="en-US" sz="3200" dirty="0" smtClean="0">
                <a:latin typeface="+mn-ea"/>
              </a:rPr>
              <a:t>、标签体系建设</a:t>
            </a:r>
            <a:endParaRPr lang="en-US" altLang="zh-CN" sz="3200" dirty="0" smtClean="0">
              <a:latin typeface="+mn-ea"/>
            </a:endParaRPr>
          </a:p>
          <a:p>
            <a:r>
              <a:rPr lang="en-US" altLang="zh-CN" sz="3200" dirty="0" smtClean="0">
                <a:latin typeface="+mn-ea"/>
              </a:rPr>
              <a:t>4</a:t>
            </a:r>
            <a:r>
              <a:rPr lang="zh-CN" altLang="en-US" sz="3200" dirty="0" smtClean="0">
                <a:latin typeface="+mn-ea"/>
              </a:rPr>
              <a:t>、标签管理平台</a:t>
            </a:r>
            <a:endParaRPr lang="en-US" altLang="zh-CN" sz="3200" dirty="0" smtClean="0">
              <a:latin typeface="+mn-ea"/>
            </a:endParaRPr>
          </a:p>
          <a:p>
            <a:r>
              <a:rPr lang="en-US" altLang="zh-CN" sz="3200" dirty="0" smtClean="0">
                <a:latin typeface="+mn-ea"/>
              </a:rPr>
              <a:t>5</a:t>
            </a:r>
            <a:r>
              <a:rPr lang="zh-CN" altLang="en-US" sz="3200" dirty="0" smtClean="0">
                <a:latin typeface="+mn-ea"/>
              </a:rPr>
              <a:t>、画像应用平台</a:t>
            </a:r>
            <a:endParaRPr lang="en-US" altLang="zh-CN" sz="3200" dirty="0" smtClean="0">
              <a:latin typeface="+mn-ea"/>
            </a:endParaRPr>
          </a:p>
          <a:p>
            <a:r>
              <a:rPr lang="en-US" altLang="zh-CN" sz="3200" dirty="0" smtClean="0">
                <a:latin typeface="+mn-ea"/>
              </a:rPr>
              <a:t>6</a:t>
            </a:r>
            <a:r>
              <a:rPr lang="zh-CN" altLang="en-US" sz="3200" dirty="0" smtClean="0">
                <a:latin typeface="+mn-ea"/>
              </a:rPr>
              <a:t>、标签开放服务</a:t>
            </a:r>
            <a:endParaRPr lang="en-US" altLang="zh-CN" sz="3200" dirty="0" smtClean="0">
              <a:latin typeface="+mn-ea"/>
            </a:endParaRPr>
          </a:p>
          <a:p>
            <a:r>
              <a:rPr lang="en-US" altLang="zh-CN" sz="3200" dirty="0" smtClean="0">
                <a:latin typeface="+mn-ea"/>
              </a:rPr>
              <a:t>7</a:t>
            </a:r>
            <a:r>
              <a:rPr lang="zh-CN" altLang="en-US" sz="3200" dirty="0" smtClean="0">
                <a:latin typeface="+mn-ea"/>
              </a:rPr>
              <a:t>、关键技术方案</a:t>
            </a:r>
            <a:endParaRPr lang="en-US" altLang="zh-CN" sz="3200" dirty="0" smtClean="0">
              <a:latin typeface="+mn-ea"/>
            </a:endParaRPr>
          </a:p>
          <a:p>
            <a:r>
              <a:rPr lang="en-US" altLang="zh-CN" sz="3200" dirty="0" smtClean="0">
                <a:latin typeface="+mn-ea"/>
              </a:rPr>
              <a:t>8</a:t>
            </a:r>
            <a:r>
              <a:rPr lang="zh-CN" altLang="en-US" sz="3200" dirty="0" smtClean="0">
                <a:latin typeface="+mn-ea"/>
              </a:rPr>
              <a:t>、网络安全与隐私保护</a:t>
            </a:r>
            <a:endParaRPr lang="en-US" altLang="zh-CN" sz="3200" dirty="0" smtClean="0">
              <a:latin typeface="+mn-ea"/>
            </a:endParaRPr>
          </a:p>
          <a:p>
            <a:r>
              <a:rPr lang="en-US" altLang="zh-CN" sz="3200" dirty="0" smtClean="0">
                <a:latin typeface="+mn-ea"/>
              </a:rPr>
              <a:t>9</a:t>
            </a:r>
            <a:r>
              <a:rPr lang="zh-CN" altLang="en-US" sz="3200" dirty="0" smtClean="0">
                <a:latin typeface="+mn-ea"/>
              </a:rPr>
              <a:t>、版本计划</a:t>
            </a:r>
            <a:endParaRPr lang="zh-CN" altLang="en-US" sz="2400" dirty="0">
              <a:latin typeface="+mn-ea"/>
            </a:endParaRPr>
          </a:p>
        </p:txBody>
      </p:sp>
      <p:sp>
        <p:nvSpPr>
          <p:cNvPr id="14" name="左箭头 13"/>
          <p:cNvSpPr/>
          <p:nvPr/>
        </p:nvSpPr>
        <p:spPr>
          <a:xfrm>
            <a:off x="4843463" y="2600323"/>
            <a:ext cx="571500" cy="2143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5068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13" name="文本框 12"/>
          <p:cNvSpPr txBox="1"/>
          <p:nvPr/>
        </p:nvSpPr>
        <p:spPr>
          <a:xfrm>
            <a:off x="1223680" y="1411941"/>
            <a:ext cx="6548720" cy="5088872"/>
          </a:xfrm>
          <a:prstGeom prst="rect">
            <a:avLst/>
          </a:prstGeom>
          <a:noFill/>
        </p:spPr>
        <p:txBody>
          <a:bodyPr wrap="square" rtlCol="0">
            <a:noAutofit/>
          </a:bodyPr>
          <a:lstStyle/>
          <a:p>
            <a:r>
              <a:rPr lang="en-US" altLang="zh-CN" sz="3200" dirty="0" smtClean="0">
                <a:solidFill>
                  <a:srgbClr val="C00000"/>
                </a:solidFill>
                <a:latin typeface="+mn-ea"/>
              </a:rPr>
              <a:t>1</a:t>
            </a:r>
            <a:r>
              <a:rPr lang="zh-CN" altLang="en-US" sz="3200" dirty="0" smtClean="0">
                <a:solidFill>
                  <a:srgbClr val="C00000"/>
                </a:solidFill>
                <a:latin typeface="+mn-ea"/>
              </a:rPr>
              <a:t>、画像系统概述</a:t>
            </a:r>
            <a:endParaRPr lang="en-US" altLang="zh-CN" sz="3200" dirty="0" smtClean="0">
              <a:solidFill>
                <a:srgbClr val="C00000"/>
              </a:solidFill>
              <a:latin typeface="+mn-ea"/>
            </a:endParaRPr>
          </a:p>
          <a:p>
            <a:r>
              <a:rPr lang="en-US" altLang="zh-CN" sz="3200" dirty="0" smtClean="0">
                <a:latin typeface="+mn-ea"/>
              </a:rPr>
              <a:t>2</a:t>
            </a:r>
            <a:r>
              <a:rPr lang="zh-CN" altLang="en-US" sz="3200" dirty="0" smtClean="0">
                <a:latin typeface="+mn-ea"/>
              </a:rPr>
              <a:t>、画像系统架构</a:t>
            </a:r>
            <a:endParaRPr lang="en-US" altLang="zh-CN" sz="3200" dirty="0" smtClean="0">
              <a:latin typeface="+mn-ea"/>
            </a:endParaRPr>
          </a:p>
          <a:p>
            <a:r>
              <a:rPr lang="en-US" altLang="zh-CN" sz="3200" dirty="0" smtClean="0">
                <a:latin typeface="+mn-ea"/>
              </a:rPr>
              <a:t>3</a:t>
            </a:r>
            <a:r>
              <a:rPr lang="zh-CN" altLang="en-US" sz="3200" dirty="0" smtClean="0">
                <a:latin typeface="+mn-ea"/>
              </a:rPr>
              <a:t>、标签体系建设</a:t>
            </a:r>
            <a:endParaRPr lang="en-US" altLang="zh-CN" sz="3200" dirty="0" smtClean="0">
              <a:latin typeface="+mn-ea"/>
            </a:endParaRPr>
          </a:p>
          <a:p>
            <a:r>
              <a:rPr lang="en-US" altLang="zh-CN" sz="3200" dirty="0" smtClean="0">
                <a:latin typeface="+mn-ea"/>
              </a:rPr>
              <a:t>4</a:t>
            </a:r>
            <a:r>
              <a:rPr lang="zh-CN" altLang="en-US" sz="3200" dirty="0" smtClean="0">
                <a:latin typeface="+mn-ea"/>
              </a:rPr>
              <a:t>、标签管理平台</a:t>
            </a:r>
            <a:endParaRPr lang="en-US" altLang="zh-CN" sz="3200" dirty="0" smtClean="0">
              <a:latin typeface="+mn-ea"/>
            </a:endParaRPr>
          </a:p>
          <a:p>
            <a:r>
              <a:rPr lang="en-US" altLang="zh-CN" sz="3200" dirty="0" smtClean="0">
                <a:latin typeface="+mn-ea"/>
              </a:rPr>
              <a:t>5</a:t>
            </a:r>
            <a:r>
              <a:rPr lang="zh-CN" altLang="en-US" sz="3200" dirty="0" smtClean="0">
                <a:latin typeface="+mn-ea"/>
              </a:rPr>
              <a:t>、画像应用平台</a:t>
            </a:r>
            <a:endParaRPr lang="en-US" altLang="zh-CN" sz="3200" dirty="0" smtClean="0">
              <a:latin typeface="+mn-ea"/>
            </a:endParaRPr>
          </a:p>
          <a:p>
            <a:r>
              <a:rPr lang="en-US" altLang="zh-CN" sz="3200" dirty="0" smtClean="0">
                <a:latin typeface="+mn-ea"/>
              </a:rPr>
              <a:t>6</a:t>
            </a:r>
            <a:r>
              <a:rPr lang="zh-CN" altLang="en-US" sz="3200" dirty="0" smtClean="0">
                <a:latin typeface="+mn-ea"/>
              </a:rPr>
              <a:t>、标签开放服务</a:t>
            </a:r>
            <a:endParaRPr lang="en-US" altLang="zh-CN" sz="3200" dirty="0" smtClean="0">
              <a:latin typeface="+mn-ea"/>
            </a:endParaRPr>
          </a:p>
          <a:p>
            <a:r>
              <a:rPr lang="en-US" altLang="zh-CN" sz="3200" dirty="0" smtClean="0">
                <a:latin typeface="+mn-ea"/>
              </a:rPr>
              <a:t>7</a:t>
            </a:r>
            <a:r>
              <a:rPr lang="zh-CN" altLang="en-US" sz="3200" dirty="0" smtClean="0">
                <a:latin typeface="+mn-ea"/>
              </a:rPr>
              <a:t>、关键技术方案</a:t>
            </a:r>
            <a:endParaRPr lang="en-US" altLang="zh-CN" sz="3200" dirty="0" smtClean="0">
              <a:latin typeface="+mn-ea"/>
            </a:endParaRPr>
          </a:p>
          <a:p>
            <a:r>
              <a:rPr lang="en-US" altLang="zh-CN" sz="3200" dirty="0" smtClean="0">
                <a:latin typeface="+mn-ea"/>
              </a:rPr>
              <a:t>8</a:t>
            </a:r>
            <a:r>
              <a:rPr lang="zh-CN" altLang="en-US" sz="3200" dirty="0" smtClean="0">
                <a:latin typeface="+mn-ea"/>
              </a:rPr>
              <a:t>、网络安全与隐私保护</a:t>
            </a:r>
            <a:endParaRPr lang="en-US" altLang="zh-CN" sz="3200" dirty="0" smtClean="0">
              <a:latin typeface="+mn-ea"/>
            </a:endParaRPr>
          </a:p>
          <a:p>
            <a:r>
              <a:rPr lang="en-US" altLang="zh-CN" sz="3200" dirty="0" smtClean="0">
                <a:latin typeface="+mn-ea"/>
              </a:rPr>
              <a:t>9</a:t>
            </a:r>
            <a:r>
              <a:rPr lang="zh-CN" altLang="en-US" sz="3200" dirty="0" smtClean="0">
                <a:latin typeface="+mn-ea"/>
              </a:rPr>
              <a:t>、版本计划</a:t>
            </a:r>
            <a:endParaRPr lang="zh-CN" altLang="en-US" sz="2400" dirty="0">
              <a:latin typeface="+mn-ea"/>
            </a:endParaRPr>
          </a:p>
        </p:txBody>
      </p:sp>
      <p:sp>
        <p:nvSpPr>
          <p:cNvPr id="14" name="左箭头 13"/>
          <p:cNvSpPr/>
          <p:nvPr/>
        </p:nvSpPr>
        <p:spPr>
          <a:xfrm>
            <a:off x="4843463" y="1628775"/>
            <a:ext cx="571500" cy="2143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4937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625194" y="1160969"/>
          <a:ext cx="10740639" cy="4117796"/>
        </p:xfrm>
        <a:graphic>
          <a:graphicData uri="http://schemas.openxmlformats.org/drawingml/2006/table">
            <a:tbl>
              <a:tblPr firstRow="1" bandRow="1"/>
              <a:tblGrid>
                <a:gridCol w="1133735">
                  <a:extLst>
                    <a:ext uri="{9D8B030D-6E8A-4147-A177-3AD203B41FA5}">
                      <a16:colId xmlns="" xmlns:a16="http://schemas.microsoft.com/office/drawing/2014/main" val="20000"/>
                    </a:ext>
                  </a:extLst>
                </a:gridCol>
                <a:gridCol w="2647886">
                  <a:extLst>
                    <a:ext uri="{9D8B030D-6E8A-4147-A177-3AD203B41FA5}">
                      <a16:colId xmlns="" xmlns:a16="http://schemas.microsoft.com/office/drawing/2014/main" val="20001"/>
                    </a:ext>
                  </a:extLst>
                </a:gridCol>
                <a:gridCol w="6959018">
                  <a:extLst>
                    <a:ext uri="{9D8B030D-6E8A-4147-A177-3AD203B41FA5}">
                      <a16:colId xmlns="" xmlns:a16="http://schemas.microsoft.com/office/drawing/2014/main" val="20002"/>
                    </a:ext>
                  </a:extLst>
                </a:gridCol>
              </a:tblGrid>
              <a:tr h="385192">
                <a:tc>
                  <a:txBody>
                    <a:bodyPr/>
                    <a:lstStyle>
                      <a:lvl1pPr marL="0" algn="l" defTabSz="914400" rtl="0" eaLnBrk="1" latinLnBrk="0" hangingPunct="1">
                        <a:defRPr sz="1800" b="1" kern="1200">
                          <a:solidFill>
                            <a:schemeClr val="lt1"/>
                          </a:solidFill>
                          <a:latin typeface="FrutigerNext LT Medium"/>
                          <a:ea typeface="华文细黑"/>
                          <a:cs typeface="Gill Sans"/>
                        </a:defRPr>
                      </a:lvl1pPr>
                      <a:lvl2pPr marL="457200" algn="l" defTabSz="914400" rtl="0" eaLnBrk="1" latinLnBrk="0" hangingPunct="1">
                        <a:defRPr sz="1800" b="1" kern="1200">
                          <a:solidFill>
                            <a:schemeClr val="lt1"/>
                          </a:solidFill>
                          <a:latin typeface="FrutigerNext LT Medium"/>
                          <a:ea typeface="华文细黑"/>
                          <a:cs typeface="Gill Sans"/>
                        </a:defRPr>
                      </a:lvl2pPr>
                      <a:lvl3pPr marL="914400" algn="l" defTabSz="914400" rtl="0" eaLnBrk="1" latinLnBrk="0" hangingPunct="1">
                        <a:defRPr sz="1800" b="1" kern="1200">
                          <a:solidFill>
                            <a:schemeClr val="lt1"/>
                          </a:solidFill>
                          <a:latin typeface="FrutigerNext LT Medium"/>
                          <a:ea typeface="华文细黑"/>
                          <a:cs typeface="Gill Sans"/>
                        </a:defRPr>
                      </a:lvl3pPr>
                      <a:lvl4pPr marL="1371600" algn="l" defTabSz="914400" rtl="0" eaLnBrk="1" latinLnBrk="0" hangingPunct="1">
                        <a:defRPr sz="1800" b="1" kern="1200">
                          <a:solidFill>
                            <a:schemeClr val="lt1"/>
                          </a:solidFill>
                          <a:latin typeface="FrutigerNext LT Medium"/>
                          <a:ea typeface="华文细黑"/>
                          <a:cs typeface="Gill Sans"/>
                        </a:defRPr>
                      </a:lvl4pPr>
                      <a:lvl5pPr marL="1828800" algn="l" defTabSz="914400" rtl="0" eaLnBrk="1" latinLnBrk="0" hangingPunct="1">
                        <a:defRPr sz="1800" b="1" kern="1200">
                          <a:solidFill>
                            <a:schemeClr val="lt1"/>
                          </a:solidFill>
                          <a:latin typeface="FrutigerNext LT Medium"/>
                          <a:ea typeface="华文细黑"/>
                          <a:cs typeface="Gill Sans"/>
                        </a:defRPr>
                      </a:lvl5pPr>
                      <a:lvl6pPr marL="2286000" algn="l" defTabSz="914400" rtl="0" eaLnBrk="1" latinLnBrk="0" hangingPunct="1">
                        <a:defRPr sz="1800" b="1" kern="1200">
                          <a:solidFill>
                            <a:schemeClr val="lt1"/>
                          </a:solidFill>
                          <a:latin typeface="FrutigerNext LT Medium"/>
                          <a:ea typeface="华文细黑"/>
                          <a:cs typeface="Gill Sans"/>
                        </a:defRPr>
                      </a:lvl6pPr>
                      <a:lvl7pPr marL="2743200" algn="l" defTabSz="914400" rtl="0" eaLnBrk="1" latinLnBrk="0" hangingPunct="1">
                        <a:defRPr sz="1800" b="1" kern="1200">
                          <a:solidFill>
                            <a:schemeClr val="lt1"/>
                          </a:solidFill>
                          <a:latin typeface="FrutigerNext LT Medium"/>
                          <a:ea typeface="华文细黑"/>
                          <a:cs typeface="Gill Sans"/>
                        </a:defRPr>
                      </a:lvl7pPr>
                      <a:lvl8pPr marL="3200400" algn="l" defTabSz="914400" rtl="0" eaLnBrk="1" latinLnBrk="0" hangingPunct="1">
                        <a:defRPr sz="1800" b="1" kern="1200">
                          <a:solidFill>
                            <a:schemeClr val="lt1"/>
                          </a:solidFill>
                          <a:latin typeface="FrutigerNext LT Medium"/>
                          <a:ea typeface="华文细黑"/>
                          <a:cs typeface="Gill Sans"/>
                        </a:defRPr>
                      </a:lvl8pPr>
                      <a:lvl9pPr marL="3657600" algn="l" defTabSz="914400" rtl="0" eaLnBrk="1" latinLnBrk="0" hangingPunct="1">
                        <a:defRPr sz="1800" b="1" kern="1200">
                          <a:solidFill>
                            <a:schemeClr val="lt1"/>
                          </a:solidFill>
                          <a:latin typeface="FrutigerNext LT Medium"/>
                          <a:ea typeface="华文细黑"/>
                          <a:cs typeface="Gill Sans"/>
                        </a:defRPr>
                      </a:lvl9pPr>
                    </a:lstStyle>
                    <a:p>
                      <a:pPr algn="ctr"/>
                      <a:r>
                        <a:rPr lang="zh-CN" altLang="en-US" sz="1600" dirty="0">
                          <a:latin typeface="微软雅黑" panose="020B0503020204020204" pitchFamily="34" charset="-122"/>
                          <a:ea typeface="微软雅黑" panose="020B0503020204020204" pitchFamily="34" charset="-122"/>
                        </a:rPr>
                        <a:t>类型</a:t>
                      </a:r>
                    </a:p>
                  </a:txBody>
                  <a:tcPr marL="91410" marR="91410" marT="45705" marB="4570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FrutigerNext LT Medium"/>
                          <a:ea typeface="华文细黑"/>
                          <a:cs typeface="Gill Sans"/>
                        </a:defRPr>
                      </a:lvl1pPr>
                      <a:lvl2pPr marL="457200" algn="l" defTabSz="914400" rtl="0" eaLnBrk="1" latinLnBrk="0" hangingPunct="1">
                        <a:defRPr sz="1800" b="1" kern="1200">
                          <a:solidFill>
                            <a:schemeClr val="lt1"/>
                          </a:solidFill>
                          <a:latin typeface="FrutigerNext LT Medium"/>
                          <a:ea typeface="华文细黑"/>
                          <a:cs typeface="Gill Sans"/>
                        </a:defRPr>
                      </a:lvl2pPr>
                      <a:lvl3pPr marL="914400" algn="l" defTabSz="914400" rtl="0" eaLnBrk="1" latinLnBrk="0" hangingPunct="1">
                        <a:defRPr sz="1800" b="1" kern="1200">
                          <a:solidFill>
                            <a:schemeClr val="lt1"/>
                          </a:solidFill>
                          <a:latin typeface="FrutigerNext LT Medium"/>
                          <a:ea typeface="华文细黑"/>
                          <a:cs typeface="Gill Sans"/>
                        </a:defRPr>
                      </a:lvl3pPr>
                      <a:lvl4pPr marL="1371600" algn="l" defTabSz="914400" rtl="0" eaLnBrk="1" latinLnBrk="0" hangingPunct="1">
                        <a:defRPr sz="1800" b="1" kern="1200">
                          <a:solidFill>
                            <a:schemeClr val="lt1"/>
                          </a:solidFill>
                          <a:latin typeface="FrutigerNext LT Medium"/>
                          <a:ea typeface="华文细黑"/>
                          <a:cs typeface="Gill Sans"/>
                        </a:defRPr>
                      </a:lvl4pPr>
                      <a:lvl5pPr marL="1828800" algn="l" defTabSz="914400" rtl="0" eaLnBrk="1" latinLnBrk="0" hangingPunct="1">
                        <a:defRPr sz="1800" b="1" kern="1200">
                          <a:solidFill>
                            <a:schemeClr val="lt1"/>
                          </a:solidFill>
                          <a:latin typeface="FrutigerNext LT Medium"/>
                          <a:ea typeface="华文细黑"/>
                          <a:cs typeface="Gill Sans"/>
                        </a:defRPr>
                      </a:lvl5pPr>
                      <a:lvl6pPr marL="2286000" algn="l" defTabSz="914400" rtl="0" eaLnBrk="1" latinLnBrk="0" hangingPunct="1">
                        <a:defRPr sz="1800" b="1" kern="1200">
                          <a:solidFill>
                            <a:schemeClr val="lt1"/>
                          </a:solidFill>
                          <a:latin typeface="FrutigerNext LT Medium"/>
                          <a:ea typeface="华文细黑"/>
                          <a:cs typeface="Gill Sans"/>
                        </a:defRPr>
                      </a:lvl6pPr>
                      <a:lvl7pPr marL="2743200" algn="l" defTabSz="914400" rtl="0" eaLnBrk="1" latinLnBrk="0" hangingPunct="1">
                        <a:defRPr sz="1800" b="1" kern="1200">
                          <a:solidFill>
                            <a:schemeClr val="lt1"/>
                          </a:solidFill>
                          <a:latin typeface="FrutigerNext LT Medium"/>
                          <a:ea typeface="华文细黑"/>
                          <a:cs typeface="Gill Sans"/>
                        </a:defRPr>
                      </a:lvl7pPr>
                      <a:lvl8pPr marL="3200400" algn="l" defTabSz="914400" rtl="0" eaLnBrk="1" latinLnBrk="0" hangingPunct="1">
                        <a:defRPr sz="1800" b="1" kern="1200">
                          <a:solidFill>
                            <a:schemeClr val="lt1"/>
                          </a:solidFill>
                          <a:latin typeface="FrutigerNext LT Medium"/>
                          <a:ea typeface="华文细黑"/>
                          <a:cs typeface="Gill Sans"/>
                        </a:defRPr>
                      </a:lvl8pPr>
                      <a:lvl9pPr marL="3657600" algn="l" defTabSz="914400" rtl="0" eaLnBrk="1" latinLnBrk="0" hangingPunct="1">
                        <a:defRPr sz="1800" b="1" kern="1200">
                          <a:solidFill>
                            <a:schemeClr val="lt1"/>
                          </a:solidFill>
                          <a:latin typeface="FrutigerNext LT Medium"/>
                          <a:ea typeface="华文细黑"/>
                          <a:cs typeface="Gill Sans"/>
                        </a:defRPr>
                      </a:lvl9pPr>
                    </a:lstStyle>
                    <a:p>
                      <a:pPr algn="ctr"/>
                      <a:r>
                        <a:rPr lang="zh-CN" altLang="en-US" sz="1600" dirty="0">
                          <a:latin typeface="微软雅黑" panose="020B0503020204020204" pitchFamily="34" charset="-122"/>
                          <a:ea typeface="微软雅黑" panose="020B0503020204020204" pitchFamily="34" charset="-122"/>
                        </a:rPr>
                        <a:t>问题</a:t>
                      </a:r>
                    </a:p>
                  </a:txBody>
                  <a:tcPr marL="91410" marR="91410" marT="45705" marB="4570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FrutigerNext LT Medium"/>
                          <a:ea typeface="华文细黑"/>
                          <a:cs typeface="Gill Sans"/>
                        </a:defRPr>
                      </a:lvl1pPr>
                      <a:lvl2pPr marL="457200" algn="l" defTabSz="914400" rtl="0" eaLnBrk="1" latinLnBrk="0" hangingPunct="1">
                        <a:defRPr sz="1800" b="1" kern="1200">
                          <a:solidFill>
                            <a:schemeClr val="lt1"/>
                          </a:solidFill>
                          <a:latin typeface="FrutigerNext LT Medium"/>
                          <a:ea typeface="华文细黑"/>
                          <a:cs typeface="Gill Sans"/>
                        </a:defRPr>
                      </a:lvl2pPr>
                      <a:lvl3pPr marL="914400" algn="l" defTabSz="914400" rtl="0" eaLnBrk="1" latinLnBrk="0" hangingPunct="1">
                        <a:defRPr sz="1800" b="1" kern="1200">
                          <a:solidFill>
                            <a:schemeClr val="lt1"/>
                          </a:solidFill>
                          <a:latin typeface="FrutigerNext LT Medium"/>
                          <a:ea typeface="华文细黑"/>
                          <a:cs typeface="Gill Sans"/>
                        </a:defRPr>
                      </a:lvl3pPr>
                      <a:lvl4pPr marL="1371600" algn="l" defTabSz="914400" rtl="0" eaLnBrk="1" latinLnBrk="0" hangingPunct="1">
                        <a:defRPr sz="1800" b="1" kern="1200">
                          <a:solidFill>
                            <a:schemeClr val="lt1"/>
                          </a:solidFill>
                          <a:latin typeface="FrutigerNext LT Medium"/>
                          <a:ea typeface="华文细黑"/>
                          <a:cs typeface="Gill Sans"/>
                        </a:defRPr>
                      </a:lvl4pPr>
                      <a:lvl5pPr marL="1828800" algn="l" defTabSz="914400" rtl="0" eaLnBrk="1" latinLnBrk="0" hangingPunct="1">
                        <a:defRPr sz="1800" b="1" kern="1200">
                          <a:solidFill>
                            <a:schemeClr val="lt1"/>
                          </a:solidFill>
                          <a:latin typeface="FrutigerNext LT Medium"/>
                          <a:ea typeface="华文细黑"/>
                          <a:cs typeface="Gill Sans"/>
                        </a:defRPr>
                      </a:lvl5pPr>
                      <a:lvl6pPr marL="2286000" algn="l" defTabSz="914400" rtl="0" eaLnBrk="1" latinLnBrk="0" hangingPunct="1">
                        <a:defRPr sz="1800" b="1" kern="1200">
                          <a:solidFill>
                            <a:schemeClr val="lt1"/>
                          </a:solidFill>
                          <a:latin typeface="FrutigerNext LT Medium"/>
                          <a:ea typeface="华文细黑"/>
                          <a:cs typeface="Gill Sans"/>
                        </a:defRPr>
                      </a:lvl6pPr>
                      <a:lvl7pPr marL="2743200" algn="l" defTabSz="914400" rtl="0" eaLnBrk="1" latinLnBrk="0" hangingPunct="1">
                        <a:defRPr sz="1800" b="1" kern="1200">
                          <a:solidFill>
                            <a:schemeClr val="lt1"/>
                          </a:solidFill>
                          <a:latin typeface="FrutigerNext LT Medium"/>
                          <a:ea typeface="华文细黑"/>
                          <a:cs typeface="Gill Sans"/>
                        </a:defRPr>
                      </a:lvl7pPr>
                      <a:lvl8pPr marL="3200400" algn="l" defTabSz="914400" rtl="0" eaLnBrk="1" latinLnBrk="0" hangingPunct="1">
                        <a:defRPr sz="1800" b="1" kern="1200">
                          <a:solidFill>
                            <a:schemeClr val="lt1"/>
                          </a:solidFill>
                          <a:latin typeface="FrutigerNext LT Medium"/>
                          <a:ea typeface="华文细黑"/>
                          <a:cs typeface="Gill Sans"/>
                        </a:defRPr>
                      </a:lvl8pPr>
                      <a:lvl9pPr marL="3657600" algn="l" defTabSz="914400" rtl="0" eaLnBrk="1" latinLnBrk="0" hangingPunct="1">
                        <a:defRPr sz="1800" b="1" kern="1200">
                          <a:solidFill>
                            <a:schemeClr val="lt1"/>
                          </a:solidFill>
                          <a:latin typeface="FrutigerNext LT Medium"/>
                          <a:ea typeface="华文细黑"/>
                          <a:cs typeface="Gill Sans"/>
                        </a:defRPr>
                      </a:lvl9pPr>
                    </a:lstStyle>
                    <a:p>
                      <a:pPr algn="ctr"/>
                      <a:r>
                        <a:rPr lang="zh-CN" altLang="en-US" sz="1600" dirty="0">
                          <a:latin typeface="微软雅黑" panose="020B0503020204020204" pitchFamily="34" charset="-122"/>
                          <a:ea typeface="微软雅黑" panose="020B0503020204020204" pitchFamily="34" charset="-122"/>
                        </a:rPr>
                        <a:t>问题描述</a:t>
                      </a:r>
                    </a:p>
                  </a:txBody>
                  <a:tcPr marL="91410" marR="91410" marT="45705" marB="4570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75000"/>
                      </a:schemeClr>
                    </a:solidFill>
                  </a:tcPr>
                </a:tc>
                <a:extLst>
                  <a:ext uri="{0D108BD9-81ED-4DB2-BD59-A6C34878D82A}">
                    <a16:rowId xmlns="" xmlns:a16="http://schemas.microsoft.com/office/drawing/2014/main" val="10000"/>
                  </a:ext>
                </a:extLst>
              </a:tr>
              <a:tr h="457050">
                <a:tc rowSpan="4">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dirty="0">
                          <a:latin typeface="微软雅黑" panose="020B0503020204020204" pitchFamily="34" charset="-122"/>
                          <a:ea typeface="微软雅黑" panose="020B0503020204020204" pitchFamily="34" charset="-122"/>
                        </a:rPr>
                        <a:t>系统性</a:t>
                      </a:r>
                    </a:p>
                  </a:txBody>
                  <a:tcPr marL="91410" marR="91410" marT="45705" marB="4570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dirty="0">
                          <a:latin typeface="微软雅黑" panose="020B0503020204020204" pitchFamily="34" charset="-122"/>
                          <a:ea typeface="微软雅黑" panose="020B0503020204020204" pitchFamily="34" charset="-122"/>
                        </a:rPr>
                        <a:t>标签体系不完善</a:t>
                      </a:r>
                    </a:p>
                  </a:txBody>
                  <a:tcPr marL="91410" marR="91410" marT="45705" marB="4570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pPr marL="457197" indent="-457197" algn="l">
                        <a:lnSpc>
                          <a:spcPct val="150000"/>
                        </a:lnSpc>
                        <a:buClr>
                          <a:srgbClr val="C00000"/>
                        </a:buClr>
                        <a:buFont typeface="Wingdings" pitchFamily="2" charset="2"/>
                        <a:buNone/>
                      </a:pPr>
                      <a:r>
                        <a:rPr lang="zh-CN" altLang="en-US" sz="1600" dirty="0">
                          <a:latin typeface="微软雅黑" pitchFamily="34" charset="-122"/>
                          <a:ea typeface="微软雅黑" pitchFamily="34" charset="-122"/>
                        </a:rPr>
                        <a:t>标签体系不系统，难以支持标签的长期稳定发展</a:t>
                      </a:r>
                    </a:p>
                  </a:txBody>
                  <a:tcPr marL="91410" marR="91410" marT="45705" marB="45705"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01"/>
                  </a:ext>
                </a:extLst>
              </a:tr>
              <a:tr h="385192">
                <a:tc vMerge="1">
                  <a:txBody>
                    <a:bodyPr/>
                    <a:lstStyle/>
                    <a:p>
                      <a:endParaRPr lang="zh-CN" altLang="en-US" dirty="0"/>
                    </a:p>
                  </a:txBody>
                  <a:tcPr anchor="ct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dirty="0">
                          <a:latin typeface="微软雅黑" panose="020B0503020204020204" pitchFamily="34" charset="-122"/>
                          <a:ea typeface="微软雅黑" panose="020B0503020204020204" pitchFamily="34" charset="-122"/>
                        </a:rPr>
                        <a:t>标签与业务的关系</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pPr marL="0" marR="0" indent="0" algn="l" defTabSz="457129"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标签没有和业务完全拉通：标签是否能支撑业务，是否是业务不可缺少的</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02"/>
                  </a:ext>
                </a:extLst>
              </a:tr>
              <a:tr h="385192">
                <a:tc vMerge="1">
                  <a:txBody>
                    <a:bodyPr/>
                    <a:lstStyle/>
                    <a:p>
                      <a:endParaRPr lang="zh-CN" altLang="en-US" dirty="0"/>
                    </a:p>
                  </a:txBody>
                  <a:tcPr anchor="ct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dirty="0">
                          <a:latin typeface="微软雅黑" panose="020B0503020204020204" pitchFamily="34" charset="-122"/>
                          <a:ea typeface="微软雅黑" panose="020B0503020204020204" pitchFamily="34" charset="-122"/>
                        </a:rPr>
                        <a:t>缺乏挖掘类标签</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pPr marL="0" marR="0" indent="0" algn="l" defTabSz="457129"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现有</a:t>
                      </a:r>
                      <a:r>
                        <a:rPr lang="en-US" altLang="zh-CN" sz="1600" kern="1200" dirty="0">
                          <a:solidFill>
                            <a:schemeClr val="dk1"/>
                          </a:solidFill>
                          <a:latin typeface="微软雅黑" panose="020B0503020204020204" pitchFamily="34" charset="-122"/>
                          <a:ea typeface="微软雅黑" panose="020B0503020204020204" pitchFamily="34" charset="-122"/>
                          <a:cs typeface="+mn-cs"/>
                        </a:rPr>
                        <a:t>150+</a:t>
                      </a:r>
                      <a:r>
                        <a:rPr lang="zh-CN" altLang="en-US" sz="1600" kern="1200" dirty="0">
                          <a:solidFill>
                            <a:schemeClr val="dk1"/>
                          </a:solidFill>
                          <a:latin typeface="微软雅黑" panose="020B0503020204020204" pitchFamily="34" charset="-122"/>
                          <a:ea typeface="微软雅黑" panose="020B0503020204020204" pitchFamily="34" charset="-122"/>
                          <a:cs typeface="+mn-cs"/>
                        </a:rPr>
                        <a:t>个标签基本都是事实类标签，缺乏兴趣爱好、收入等挖掘类标签：</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03"/>
                  </a:ext>
                </a:extLst>
              </a:tr>
              <a:tr h="385192">
                <a:tc vMerge="1">
                  <a:txBody>
                    <a:bodyPr/>
                    <a:lstStyle/>
                    <a:p>
                      <a:endParaRPr lang="zh-CN" altLang="en-US" dirty="0"/>
                    </a:p>
                  </a:txBody>
                  <a:tcPr anchor="ct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dirty="0">
                          <a:latin typeface="微软雅黑" panose="020B0503020204020204" pitchFamily="34" charset="-122"/>
                          <a:ea typeface="微软雅黑" panose="020B0503020204020204" pitchFamily="34" charset="-122"/>
                        </a:rPr>
                        <a:t>标签质量度量</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pPr marL="0" marR="0" indent="0" algn="l" defTabSz="457129" rtl="0" eaLnBrk="1" fontAlgn="auto" latinLnBrk="0" hangingPunct="1">
                        <a:lnSpc>
                          <a:spcPct val="100000"/>
                        </a:lnSpc>
                        <a:spcBef>
                          <a:spcPts val="0"/>
                        </a:spcBef>
                        <a:spcAft>
                          <a:spcPts val="0"/>
                        </a:spcAft>
                        <a:buClrTx/>
                        <a:buSzTx/>
                        <a:buFontTx/>
                        <a:buNone/>
                        <a:tabLst/>
                        <a:defRPr/>
                      </a:pPr>
                      <a:r>
                        <a:rPr lang="zh-CN" altLang="en-US" sz="1600" dirty="0">
                          <a:latin typeface="微软雅黑" pitchFamily="34" charset="-122"/>
                          <a:ea typeface="微软雅黑" pitchFamily="34" charset="-122"/>
                        </a:rPr>
                        <a:t>缺乏标签准确度、覆盖度等数据质量体系</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04"/>
                  </a:ext>
                </a:extLst>
              </a:tr>
              <a:tr h="385192">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dirty="0">
                          <a:latin typeface="微软雅黑" panose="020B0503020204020204" pitchFamily="34" charset="-122"/>
                          <a:ea typeface="微软雅黑" panose="020B0503020204020204" pitchFamily="34" charset="-122"/>
                        </a:rPr>
                        <a:t>挖掘维度</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dirty="0">
                          <a:latin typeface="微软雅黑" panose="020B0503020204020204" pitchFamily="34" charset="-122"/>
                          <a:ea typeface="微软雅黑" panose="020B0503020204020204" pitchFamily="34" charset="-122"/>
                        </a:rPr>
                        <a:t>缺乏分析、预测模型</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kern="1200" dirty="0">
                          <a:solidFill>
                            <a:schemeClr val="dk1"/>
                          </a:solidFill>
                          <a:latin typeface="微软雅黑" panose="020B0503020204020204" pitchFamily="34" charset="-122"/>
                          <a:ea typeface="微软雅黑" panose="020B0503020204020204" pitchFamily="34" charset="-122"/>
                          <a:cs typeface="+mn-cs"/>
                        </a:rPr>
                        <a:t>无法对用户行为、用户价值进行建模和预测</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05"/>
                  </a:ext>
                </a:extLst>
              </a:tr>
              <a:tr h="385192">
                <a:tc rowSpan="4">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dirty="0">
                          <a:latin typeface="微软雅黑" panose="020B0503020204020204" pitchFamily="34" charset="-122"/>
                          <a:ea typeface="微软雅黑" panose="020B0503020204020204" pitchFamily="34" charset="-122"/>
                        </a:rPr>
                        <a:t>功能维度</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dirty="0">
                          <a:latin typeface="微软雅黑" panose="020B0503020204020204" pitchFamily="34" charset="-122"/>
                          <a:ea typeface="微软雅黑" panose="020B0503020204020204" pitchFamily="34" charset="-122"/>
                        </a:rPr>
                        <a:t>易用性不够</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pPr marL="0" marR="0" indent="0" algn="l" defTabSz="457129"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不好用，不易用，不能引起大的关注</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06"/>
                  </a:ext>
                </a:extLst>
              </a:tr>
              <a:tr h="385192">
                <a:tc vMerge="1">
                  <a:txBody>
                    <a:bodyPr/>
                    <a:lstStyle/>
                    <a:p>
                      <a:endParaRPr lang="zh-CN" altLang="en-US" dirty="0"/>
                    </a:p>
                  </a:txBody>
                  <a:tcPr anchor="ct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dirty="0">
                          <a:latin typeface="微软雅黑" panose="020B0503020204020204" pitchFamily="34" charset="-122"/>
                          <a:ea typeface="微软雅黑" panose="020B0503020204020204" pitchFamily="34" charset="-122"/>
                        </a:rPr>
                        <a:t>缺乏时间维度</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pPr marL="0" marR="0" indent="0" algn="l" defTabSz="457129"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无法查看标签的历史数据（分钟</a:t>
                      </a:r>
                      <a:r>
                        <a:rPr lang="en-US" altLang="zh-CN" sz="1600" kern="1200" dirty="0">
                          <a:solidFill>
                            <a:schemeClr val="dk1"/>
                          </a:solidFill>
                          <a:latin typeface="微软雅黑" panose="020B0503020204020204" pitchFamily="34" charset="-122"/>
                          <a:ea typeface="微软雅黑" panose="020B0503020204020204" pitchFamily="34" charset="-122"/>
                          <a:cs typeface="+mn-cs"/>
                        </a:rPr>
                        <a:t>/</a:t>
                      </a:r>
                      <a:r>
                        <a:rPr lang="zh-CN" altLang="en-US" sz="1600" kern="1200" dirty="0">
                          <a:solidFill>
                            <a:schemeClr val="dk1"/>
                          </a:solidFill>
                          <a:latin typeface="微软雅黑" panose="020B0503020204020204" pitchFamily="34" charset="-122"/>
                          <a:ea typeface="微软雅黑" panose="020B0503020204020204" pitchFamily="34" charset="-122"/>
                          <a:cs typeface="+mn-cs"/>
                        </a:rPr>
                        <a:t>小时</a:t>
                      </a:r>
                      <a:r>
                        <a:rPr lang="en-US" altLang="zh-CN" sz="1600" kern="1200" dirty="0">
                          <a:solidFill>
                            <a:schemeClr val="dk1"/>
                          </a:solidFill>
                          <a:latin typeface="微软雅黑" panose="020B0503020204020204" pitchFamily="34" charset="-122"/>
                          <a:ea typeface="微软雅黑" panose="020B0503020204020204" pitchFamily="34" charset="-122"/>
                          <a:cs typeface="+mn-cs"/>
                        </a:rPr>
                        <a:t>/</a:t>
                      </a:r>
                      <a:r>
                        <a:rPr lang="zh-CN" altLang="en-US" sz="1600" kern="1200" dirty="0">
                          <a:solidFill>
                            <a:schemeClr val="dk1"/>
                          </a:solidFill>
                          <a:latin typeface="微软雅黑" panose="020B0503020204020204" pitchFamily="34" charset="-122"/>
                          <a:ea typeface="微软雅黑" panose="020B0503020204020204" pitchFamily="34" charset="-122"/>
                          <a:cs typeface="+mn-cs"/>
                        </a:rPr>
                        <a:t>日</a:t>
                      </a:r>
                      <a:r>
                        <a:rPr lang="en-US" altLang="zh-CN" sz="1600" kern="1200" dirty="0">
                          <a:solidFill>
                            <a:schemeClr val="dk1"/>
                          </a:solidFill>
                          <a:latin typeface="微软雅黑" panose="020B0503020204020204" pitchFamily="34" charset="-122"/>
                          <a:ea typeface="微软雅黑" panose="020B0503020204020204" pitchFamily="34" charset="-122"/>
                          <a:cs typeface="+mn-cs"/>
                        </a:rPr>
                        <a:t>/</a:t>
                      </a:r>
                      <a:r>
                        <a:rPr lang="zh-CN" altLang="en-US" sz="1600" kern="1200" dirty="0">
                          <a:solidFill>
                            <a:schemeClr val="dk1"/>
                          </a:solidFill>
                          <a:latin typeface="微软雅黑" panose="020B0503020204020204" pitchFamily="34" charset="-122"/>
                          <a:ea typeface="微软雅黑" panose="020B0503020204020204" pitchFamily="34" charset="-122"/>
                          <a:cs typeface="+mn-cs"/>
                        </a:rPr>
                        <a:t>周</a:t>
                      </a:r>
                      <a:r>
                        <a:rPr lang="en-US" altLang="zh-CN" sz="1600" kern="1200" dirty="0">
                          <a:solidFill>
                            <a:schemeClr val="dk1"/>
                          </a:solidFill>
                          <a:latin typeface="微软雅黑" panose="020B0503020204020204" pitchFamily="34" charset="-122"/>
                          <a:ea typeface="微软雅黑" panose="020B0503020204020204" pitchFamily="34" charset="-122"/>
                          <a:cs typeface="+mn-cs"/>
                        </a:rPr>
                        <a:t>/</a:t>
                      </a:r>
                      <a:r>
                        <a:rPr lang="zh-CN" altLang="en-US" sz="1600" kern="1200" dirty="0">
                          <a:solidFill>
                            <a:schemeClr val="dk1"/>
                          </a:solidFill>
                          <a:latin typeface="微软雅黑" panose="020B0503020204020204" pitchFamily="34" charset="-122"/>
                          <a:ea typeface="微软雅黑" panose="020B0503020204020204" pitchFamily="34" charset="-122"/>
                          <a:cs typeface="+mn-cs"/>
                        </a:rPr>
                        <a:t>月不同周期）</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07"/>
                  </a:ext>
                </a:extLst>
              </a:tr>
              <a:tr h="385192">
                <a:tc vMerge="1">
                  <a:txBody>
                    <a:bodyPr/>
                    <a:lstStyle/>
                    <a:p>
                      <a:endParaRPr lang="zh-CN" altLang="en-US" dirty="0"/>
                    </a:p>
                  </a:txBody>
                  <a:tcPr anchor="ct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r>
                        <a:rPr lang="zh-CN" altLang="en-US" sz="1600" dirty="0">
                          <a:latin typeface="微软雅黑" panose="020B0503020204020204" pitchFamily="34" charset="-122"/>
                          <a:ea typeface="微软雅黑" panose="020B0503020204020204" pitchFamily="34" charset="-122"/>
                        </a:rPr>
                        <a:t>开放性不够</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pPr marL="0" marR="0" indent="0" algn="l" defTabSz="457129"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缺乏对外提供访问的平台接口</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08"/>
                  </a:ext>
                </a:extLst>
              </a:tr>
              <a:tr h="578929">
                <a:tc vMerge="1">
                  <a:txBody>
                    <a:bodyPr/>
                    <a:lstStyle/>
                    <a:p>
                      <a:endParaRPr lang="zh-CN" altLang="en-US" dirty="0"/>
                    </a:p>
                  </a:txBody>
                  <a:tcPr anchor="ct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pPr marL="0" marR="0" indent="0" algn="l" defTabSz="457129"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分群维度</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914400" rtl="0" eaLnBrk="1" latinLnBrk="0" hangingPunct="1">
                        <a:defRPr sz="1800" kern="1200">
                          <a:solidFill>
                            <a:schemeClr val="dk1"/>
                          </a:solidFill>
                          <a:latin typeface="FrutigerNext LT Medium"/>
                          <a:ea typeface="华文细黑"/>
                          <a:cs typeface="Gill Sans"/>
                        </a:defRPr>
                      </a:lvl1pPr>
                      <a:lvl2pPr marL="457200" algn="l" defTabSz="914400" rtl="0" eaLnBrk="1" latinLnBrk="0" hangingPunct="1">
                        <a:defRPr sz="1800" kern="1200">
                          <a:solidFill>
                            <a:schemeClr val="dk1"/>
                          </a:solidFill>
                          <a:latin typeface="FrutigerNext LT Medium"/>
                          <a:ea typeface="华文细黑"/>
                          <a:cs typeface="Gill Sans"/>
                        </a:defRPr>
                      </a:lvl2pPr>
                      <a:lvl3pPr marL="914400" algn="l" defTabSz="914400" rtl="0" eaLnBrk="1" latinLnBrk="0" hangingPunct="1">
                        <a:defRPr sz="1800" kern="1200">
                          <a:solidFill>
                            <a:schemeClr val="dk1"/>
                          </a:solidFill>
                          <a:latin typeface="FrutigerNext LT Medium"/>
                          <a:ea typeface="华文细黑"/>
                          <a:cs typeface="Gill Sans"/>
                        </a:defRPr>
                      </a:lvl3pPr>
                      <a:lvl4pPr marL="1371600" algn="l" defTabSz="914400" rtl="0" eaLnBrk="1" latinLnBrk="0" hangingPunct="1">
                        <a:defRPr sz="1800" kern="1200">
                          <a:solidFill>
                            <a:schemeClr val="dk1"/>
                          </a:solidFill>
                          <a:latin typeface="FrutigerNext LT Medium"/>
                          <a:ea typeface="华文细黑"/>
                          <a:cs typeface="Gill Sans"/>
                        </a:defRPr>
                      </a:lvl4pPr>
                      <a:lvl5pPr marL="1828800" algn="l" defTabSz="914400" rtl="0" eaLnBrk="1" latinLnBrk="0" hangingPunct="1">
                        <a:defRPr sz="1800" kern="1200">
                          <a:solidFill>
                            <a:schemeClr val="dk1"/>
                          </a:solidFill>
                          <a:latin typeface="FrutigerNext LT Medium"/>
                          <a:ea typeface="华文细黑"/>
                          <a:cs typeface="Gill Sans"/>
                        </a:defRPr>
                      </a:lvl5pPr>
                      <a:lvl6pPr marL="2286000" algn="l" defTabSz="914400" rtl="0" eaLnBrk="1" latinLnBrk="0" hangingPunct="1">
                        <a:defRPr sz="1800" kern="1200">
                          <a:solidFill>
                            <a:schemeClr val="dk1"/>
                          </a:solidFill>
                          <a:latin typeface="FrutigerNext LT Medium"/>
                          <a:ea typeface="华文细黑"/>
                          <a:cs typeface="Gill Sans"/>
                        </a:defRPr>
                      </a:lvl6pPr>
                      <a:lvl7pPr marL="2743200" algn="l" defTabSz="914400" rtl="0" eaLnBrk="1" latinLnBrk="0" hangingPunct="1">
                        <a:defRPr sz="1800" kern="1200">
                          <a:solidFill>
                            <a:schemeClr val="dk1"/>
                          </a:solidFill>
                          <a:latin typeface="FrutigerNext LT Medium"/>
                          <a:ea typeface="华文细黑"/>
                          <a:cs typeface="Gill Sans"/>
                        </a:defRPr>
                      </a:lvl7pPr>
                      <a:lvl8pPr marL="3200400" algn="l" defTabSz="914400" rtl="0" eaLnBrk="1" latinLnBrk="0" hangingPunct="1">
                        <a:defRPr sz="1800" kern="1200">
                          <a:solidFill>
                            <a:schemeClr val="dk1"/>
                          </a:solidFill>
                          <a:latin typeface="FrutigerNext LT Medium"/>
                          <a:ea typeface="华文细黑"/>
                          <a:cs typeface="Gill Sans"/>
                        </a:defRPr>
                      </a:lvl8pPr>
                      <a:lvl9pPr marL="3657600" algn="l" defTabSz="914400" rtl="0" eaLnBrk="1" latinLnBrk="0" hangingPunct="1">
                        <a:defRPr sz="1800" kern="1200">
                          <a:solidFill>
                            <a:schemeClr val="dk1"/>
                          </a:solidFill>
                          <a:latin typeface="FrutigerNext LT Medium"/>
                          <a:ea typeface="华文细黑"/>
                          <a:cs typeface="Gill Sans"/>
                        </a:defRPr>
                      </a:lvl9pPr>
                    </a:lstStyle>
                    <a:p>
                      <a:pPr marL="0" marR="0" indent="0" algn="l" defTabSz="457129"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缺乏混合维度的分群：目前只有性别、年龄等简单维度叠加的用户筛选，不能基于聚类分析等产生的用户分群来筛选、跟踪</a:t>
                      </a:r>
                    </a:p>
                  </a:txBody>
                  <a:tcPr marL="91410" marR="91410" marT="45705" marB="4570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09"/>
                  </a:ext>
                </a:extLst>
              </a:tr>
            </a:tbl>
          </a:graphicData>
        </a:graphic>
      </p:graphicFrame>
      <p:sp>
        <p:nvSpPr>
          <p:cNvPr id="5" name="标题 3"/>
          <p:cNvSpPr>
            <a:spLocks noGrp="1"/>
          </p:cNvSpPr>
          <p:nvPr>
            <p:ph type="title"/>
          </p:nvPr>
        </p:nvSpPr>
        <p:spPr>
          <a:xfrm>
            <a:off x="331386" y="134956"/>
            <a:ext cx="11650693" cy="540007"/>
          </a:xfrm>
        </p:spPr>
        <p:txBody>
          <a:bodyPr/>
          <a:lstStyle/>
          <a:p>
            <a:pPr algn="l"/>
            <a:r>
              <a:rPr lang="zh-CN" altLang="en-US" sz="2700" b="1" dirty="0">
                <a:solidFill>
                  <a:srgbClr val="C00000"/>
                </a:solidFill>
                <a:ea typeface="+mj-ea"/>
              </a:rPr>
              <a:t>标签体系目前存在问题</a:t>
            </a:r>
          </a:p>
        </p:txBody>
      </p:sp>
    </p:spTree>
    <p:extLst>
      <p:ext uri="{BB962C8B-B14F-4D97-AF65-F5344CB8AC3E}">
        <p14:creationId xmlns:p14="http://schemas.microsoft.com/office/powerpoint/2010/main" val="314325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defTabSz="1218983"/>
            <a:r>
              <a:rPr lang="zh-CN" altLang="en-US" sz="2700" dirty="0"/>
              <a:t>对标分析：阿里和腾讯的用户标签体系</a:t>
            </a:r>
          </a:p>
        </p:txBody>
      </p:sp>
      <p:graphicFrame>
        <p:nvGraphicFramePr>
          <p:cNvPr id="4" name="Table 4"/>
          <p:cNvGraphicFramePr>
            <a:graphicFrameLocks noGrp="1"/>
          </p:cNvGraphicFramePr>
          <p:nvPr>
            <p:extLst/>
          </p:nvPr>
        </p:nvGraphicFramePr>
        <p:xfrm>
          <a:off x="6420004" y="1255503"/>
          <a:ext cx="4914068" cy="5092744"/>
        </p:xfrm>
        <a:graphic>
          <a:graphicData uri="http://schemas.openxmlformats.org/drawingml/2006/table">
            <a:tbl>
              <a:tblPr firstRow="1" firstCol="1" bandRow="1"/>
              <a:tblGrid>
                <a:gridCol w="818349">
                  <a:extLst>
                    <a:ext uri="{9D8B030D-6E8A-4147-A177-3AD203B41FA5}">
                      <a16:colId xmlns="" xmlns:a16="http://schemas.microsoft.com/office/drawing/2014/main" val="20000"/>
                    </a:ext>
                  </a:extLst>
                </a:gridCol>
                <a:gridCol w="819144">
                  <a:extLst>
                    <a:ext uri="{9D8B030D-6E8A-4147-A177-3AD203B41FA5}">
                      <a16:colId xmlns="" xmlns:a16="http://schemas.microsoft.com/office/drawing/2014/main" val="20001"/>
                    </a:ext>
                  </a:extLst>
                </a:gridCol>
                <a:gridCol w="3276575">
                  <a:extLst>
                    <a:ext uri="{9D8B030D-6E8A-4147-A177-3AD203B41FA5}">
                      <a16:colId xmlns="" xmlns:a16="http://schemas.microsoft.com/office/drawing/2014/main" val="20002"/>
                    </a:ext>
                  </a:extLst>
                </a:gridCol>
              </a:tblGrid>
              <a:tr h="207314">
                <a:tc gridSpan="2">
                  <a:txBody>
                    <a:bodyPr/>
                    <a:lstStyle>
                      <a:lvl1pPr marL="0" algn="l" defTabSz="1625519" rtl="0" eaLnBrk="1" latinLnBrk="0" hangingPunct="1">
                        <a:defRPr sz="3199" b="1" kern="1200">
                          <a:solidFill>
                            <a:schemeClr val="lt1"/>
                          </a:solidFill>
                          <a:latin typeface="Century Gothic"/>
                          <a:ea typeface=""/>
                          <a:cs typeface=""/>
                        </a:defRPr>
                      </a:lvl1pPr>
                      <a:lvl2pPr marL="812759" algn="l" defTabSz="1625519" rtl="0" eaLnBrk="1" latinLnBrk="0" hangingPunct="1">
                        <a:defRPr sz="3199" b="1" kern="1200">
                          <a:solidFill>
                            <a:schemeClr val="lt1"/>
                          </a:solidFill>
                          <a:latin typeface="Century Gothic"/>
                          <a:ea typeface=""/>
                          <a:cs typeface=""/>
                        </a:defRPr>
                      </a:lvl2pPr>
                      <a:lvl3pPr marL="1625519" algn="l" defTabSz="1625519" rtl="0" eaLnBrk="1" latinLnBrk="0" hangingPunct="1">
                        <a:defRPr sz="3199" b="1" kern="1200">
                          <a:solidFill>
                            <a:schemeClr val="lt1"/>
                          </a:solidFill>
                          <a:latin typeface="Century Gothic"/>
                          <a:ea typeface=""/>
                          <a:cs typeface=""/>
                        </a:defRPr>
                      </a:lvl3pPr>
                      <a:lvl4pPr marL="2438278" algn="l" defTabSz="1625519" rtl="0" eaLnBrk="1" latinLnBrk="0" hangingPunct="1">
                        <a:defRPr sz="3199" b="1" kern="1200">
                          <a:solidFill>
                            <a:schemeClr val="lt1"/>
                          </a:solidFill>
                          <a:latin typeface="Century Gothic"/>
                          <a:ea typeface=""/>
                          <a:cs typeface=""/>
                        </a:defRPr>
                      </a:lvl4pPr>
                      <a:lvl5pPr marL="3251038" algn="l" defTabSz="1625519" rtl="0" eaLnBrk="1" latinLnBrk="0" hangingPunct="1">
                        <a:defRPr sz="3199" b="1" kern="1200">
                          <a:solidFill>
                            <a:schemeClr val="lt1"/>
                          </a:solidFill>
                          <a:latin typeface="Century Gothic"/>
                          <a:ea typeface=""/>
                          <a:cs typeface=""/>
                        </a:defRPr>
                      </a:lvl5pPr>
                      <a:lvl6pPr marL="4063797" algn="l" defTabSz="1625519" rtl="0" eaLnBrk="1" latinLnBrk="0" hangingPunct="1">
                        <a:defRPr sz="3199" b="1" kern="1200">
                          <a:solidFill>
                            <a:schemeClr val="lt1"/>
                          </a:solidFill>
                          <a:latin typeface="Century Gothic"/>
                          <a:ea typeface=""/>
                          <a:cs typeface=""/>
                        </a:defRPr>
                      </a:lvl6pPr>
                      <a:lvl7pPr marL="4876557" algn="l" defTabSz="1625519" rtl="0" eaLnBrk="1" latinLnBrk="0" hangingPunct="1">
                        <a:defRPr sz="3199" b="1" kern="1200">
                          <a:solidFill>
                            <a:schemeClr val="lt1"/>
                          </a:solidFill>
                          <a:latin typeface="Century Gothic"/>
                          <a:ea typeface=""/>
                          <a:cs typeface=""/>
                        </a:defRPr>
                      </a:lvl7pPr>
                      <a:lvl8pPr marL="5689315" algn="l" defTabSz="1625519" rtl="0" eaLnBrk="1" latinLnBrk="0" hangingPunct="1">
                        <a:defRPr sz="3199" b="1" kern="1200">
                          <a:solidFill>
                            <a:schemeClr val="lt1"/>
                          </a:solidFill>
                          <a:latin typeface="Century Gothic"/>
                          <a:ea typeface=""/>
                          <a:cs typeface=""/>
                        </a:defRPr>
                      </a:lvl8pPr>
                      <a:lvl9pPr marL="6502074" algn="l" defTabSz="1625519" rtl="0" eaLnBrk="1" latinLnBrk="0" hangingPunct="1">
                        <a:defRPr sz="3199" b="1" kern="1200">
                          <a:solidFill>
                            <a:schemeClr val="lt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定向类型</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hMerge="1">
                  <a:txBody>
                    <a:bodyPr/>
                    <a:lstStyle/>
                    <a:p>
                      <a:endParaRPr lang="zh-CN" altLang="en-US"/>
                    </a:p>
                  </a:txBody>
                  <a:tcPr/>
                </a:tc>
                <a:tc>
                  <a:txBody>
                    <a:bodyPr/>
                    <a:lstStyle>
                      <a:lvl1pPr marL="0" algn="l" defTabSz="1625519" rtl="0" eaLnBrk="1" latinLnBrk="0" hangingPunct="1">
                        <a:defRPr sz="3199" b="1" kern="1200">
                          <a:solidFill>
                            <a:schemeClr val="lt1"/>
                          </a:solidFill>
                          <a:latin typeface="Century Gothic"/>
                          <a:ea typeface=""/>
                          <a:cs typeface=""/>
                        </a:defRPr>
                      </a:lvl1pPr>
                      <a:lvl2pPr marL="812759" algn="l" defTabSz="1625519" rtl="0" eaLnBrk="1" latinLnBrk="0" hangingPunct="1">
                        <a:defRPr sz="3199" b="1" kern="1200">
                          <a:solidFill>
                            <a:schemeClr val="lt1"/>
                          </a:solidFill>
                          <a:latin typeface="Century Gothic"/>
                          <a:ea typeface=""/>
                          <a:cs typeface=""/>
                        </a:defRPr>
                      </a:lvl2pPr>
                      <a:lvl3pPr marL="1625519" algn="l" defTabSz="1625519" rtl="0" eaLnBrk="1" latinLnBrk="0" hangingPunct="1">
                        <a:defRPr sz="3199" b="1" kern="1200">
                          <a:solidFill>
                            <a:schemeClr val="lt1"/>
                          </a:solidFill>
                          <a:latin typeface="Century Gothic"/>
                          <a:ea typeface=""/>
                          <a:cs typeface=""/>
                        </a:defRPr>
                      </a:lvl3pPr>
                      <a:lvl4pPr marL="2438278" algn="l" defTabSz="1625519" rtl="0" eaLnBrk="1" latinLnBrk="0" hangingPunct="1">
                        <a:defRPr sz="3199" b="1" kern="1200">
                          <a:solidFill>
                            <a:schemeClr val="lt1"/>
                          </a:solidFill>
                          <a:latin typeface="Century Gothic"/>
                          <a:ea typeface=""/>
                          <a:cs typeface=""/>
                        </a:defRPr>
                      </a:lvl4pPr>
                      <a:lvl5pPr marL="3251038" algn="l" defTabSz="1625519" rtl="0" eaLnBrk="1" latinLnBrk="0" hangingPunct="1">
                        <a:defRPr sz="3199" b="1" kern="1200">
                          <a:solidFill>
                            <a:schemeClr val="lt1"/>
                          </a:solidFill>
                          <a:latin typeface="Century Gothic"/>
                          <a:ea typeface=""/>
                          <a:cs typeface=""/>
                        </a:defRPr>
                      </a:lvl5pPr>
                      <a:lvl6pPr marL="4063797" algn="l" defTabSz="1625519" rtl="0" eaLnBrk="1" latinLnBrk="0" hangingPunct="1">
                        <a:defRPr sz="3199" b="1" kern="1200">
                          <a:solidFill>
                            <a:schemeClr val="lt1"/>
                          </a:solidFill>
                          <a:latin typeface="Century Gothic"/>
                          <a:ea typeface=""/>
                          <a:cs typeface=""/>
                        </a:defRPr>
                      </a:lvl6pPr>
                      <a:lvl7pPr marL="4876557" algn="l" defTabSz="1625519" rtl="0" eaLnBrk="1" latinLnBrk="0" hangingPunct="1">
                        <a:defRPr sz="3199" b="1" kern="1200">
                          <a:solidFill>
                            <a:schemeClr val="lt1"/>
                          </a:solidFill>
                          <a:latin typeface="Century Gothic"/>
                          <a:ea typeface=""/>
                          <a:cs typeface=""/>
                        </a:defRPr>
                      </a:lvl7pPr>
                      <a:lvl8pPr marL="5689315" algn="l" defTabSz="1625519" rtl="0" eaLnBrk="1" latinLnBrk="0" hangingPunct="1">
                        <a:defRPr sz="3199" b="1" kern="1200">
                          <a:solidFill>
                            <a:schemeClr val="lt1"/>
                          </a:solidFill>
                          <a:latin typeface="Century Gothic"/>
                          <a:ea typeface=""/>
                          <a:cs typeface=""/>
                        </a:defRPr>
                      </a:lvl8pPr>
                      <a:lvl9pPr marL="6502074" algn="l" defTabSz="1625519" rtl="0" eaLnBrk="1" latinLnBrk="0" hangingPunct="1">
                        <a:defRPr sz="3199" b="1" kern="1200">
                          <a:solidFill>
                            <a:schemeClr val="lt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定向细则及说明</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extLst>
                  <a:ext uri="{0D108BD9-81ED-4DB2-BD59-A6C34878D82A}">
                    <a16:rowId xmlns="" xmlns:a16="http://schemas.microsoft.com/office/drawing/2014/main" val="10000"/>
                  </a:ext>
                </a:extLst>
              </a:tr>
              <a:tr h="327152">
                <a:tc rowSpan="3">
                  <a:txBody>
                    <a:bodyPr/>
                    <a:lstStyle>
                      <a:lvl1pPr marL="0" algn="l" defTabSz="1625519" rtl="0" eaLnBrk="1" latinLnBrk="0" hangingPunct="1">
                        <a:defRPr sz="3199" b="1" kern="1200">
                          <a:solidFill>
                            <a:schemeClr val="lt1"/>
                          </a:solidFill>
                          <a:latin typeface="Century Gothic"/>
                          <a:ea typeface=""/>
                          <a:cs typeface=""/>
                        </a:defRPr>
                      </a:lvl1pPr>
                      <a:lvl2pPr marL="812759" algn="l" defTabSz="1625519" rtl="0" eaLnBrk="1" latinLnBrk="0" hangingPunct="1">
                        <a:defRPr sz="3199" b="1" kern="1200">
                          <a:solidFill>
                            <a:schemeClr val="lt1"/>
                          </a:solidFill>
                          <a:latin typeface="Century Gothic"/>
                          <a:ea typeface=""/>
                          <a:cs typeface=""/>
                        </a:defRPr>
                      </a:lvl2pPr>
                      <a:lvl3pPr marL="1625519" algn="l" defTabSz="1625519" rtl="0" eaLnBrk="1" latinLnBrk="0" hangingPunct="1">
                        <a:defRPr sz="3199" b="1" kern="1200">
                          <a:solidFill>
                            <a:schemeClr val="lt1"/>
                          </a:solidFill>
                          <a:latin typeface="Century Gothic"/>
                          <a:ea typeface=""/>
                          <a:cs typeface=""/>
                        </a:defRPr>
                      </a:lvl3pPr>
                      <a:lvl4pPr marL="2438278" algn="l" defTabSz="1625519" rtl="0" eaLnBrk="1" latinLnBrk="0" hangingPunct="1">
                        <a:defRPr sz="3199" b="1" kern="1200">
                          <a:solidFill>
                            <a:schemeClr val="lt1"/>
                          </a:solidFill>
                          <a:latin typeface="Century Gothic"/>
                          <a:ea typeface=""/>
                          <a:cs typeface=""/>
                        </a:defRPr>
                      </a:lvl4pPr>
                      <a:lvl5pPr marL="3251038" algn="l" defTabSz="1625519" rtl="0" eaLnBrk="1" latinLnBrk="0" hangingPunct="1">
                        <a:defRPr sz="3199" b="1" kern="1200">
                          <a:solidFill>
                            <a:schemeClr val="lt1"/>
                          </a:solidFill>
                          <a:latin typeface="Century Gothic"/>
                          <a:ea typeface=""/>
                          <a:cs typeface=""/>
                        </a:defRPr>
                      </a:lvl5pPr>
                      <a:lvl6pPr marL="4063797" algn="l" defTabSz="1625519" rtl="0" eaLnBrk="1" latinLnBrk="0" hangingPunct="1">
                        <a:defRPr sz="3199" b="1" kern="1200">
                          <a:solidFill>
                            <a:schemeClr val="lt1"/>
                          </a:solidFill>
                          <a:latin typeface="Century Gothic"/>
                          <a:ea typeface=""/>
                          <a:cs typeface=""/>
                        </a:defRPr>
                      </a:lvl6pPr>
                      <a:lvl7pPr marL="4876557" algn="l" defTabSz="1625519" rtl="0" eaLnBrk="1" latinLnBrk="0" hangingPunct="1">
                        <a:defRPr sz="3199" b="1" kern="1200">
                          <a:solidFill>
                            <a:schemeClr val="lt1"/>
                          </a:solidFill>
                          <a:latin typeface="Century Gothic"/>
                          <a:ea typeface=""/>
                          <a:cs typeface=""/>
                        </a:defRPr>
                      </a:lvl7pPr>
                      <a:lvl8pPr marL="5689315" algn="l" defTabSz="1625519" rtl="0" eaLnBrk="1" latinLnBrk="0" hangingPunct="1">
                        <a:defRPr sz="3199" b="1" kern="1200">
                          <a:solidFill>
                            <a:schemeClr val="lt1"/>
                          </a:solidFill>
                          <a:latin typeface="Century Gothic"/>
                          <a:ea typeface=""/>
                          <a:cs typeface=""/>
                        </a:defRPr>
                      </a:lvl8pPr>
                      <a:lvl9pPr marL="6502074" algn="l" defTabSz="1625519" rtl="0" eaLnBrk="1" latinLnBrk="0" hangingPunct="1">
                        <a:defRPr sz="3199" b="1" kern="1200">
                          <a:solidFill>
                            <a:schemeClr val="lt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地域定向</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国别</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北美洲、大洋洲、非洲、南美洲、欧洲、亚洲和对应国家</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01"/>
                  </a:ext>
                </a:extLst>
              </a:tr>
              <a:tr h="190892">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省份、城市</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港澳台在内的</a:t>
                      </a:r>
                      <a:r>
                        <a:rPr lang="en-US" sz="1000" dirty="0">
                          <a:effectLst/>
                          <a:latin typeface="微软雅黑" panose="020B0503020204020204" pitchFamily="34" charset="-122"/>
                          <a:ea typeface="微软雅黑" panose="020B0503020204020204" pitchFamily="34" charset="-122"/>
                        </a:rPr>
                        <a:t>34</a:t>
                      </a:r>
                      <a:r>
                        <a:rPr lang="zh-CN" sz="1000" dirty="0">
                          <a:effectLst/>
                          <a:latin typeface="微软雅黑" panose="020B0503020204020204" pitchFamily="34" charset="-122"/>
                          <a:ea typeface="微软雅黑" panose="020B0503020204020204" pitchFamily="34" charset="-122"/>
                        </a:rPr>
                        <a:t>个省和直辖市</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02"/>
                  </a:ext>
                </a:extLst>
              </a:tr>
              <a:tr h="327152">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en-US" sz="1000" dirty="0">
                          <a:effectLst/>
                          <a:latin typeface="微软雅黑" panose="020B0503020204020204" pitchFamily="34" charset="-122"/>
                          <a:ea typeface="微软雅黑" panose="020B0503020204020204" pitchFamily="34" charset="-122"/>
                        </a:rPr>
                        <a:t>LBS</a:t>
                      </a:r>
                      <a:r>
                        <a:rPr lang="zh-CN" sz="1000" dirty="0">
                          <a:effectLst/>
                          <a:latin typeface="微软雅黑" panose="020B0503020204020204" pitchFamily="34" charset="-122"/>
                          <a:ea typeface="微软雅黑" panose="020B0503020204020204" pitchFamily="34" charset="-122"/>
                        </a:rPr>
                        <a:t>、商圈定向</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商圈、地铁线和地标，用户还可以在地图上自定义定向区域</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03"/>
                  </a:ext>
                </a:extLst>
              </a:tr>
              <a:tr h="190892">
                <a:tc rowSpan="3">
                  <a:txBody>
                    <a:bodyPr/>
                    <a:lstStyle>
                      <a:lvl1pPr marL="0" algn="l" defTabSz="1625519" rtl="0" eaLnBrk="1" latinLnBrk="0" hangingPunct="1">
                        <a:defRPr sz="3199" b="1" kern="1200">
                          <a:solidFill>
                            <a:schemeClr val="lt1"/>
                          </a:solidFill>
                          <a:latin typeface="Century Gothic"/>
                          <a:ea typeface=""/>
                          <a:cs typeface=""/>
                        </a:defRPr>
                      </a:lvl1pPr>
                      <a:lvl2pPr marL="812759" algn="l" defTabSz="1625519" rtl="0" eaLnBrk="1" latinLnBrk="0" hangingPunct="1">
                        <a:defRPr sz="3199" b="1" kern="1200">
                          <a:solidFill>
                            <a:schemeClr val="lt1"/>
                          </a:solidFill>
                          <a:latin typeface="Century Gothic"/>
                          <a:ea typeface=""/>
                          <a:cs typeface=""/>
                        </a:defRPr>
                      </a:lvl2pPr>
                      <a:lvl3pPr marL="1625519" algn="l" defTabSz="1625519" rtl="0" eaLnBrk="1" latinLnBrk="0" hangingPunct="1">
                        <a:defRPr sz="3199" b="1" kern="1200">
                          <a:solidFill>
                            <a:schemeClr val="lt1"/>
                          </a:solidFill>
                          <a:latin typeface="Century Gothic"/>
                          <a:ea typeface=""/>
                          <a:cs typeface=""/>
                        </a:defRPr>
                      </a:lvl3pPr>
                      <a:lvl4pPr marL="2438278" algn="l" defTabSz="1625519" rtl="0" eaLnBrk="1" latinLnBrk="0" hangingPunct="1">
                        <a:defRPr sz="3199" b="1" kern="1200">
                          <a:solidFill>
                            <a:schemeClr val="lt1"/>
                          </a:solidFill>
                          <a:latin typeface="Century Gothic"/>
                          <a:ea typeface=""/>
                          <a:cs typeface=""/>
                        </a:defRPr>
                      </a:lvl4pPr>
                      <a:lvl5pPr marL="3251038" algn="l" defTabSz="1625519" rtl="0" eaLnBrk="1" latinLnBrk="0" hangingPunct="1">
                        <a:defRPr sz="3199" b="1" kern="1200">
                          <a:solidFill>
                            <a:schemeClr val="lt1"/>
                          </a:solidFill>
                          <a:latin typeface="Century Gothic"/>
                          <a:ea typeface=""/>
                          <a:cs typeface=""/>
                        </a:defRPr>
                      </a:lvl5pPr>
                      <a:lvl6pPr marL="4063797" algn="l" defTabSz="1625519" rtl="0" eaLnBrk="1" latinLnBrk="0" hangingPunct="1">
                        <a:defRPr sz="3199" b="1" kern="1200">
                          <a:solidFill>
                            <a:schemeClr val="lt1"/>
                          </a:solidFill>
                          <a:latin typeface="Century Gothic"/>
                          <a:ea typeface=""/>
                          <a:cs typeface=""/>
                        </a:defRPr>
                      </a:lvl6pPr>
                      <a:lvl7pPr marL="4876557" algn="l" defTabSz="1625519" rtl="0" eaLnBrk="1" latinLnBrk="0" hangingPunct="1">
                        <a:defRPr sz="3199" b="1" kern="1200">
                          <a:solidFill>
                            <a:schemeClr val="lt1"/>
                          </a:solidFill>
                          <a:latin typeface="Century Gothic"/>
                          <a:ea typeface=""/>
                          <a:cs typeface=""/>
                        </a:defRPr>
                      </a:lvl7pPr>
                      <a:lvl8pPr marL="5689315" algn="l" defTabSz="1625519" rtl="0" eaLnBrk="1" latinLnBrk="0" hangingPunct="1">
                        <a:defRPr sz="3199" b="1" kern="1200">
                          <a:solidFill>
                            <a:schemeClr val="lt1"/>
                          </a:solidFill>
                          <a:latin typeface="Century Gothic"/>
                          <a:ea typeface=""/>
                          <a:cs typeface=""/>
                        </a:defRPr>
                      </a:lvl8pPr>
                      <a:lvl9pPr marL="6502074" algn="l" defTabSz="1625519" rtl="0" eaLnBrk="1" latinLnBrk="0" hangingPunct="1">
                        <a:defRPr sz="3199" b="1" kern="1200">
                          <a:solidFill>
                            <a:schemeClr val="lt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基本信息</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性别</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不限，男，女</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04"/>
                  </a:ext>
                </a:extLst>
              </a:tr>
              <a:tr h="190892">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年龄</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不限，多年龄段，单年龄段</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05"/>
                  </a:ext>
                </a:extLst>
              </a:tr>
              <a:tr h="190892">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上网场景</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公共场所、家庭、公司、学校、未知</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06"/>
                  </a:ext>
                </a:extLst>
              </a:tr>
              <a:tr h="190892">
                <a:tc rowSpan="2">
                  <a:txBody>
                    <a:bodyPr/>
                    <a:lstStyle>
                      <a:lvl1pPr marL="0" algn="l" defTabSz="1625519" rtl="0" eaLnBrk="1" latinLnBrk="0" hangingPunct="1">
                        <a:defRPr sz="3199" b="1" kern="1200">
                          <a:solidFill>
                            <a:schemeClr val="lt1"/>
                          </a:solidFill>
                          <a:latin typeface="Century Gothic"/>
                          <a:ea typeface=""/>
                          <a:cs typeface=""/>
                        </a:defRPr>
                      </a:lvl1pPr>
                      <a:lvl2pPr marL="812759" algn="l" defTabSz="1625519" rtl="0" eaLnBrk="1" latinLnBrk="0" hangingPunct="1">
                        <a:defRPr sz="3199" b="1" kern="1200">
                          <a:solidFill>
                            <a:schemeClr val="lt1"/>
                          </a:solidFill>
                          <a:latin typeface="Century Gothic"/>
                          <a:ea typeface=""/>
                          <a:cs typeface=""/>
                        </a:defRPr>
                      </a:lvl2pPr>
                      <a:lvl3pPr marL="1625519" algn="l" defTabSz="1625519" rtl="0" eaLnBrk="1" latinLnBrk="0" hangingPunct="1">
                        <a:defRPr sz="3199" b="1" kern="1200">
                          <a:solidFill>
                            <a:schemeClr val="lt1"/>
                          </a:solidFill>
                          <a:latin typeface="Century Gothic"/>
                          <a:ea typeface=""/>
                          <a:cs typeface=""/>
                        </a:defRPr>
                      </a:lvl3pPr>
                      <a:lvl4pPr marL="2438278" algn="l" defTabSz="1625519" rtl="0" eaLnBrk="1" latinLnBrk="0" hangingPunct="1">
                        <a:defRPr sz="3199" b="1" kern="1200">
                          <a:solidFill>
                            <a:schemeClr val="lt1"/>
                          </a:solidFill>
                          <a:latin typeface="Century Gothic"/>
                          <a:ea typeface=""/>
                          <a:cs typeface=""/>
                        </a:defRPr>
                      </a:lvl4pPr>
                      <a:lvl5pPr marL="3251038" algn="l" defTabSz="1625519" rtl="0" eaLnBrk="1" latinLnBrk="0" hangingPunct="1">
                        <a:defRPr sz="3199" b="1" kern="1200">
                          <a:solidFill>
                            <a:schemeClr val="lt1"/>
                          </a:solidFill>
                          <a:latin typeface="Century Gothic"/>
                          <a:ea typeface=""/>
                          <a:cs typeface=""/>
                        </a:defRPr>
                      </a:lvl5pPr>
                      <a:lvl6pPr marL="4063797" algn="l" defTabSz="1625519" rtl="0" eaLnBrk="1" latinLnBrk="0" hangingPunct="1">
                        <a:defRPr sz="3199" b="1" kern="1200">
                          <a:solidFill>
                            <a:schemeClr val="lt1"/>
                          </a:solidFill>
                          <a:latin typeface="Century Gothic"/>
                          <a:ea typeface=""/>
                          <a:cs typeface=""/>
                        </a:defRPr>
                      </a:lvl6pPr>
                      <a:lvl7pPr marL="4876557" algn="l" defTabSz="1625519" rtl="0" eaLnBrk="1" latinLnBrk="0" hangingPunct="1">
                        <a:defRPr sz="3199" b="1" kern="1200">
                          <a:solidFill>
                            <a:schemeClr val="lt1"/>
                          </a:solidFill>
                          <a:latin typeface="Century Gothic"/>
                          <a:ea typeface=""/>
                          <a:cs typeface=""/>
                        </a:defRPr>
                      </a:lvl7pPr>
                      <a:lvl8pPr marL="5689315" algn="l" defTabSz="1625519" rtl="0" eaLnBrk="1" latinLnBrk="0" hangingPunct="1">
                        <a:defRPr sz="3199" b="1" kern="1200">
                          <a:solidFill>
                            <a:schemeClr val="lt1"/>
                          </a:solidFill>
                          <a:latin typeface="Century Gothic"/>
                          <a:ea typeface=""/>
                          <a:cs typeface=""/>
                        </a:defRPr>
                      </a:lvl8pPr>
                      <a:lvl9pPr marL="6502074" algn="l" defTabSz="1625519" rtl="0" eaLnBrk="1" latinLnBrk="0" hangingPunct="1">
                        <a:defRPr sz="3199" b="1" kern="1200">
                          <a:solidFill>
                            <a:schemeClr val="lt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用户情况</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学历</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博士、硕士、本科、高中、初中、小学、未知</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07"/>
                  </a:ext>
                </a:extLst>
              </a:tr>
              <a:tr h="190892">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状态</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单身、新婚、育儿；低消费、高消费</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08"/>
                  </a:ext>
                </a:extLst>
              </a:tr>
              <a:tr h="327152">
                <a:tc rowSpan="2">
                  <a:txBody>
                    <a:bodyPr/>
                    <a:lstStyle>
                      <a:lvl1pPr marL="0" algn="l" defTabSz="1625519" rtl="0" eaLnBrk="1" latinLnBrk="0" hangingPunct="1">
                        <a:defRPr sz="3199" b="1" kern="1200">
                          <a:solidFill>
                            <a:schemeClr val="lt1"/>
                          </a:solidFill>
                          <a:latin typeface="Century Gothic"/>
                          <a:ea typeface=""/>
                          <a:cs typeface=""/>
                        </a:defRPr>
                      </a:lvl1pPr>
                      <a:lvl2pPr marL="812759" algn="l" defTabSz="1625519" rtl="0" eaLnBrk="1" latinLnBrk="0" hangingPunct="1">
                        <a:defRPr sz="3199" b="1" kern="1200">
                          <a:solidFill>
                            <a:schemeClr val="lt1"/>
                          </a:solidFill>
                          <a:latin typeface="Century Gothic"/>
                          <a:ea typeface=""/>
                          <a:cs typeface=""/>
                        </a:defRPr>
                      </a:lvl2pPr>
                      <a:lvl3pPr marL="1625519" algn="l" defTabSz="1625519" rtl="0" eaLnBrk="1" latinLnBrk="0" hangingPunct="1">
                        <a:defRPr sz="3199" b="1" kern="1200">
                          <a:solidFill>
                            <a:schemeClr val="lt1"/>
                          </a:solidFill>
                          <a:latin typeface="Century Gothic"/>
                          <a:ea typeface=""/>
                          <a:cs typeface=""/>
                        </a:defRPr>
                      </a:lvl3pPr>
                      <a:lvl4pPr marL="2438278" algn="l" defTabSz="1625519" rtl="0" eaLnBrk="1" latinLnBrk="0" hangingPunct="1">
                        <a:defRPr sz="3199" b="1" kern="1200">
                          <a:solidFill>
                            <a:schemeClr val="lt1"/>
                          </a:solidFill>
                          <a:latin typeface="Century Gothic"/>
                          <a:ea typeface=""/>
                          <a:cs typeface=""/>
                        </a:defRPr>
                      </a:lvl4pPr>
                      <a:lvl5pPr marL="3251038" algn="l" defTabSz="1625519" rtl="0" eaLnBrk="1" latinLnBrk="0" hangingPunct="1">
                        <a:defRPr sz="3199" b="1" kern="1200">
                          <a:solidFill>
                            <a:schemeClr val="lt1"/>
                          </a:solidFill>
                          <a:latin typeface="Century Gothic"/>
                          <a:ea typeface=""/>
                          <a:cs typeface=""/>
                        </a:defRPr>
                      </a:lvl5pPr>
                      <a:lvl6pPr marL="4063797" algn="l" defTabSz="1625519" rtl="0" eaLnBrk="1" latinLnBrk="0" hangingPunct="1">
                        <a:defRPr sz="3199" b="1" kern="1200">
                          <a:solidFill>
                            <a:schemeClr val="lt1"/>
                          </a:solidFill>
                          <a:latin typeface="Century Gothic"/>
                          <a:ea typeface=""/>
                          <a:cs typeface=""/>
                        </a:defRPr>
                      </a:lvl6pPr>
                      <a:lvl7pPr marL="4876557" algn="l" defTabSz="1625519" rtl="0" eaLnBrk="1" latinLnBrk="0" hangingPunct="1">
                        <a:defRPr sz="3199" b="1" kern="1200">
                          <a:solidFill>
                            <a:schemeClr val="lt1"/>
                          </a:solidFill>
                          <a:latin typeface="Century Gothic"/>
                          <a:ea typeface=""/>
                          <a:cs typeface=""/>
                        </a:defRPr>
                      </a:lvl7pPr>
                      <a:lvl8pPr marL="5689315" algn="l" defTabSz="1625519" rtl="0" eaLnBrk="1" latinLnBrk="0" hangingPunct="1">
                        <a:defRPr sz="3199" b="1" kern="1200">
                          <a:solidFill>
                            <a:schemeClr val="lt1"/>
                          </a:solidFill>
                          <a:latin typeface="Century Gothic"/>
                          <a:ea typeface=""/>
                          <a:cs typeface=""/>
                        </a:defRPr>
                      </a:lvl8pPr>
                      <a:lvl9pPr marL="6502074" algn="l" defTabSz="1625519" rtl="0" eaLnBrk="1" latinLnBrk="0" hangingPunct="1">
                        <a:defRPr sz="3199" b="1" kern="1200">
                          <a:solidFill>
                            <a:schemeClr val="lt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用户兴趣</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商业兴趣</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教育、旅游、金融、汽车等</a:t>
                      </a:r>
                      <a:r>
                        <a:rPr lang="en-US" sz="1000" dirty="0">
                          <a:effectLst/>
                          <a:latin typeface="微软雅黑" panose="020B0503020204020204" pitchFamily="34" charset="-122"/>
                          <a:ea typeface="微软雅黑" panose="020B0503020204020204" pitchFamily="34" charset="-122"/>
                        </a:rPr>
                        <a:t>17</a:t>
                      </a:r>
                      <a:r>
                        <a:rPr lang="zh-CN" sz="1000" dirty="0">
                          <a:effectLst/>
                          <a:latin typeface="微软雅黑" panose="020B0503020204020204" pitchFamily="34" charset="-122"/>
                          <a:ea typeface="微软雅黑" panose="020B0503020204020204" pitchFamily="34" charset="-122"/>
                        </a:rPr>
                        <a:t>个一级行业，</a:t>
                      </a:r>
                      <a:r>
                        <a:rPr lang="en-US" sz="1000" dirty="0">
                          <a:effectLst/>
                          <a:latin typeface="微软雅黑" panose="020B0503020204020204" pitchFamily="34" charset="-122"/>
                          <a:ea typeface="微软雅黑" panose="020B0503020204020204" pitchFamily="34" charset="-122"/>
                        </a:rPr>
                        <a:t>103</a:t>
                      </a:r>
                      <a:r>
                        <a:rPr lang="zh-CN" sz="1000" dirty="0">
                          <a:effectLst/>
                          <a:latin typeface="微软雅黑" panose="020B0503020204020204" pitchFamily="34" charset="-122"/>
                          <a:ea typeface="微软雅黑" panose="020B0503020204020204" pitchFamily="34" charset="-122"/>
                        </a:rPr>
                        <a:t>个二级行业</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09"/>
                  </a:ext>
                </a:extLst>
              </a:tr>
              <a:tr h="190892">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关键词</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关键词粒度兴趣定向</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10"/>
                  </a:ext>
                </a:extLst>
              </a:tr>
              <a:tr h="190892">
                <a:tc rowSpan="4">
                  <a:txBody>
                    <a:bodyPr/>
                    <a:lstStyle>
                      <a:lvl1pPr marL="0" algn="l" defTabSz="1625519" rtl="0" eaLnBrk="1" latinLnBrk="0" hangingPunct="1">
                        <a:defRPr sz="3199" b="1" kern="1200">
                          <a:solidFill>
                            <a:schemeClr val="lt1"/>
                          </a:solidFill>
                          <a:latin typeface="Century Gothic"/>
                          <a:ea typeface=""/>
                          <a:cs typeface=""/>
                        </a:defRPr>
                      </a:lvl1pPr>
                      <a:lvl2pPr marL="812759" algn="l" defTabSz="1625519" rtl="0" eaLnBrk="1" latinLnBrk="0" hangingPunct="1">
                        <a:defRPr sz="3199" b="1" kern="1200">
                          <a:solidFill>
                            <a:schemeClr val="lt1"/>
                          </a:solidFill>
                          <a:latin typeface="Century Gothic"/>
                          <a:ea typeface=""/>
                          <a:cs typeface=""/>
                        </a:defRPr>
                      </a:lvl2pPr>
                      <a:lvl3pPr marL="1625519" algn="l" defTabSz="1625519" rtl="0" eaLnBrk="1" latinLnBrk="0" hangingPunct="1">
                        <a:defRPr sz="3199" b="1" kern="1200">
                          <a:solidFill>
                            <a:schemeClr val="lt1"/>
                          </a:solidFill>
                          <a:latin typeface="Century Gothic"/>
                          <a:ea typeface=""/>
                          <a:cs typeface=""/>
                        </a:defRPr>
                      </a:lvl3pPr>
                      <a:lvl4pPr marL="2438278" algn="l" defTabSz="1625519" rtl="0" eaLnBrk="1" latinLnBrk="0" hangingPunct="1">
                        <a:defRPr sz="3199" b="1" kern="1200">
                          <a:solidFill>
                            <a:schemeClr val="lt1"/>
                          </a:solidFill>
                          <a:latin typeface="Century Gothic"/>
                          <a:ea typeface=""/>
                          <a:cs typeface=""/>
                        </a:defRPr>
                      </a:lvl4pPr>
                      <a:lvl5pPr marL="3251038" algn="l" defTabSz="1625519" rtl="0" eaLnBrk="1" latinLnBrk="0" hangingPunct="1">
                        <a:defRPr sz="3199" b="1" kern="1200">
                          <a:solidFill>
                            <a:schemeClr val="lt1"/>
                          </a:solidFill>
                          <a:latin typeface="Century Gothic"/>
                          <a:ea typeface=""/>
                          <a:cs typeface=""/>
                        </a:defRPr>
                      </a:lvl5pPr>
                      <a:lvl6pPr marL="4063797" algn="l" defTabSz="1625519" rtl="0" eaLnBrk="1" latinLnBrk="0" hangingPunct="1">
                        <a:defRPr sz="3199" b="1" kern="1200">
                          <a:solidFill>
                            <a:schemeClr val="lt1"/>
                          </a:solidFill>
                          <a:latin typeface="Century Gothic"/>
                          <a:ea typeface=""/>
                          <a:cs typeface=""/>
                        </a:defRPr>
                      </a:lvl6pPr>
                      <a:lvl7pPr marL="4876557" algn="l" defTabSz="1625519" rtl="0" eaLnBrk="1" latinLnBrk="0" hangingPunct="1">
                        <a:defRPr sz="3199" b="1" kern="1200">
                          <a:solidFill>
                            <a:schemeClr val="lt1"/>
                          </a:solidFill>
                          <a:latin typeface="Century Gothic"/>
                          <a:ea typeface=""/>
                          <a:cs typeface=""/>
                        </a:defRPr>
                      </a:lvl7pPr>
                      <a:lvl8pPr marL="5689315" algn="l" defTabSz="1625519" rtl="0" eaLnBrk="1" latinLnBrk="0" hangingPunct="1">
                        <a:defRPr sz="3199" b="1" kern="1200">
                          <a:solidFill>
                            <a:schemeClr val="lt1"/>
                          </a:solidFill>
                          <a:latin typeface="Century Gothic"/>
                          <a:ea typeface=""/>
                          <a:cs typeface=""/>
                        </a:defRPr>
                      </a:lvl8pPr>
                      <a:lvl9pPr marL="6502074" algn="l" defTabSz="1625519" rtl="0" eaLnBrk="1" latinLnBrk="0" hangingPunct="1">
                        <a:defRPr sz="3199" b="1" kern="1200">
                          <a:solidFill>
                            <a:schemeClr val="lt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用户行为</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付费用户</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潜在虚拟付费用户、已有电商付费</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11"/>
                  </a:ext>
                </a:extLst>
              </a:tr>
              <a:tr h="321122">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en-US" sz="1000" dirty="0">
                          <a:effectLst/>
                          <a:latin typeface="微软雅黑" panose="020B0503020204020204" pitchFamily="34" charset="-122"/>
                          <a:ea typeface="微软雅黑" panose="020B0503020204020204" pitchFamily="34" charset="-122"/>
                        </a:rPr>
                        <a:t>app</a:t>
                      </a:r>
                      <a:r>
                        <a:rPr lang="zh-CN" sz="1000" dirty="0">
                          <a:effectLst/>
                          <a:latin typeface="微软雅黑" panose="020B0503020204020204" pitchFamily="34" charset="-122"/>
                          <a:ea typeface="微软雅黑" panose="020B0503020204020204" pitchFamily="34" charset="-122"/>
                        </a:rPr>
                        <a:t>行为定向</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活跃、付费的</a:t>
                      </a:r>
                      <a:r>
                        <a:rPr lang="en-US" sz="1000" dirty="0">
                          <a:effectLst/>
                          <a:latin typeface="微软雅黑" panose="020B0503020204020204" pitchFamily="34" charset="-122"/>
                          <a:ea typeface="微软雅黑" panose="020B0503020204020204" pitchFamily="34" charset="-122"/>
                        </a:rPr>
                        <a:t>app</a:t>
                      </a:r>
                      <a:r>
                        <a:rPr lang="zh-CN" sz="1000" dirty="0">
                          <a:effectLst/>
                          <a:latin typeface="微软雅黑" panose="020B0503020204020204" pitchFamily="34" charset="-122"/>
                          <a:ea typeface="微软雅黑" panose="020B0503020204020204" pitchFamily="34" charset="-122"/>
                        </a:rPr>
                        <a:t>分类</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12"/>
                  </a:ext>
                </a:extLst>
              </a:tr>
              <a:tr h="190892">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应用用户</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已安装，未安装</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13"/>
                  </a:ext>
                </a:extLst>
              </a:tr>
              <a:tr h="190892">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粉丝定向</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粉丝、非粉丝，仅用于推广认证空间产品</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14"/>
                  </a:ext>
                </a:extLst>
              </a:tr>
              <a:tr h="349509">
                <a:tc>
                  <a:txBody>
                    <a:bodyPr/>
                    <a:lstStyle>
                      <a:lvl1pPr marL="0" algn="l" defTabSz="1625519" rtl="0" eaLnBrk="1" latinLnBrk="0" hangingPunct="1">
                        <a:defRPr sz="3199" b="1" kern="1200">
                          <a:solidFill>
                            <a:schemeClr val="lt1"/>
                          </a:solidFill>
                          <a:latin typeface="Century Gothic"/>
                          <a:ea typeface=""/>
                          <a:cs typeface=""/>
                        </a:defRPr>
                      </a:lvl1pPr>
                      <a:lvl2pPr marL="812759" algn="l" defTabSz="1625519" rtl="0" eaLnBrk="1" latinLnBrk="0" hangingPunct="1">
                        <a:defRPr sz="3199" b="1" kern="1200">
                          <a:solidFill>
                            <a:schemeClr val="lt1"/>
                          </a:solidFill>
                          <a:latin typeface="Century Gothic"/>
                          <a:ea typeface=""/>
                          <a:cs typeface=""/>
                        </a:defRPr>
                      </a:lvl2pPr>
                      <a:lvl3pPr marL="1625519" algn="l" defTabSz="1625519" rtl="0" eaLnBrk="1" latinLnBrk="0" hangingPunct="1">
                        <a:defRPr sz="3199" b="1" kern="1200">
                          <a:solidFill>
                            <a:schemeClr val="lt1"/>
                          </a:solidFill>
                          <a:latin typeface="Century Gothic"/>
                          <a:ea typeface=""/>
                          <a:cs typeface=""/>
                        </a:defRPr>
                      </a:lvl3pPr>
                      <a:lvl4pPr marL="2438278" algn="l" defTabSz="1625519" rtl="0" eaLnBrk="1" latinLnBrk="0" hangingPunct="1">
                        <a:defRPr sz="3199" b="1" kern="1200">
                          <a:solidFill>
                            <a:schemeClr val="lt1"/>
                          </a:solidFill>
                          <a:latin typeface="Century Gothic"/>
                          <a:ea typeface=""/>
                          <a:cs typeface=""/>
                        </a:defRPr>
                      </a:lvl4pPr>
                      <a:lvl5pPr marL="3251038" algn="l" defTabSz="1625519" rtl="0" eaLnBrk="1" latinLnBrk="0" hangingPunct="1">
                        <a:defRPr sz="3199" b="1" kern="1200">
                          <a:solidFill>
                            <a:schemeClr val="lt1"/>
                          </a:solidFill>
                          <a:latin typeface="Century Gothic"/>
                          <a:ea typeface=""/>
                          <a:cs typeface=""/>
                        </a:defRPr>
                      </a:lvl5pPr>
                      <a:lvl6pPr marL="4063797" algn="l" defTabSz="1625519" rtl="0" eaLnBrk="1" latinLnBrk="0" hangingPunct="1">
                        <a:defRPr sz="3199" b="1" kern="1200">
                          <a:solidFill>
                            <a:schemeClr val="lt1"/>
                          </a:solidFill>
                          <a:latin typeface="Century Gothic"/>
                          <a:ea typeface=""/>
                          <a:cs typeface=""/>
                        </a:defRPr>
                      </a:lvl6pPr>
                      <a:lvl7pPr marL="4876557" algn="l" defTabSz="1625519" rtl="0" eaLnBrk="1" latinLnBrk="0" hangingPunct="1">
                        <a:defRPr sz="3199" b="1" kern="1200">
                          <a:solidFill>
                            <a:schemeClr val="lt1"/>
                          </a:solidFill>
                          <a:latin typeface="Century Gothic"/>
                          <a:ea typeface=""/>
                          <a:cs typeface=""/>
                        </a:defRPr>
                      </a:lvl7pPr>
                      <a:lvl8pPr marL="5689315" algn="l" defTabSz="1625519" rtl="0" eaLnBrk="1" latinLnBrk="0" hangingPunct="1">
                        <a:defRPr sz="3199" b="1" kern="1200">
                          <a:solidFill>
                            <a:schemeClr val="lt1"/>
                          </a:solidFill>
                          <a:latin typeface="Century Gothic"/>
                          <a:ea typeface=""/>
                          <a:cs typeface=""/>
                        </a:defRPr>
                      </a:lvl8pPr>
                      <a:lvl9pPr marL="6502074" algn="l" defTabSz="1625519" rtl="0" eaLnBrk="1" latinLnBrk="0" hangingPunct="1">
                        <a:defRPr sz="3199" b="1" kern="1200">
                          <a:solidFill>
                            <a:schemeClr val="lt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自定义用户</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自定义人群定向</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号码包上传形式包括：</a:t>
                      </a:r>
                      <a:r>
                        <a:rPr lang="en-US" sz="1000" dirty="0" err="1">
                          <a:effectLst/>
                          <a:latin typeface="微软雅黑" panose="020B0503020204020204" pitchFamily="34" charset="-122"/>
                          <a:ea typeface="微软雅黑" panose="020B0503020204020204" pitchFamily="34" charset="-122"/>
                        </a:rPr>
                        <a:t>qq</a:t>
                      </a:r>
                      <a:r>
                        <a:rPr lang="zh-CN" sz="1000" dirty="0">
                          <a:effectLst/>
                          <a:latin typeface="微软雅黑" panose="020B0503020204020204" pitchFamily="34" charset="-122"/>
                          <a:ea typeface="微软雅黑" panose="020B0503020204020204" pitchFamily="34" charset="-122"/>
                        </a:rPr>
                        <a:t>号，</a:t>
                      </a:r>
                      <a:r>
                        <a:rPr lang="en-US" sz="1000" dirty="0" err="1">
                          <a:effectLst/>
                          <a:latin typeface="微软雅黑" panose="020B0503020204020204" pitchFamily="34" charset="-122"/>
                          <a:ea typeface="微软雅黑" panose="020B0503020204020204" pitchFamily="34" charset="-122"/>
                        </a:rPr>
                        <a:t>qq</a:t>
                      </a:r>
                      <a:r>
                        <a:rPr lang="zh-CN" sz="1000" dirty="0">
                          <a:effectLst/>
                          <a:latin typeface="微软雅黑" panose="020B0503020204020204" pitchFamily="34" charset="-122"/>
                          <a:ea typeface="微软雅黑" panose="020B0503020204020204" pitchFamily="34" charset="-122"/>
                        </a:rPr>
                        <a:t>群号，</a:t>
                      </a:r>
                      <a:r>
                        <a:rPr lang="en-US" sz="1000" dirty="0" err="1">
                          <a:effectLst/>
                          <a:latin typeface="微软雅黑" panose="020B0503020204020204" pitchFamily="34" charset="-122"/>
                          <a:ea typeface="微软雅黑" panose="020B0503020204020204" pitchFamily="34" charset="-122"/>
                        </a:rPr>
                        <a:t>imei</a:t>
                      </a:r>
                      <a:r>
                        <a:rPr lang="zh-CN" sz="1000" dirty="0">
                          <a:effectLst/>
                          <a:latin typeface="微软雅黑" panose="020B0503020204020204" pitchFamily="34" charset="-122"/>
                          <a:ea typeface="微软雅黑" panose="020B0503020204020204" pitchFamily="34" charset="-122"/>
                        </a:rPr>
                        <a:t>号，</a:t>
                      </a:r>
                      <a:r>
                        <a:rPr lang="en-US" sz="1000" dirty="0" err="1">
                          <a:effectLst/>
                          <a:latin typeface="微软雅黑" panose="020B0503020204020204" pitchFamily="34" charset="-122"/>
                          <a:ea typeface="微软雅黑" panose="020B0503020204020204" pitchFamily="34" charset="-122"/>
                        </a:rPr>
                        <a:t>ifa</a:t>
                      </a:r>
                      <a:r>
                        <a:rPr lang="zh-CN" sz="1000" dirty="0">
                          <a:effectLst/>
                          <a:latin typeface="微软雅黑" panose="020B0503020204020204" pitchFamily="34" charset="-122"/>
                          <a:ea typeface="微软雅黑" panose="020B0503020204020204" pitchFamily="34" charset="-122"/>
                        </a:rPr>
                        <a:t>号，</a:t>
                      </a:r>
                      <a:r>
                        <a:rPr lang="en-US" sz="1000" dirty="0" err="1">
                          <a:effectLst/>
                          <a:latin typeface="微软雅黑" panose="020B0503020204020204" pitchFamily="34" charset="-122"/>
                          <a:ea typeface="微软雅黑" panose="020B0503020204020204" pitchFamily="34" charset="-122"/>
                        </a:rPr>
                        <a:t>cookieid</a:t>
                      </a:r>
                      <a:r>
                        <a:rPr lang="zh-CN" sz="1000" dirty="0">
                          <a:effectLst/>
                          <a:latin typeface="微软雅黑" panose="020B0503020204020204" pitchFamily="34" charset="-122"/>
                          <a:ea typeface="微软雅黑" panose="020B0503020204020204" pitchFamily="34" charset="-122"/>
                        </a:rPr>
                        <a:t>号，网址包</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15"/>
                  </a:ext>
                </a:extLst>
              </a:tr>
              <a:tr h="321122">
                <a:tc rowSpan="4">
                  <a:txBody>
                    <a:bodyPr/>
                    <a:lstStyle>
                      <a:lvl1pPr marL="0" algn="l" defTabSz="1625519" rtl="0" eaLnBrk="1" latinLnBrk="0" hangingPunct="1">
                        <a:defRPr sz="3199" b="1" kern="1200">
                          <a:solidFill>
                            <a:schemeClr val="lt1"/>
                          </a:solidFill>
                          <a:latin typeface="Century Gothic"/>
                          <a:ea typeface=""/>
                          <a:cs typeface=""/>
                        </a:defRPr>
                      </a:lvl1pPr>
                      <a:lvl2pPr marL="812759" algn="l" defTabSz="1625519" rtl="0" eaLnBrk="1" latinLnBrk="0" hangingPunct="1">
                        <a:defRPr sz="3199" b="1" kern="1200">
                          <a:solidFill>
                            <a:schemeClr val="lt1"/>
                          </a:solidFill>
                          <a:latin typeface="Century Gothic"/>
                          <a:ea typeface=""/>
                          <a:cs typeface=""/>
                        </a:defRPr>
                      </a:lvl2pPr>
                      <a:lvl3pPr marL="1625519" algn="l" defTabSz="1625519" rtl="0" eaLnBrk="1" latinLnBrk="0" hangingPunct="1">
                        <a:defRPr sz="3199" b="1" kern="1200">
                          <a:solidFill>
                            <a:schemeClr val="lt1"/>
                          </a:solidFill>
                          <a:latin typeface="Century Gothic"/>
                          <a:ea typeface=""/>
                          <a:cs typeface=""/>
                        </a:defRPr>
                      </a:lvl3pPr>
                      <a:lvl4pPr marL="2438278" algn="l" defTabSz="1625519" rtl="0" eaLnBrk="1" latinLnBrk="0" hangingPunct="1">
                        <a:defRPr sz="3199" b="1" kern="1200">
                          <a:solidFill>
                            <a:schemeClr val="lt1"/>
                          </a:solidFill>
                          <a:latin typeface="Century Gothic"/>
                          <a:ea typeface=""/>
                          <a:cs typeface=""/>
                        </a:defRPr>
                      </a:lvl4pPr>
                      <a:lvl5pPr marL="3251038" algn="l" defTabSz="1625519" rtl="0" eaLnBrk="1" latinLnBrk="0" hangingPunct="1">
                        <a:defRPr sz="3199" b="1" kern="1200">
                          <a:solidFill>
                            <a:schemeClr val="lt1"/>
                          </a:solidFill>
                          <a:latin typeface="Century Gothic"/>
                          <a:ea typeface=""/>
                          <a:cs typeface=""/>
                        </a:defRPr>
                      </a:lvl5pPr>
                      <a:lvl6pPr marL="4063797" algn="l" defTabSz="1625519" rtl="0" eaLnBrk="1" latinLnBrk="0" hangingPunct="1">
                        <a:defRPr sz="3199" b="1" kern="1200">
                          <a:solidFill>
                            <a:schemeClr val="lt1"/>
                          </a:solidFill>
                          <a:latin typeface="Century Gothic"/>
                          <a:ea typeface=""/>
                          <a:cs typeface=""/>
                        </a:defRPr>
                      </a:lvl6pPr>
                      <a:lvl7pPr marL="4876557" algn="l" defTabSz="1625519" rtl="0" eaLnBrk="1" latinLnBrk="0" hangingPunct="1">
                        <a:defRPr sz="3199" b="1" kern="1200">
                          <a:solidFill>
                            <a:schemeClr val="lt1"/>
                          </a:solidFill>
                          <a:latin typeface="Century Gothic"/>
                          <a:ea typeface=""/>
                          <a:cs typeface=""/>
                        </a:defRPr>
                      </a:lvl7pPr>
                      <a:lvl8pPr marL="5689315" algn="l" defTabSz="1625519" rtl="0" eaLnBrk="1" latinLnBrk="0" hangingPunct="1">
                        <a:defRPr sz="3199" b="1" kern="1200">
                          <a:solidFill>
                            <a:schemeClr val="lt1"/>
                          </a:solidFill>
                          <a:latin typeface="Century Gothic"/>
                          <a:ea typeface=""/>
                          <a:cs typeface=""/>
                        </a:defRPr>
                      </a:lvl8pPr>
                      <a:lvl9pPr marL="6502074" algn="l" defTabSz="1625519" rtl="0" eaLnBrk="1" latinLnBrk="0" hangingPunct="1">
                        <a:defRPr sz="3199" b="1" kern="1200">
                          <a:solidFill>
                            <a:schemeClr val="lt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移动定向</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设备价格定向</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en-US" sz="1000" dirty="0">
                          <a:effectLst/>
                          <a:latin typeface="微软雅黑" panose="020B0503020204020204" pitchFamily="34" charset="-122"/>
                          <a:ea typeface="微软雅黑" panose="020B0503020204020204" pitchFamily="34" charset="-122"/>
                        </a:rPr>
                        <a:t>1500</a:t>
                      </a:r>
                      <a:r>
                        <a:rPr lang="zh-CN" sz="1000" dirty="0">
                          <a:effectLst/>
                          <a:latin typeface="微软雅黑" panose="020B0503020204020204" pitchFamily="34" charset="-122"/>
                          <a:ea typeface="微软雅黑" panose="020B0503020204020204" pitchFamily="34" charset="-122"/>
                        </a:rPr>
                        <a:t>元以下、</a:t>
                      </a:r>
                      <a:r>
                        <a:rPr lang="en-US" sz="1000" dirty="0">
                          <a:effectLst/>
                          <a:latin typeface="微软雅黑" panose="020B0503020204020204" pitchFamily="34" charset="-122"/>
                          <a:ea typeface="微软雅黑" panose="020B0503020204020204" pitchFamily="34" charset="-122"/>
                        </a:rPr>
                        <a:t>1500~2500</a:t>
                      </a:r>
                      <a:r>
                        <a:rPr lang="zh-CN" sz="1000" dirty="0">
                          <a:effectLst/>
                          <a:latin typeface="微软雅黑" panose="020B0503020204020204" pitchFamily="34" charset="-122"/>
                          <a:ea typeface="微软雅黑" panose="020B0503020204020204" pitchFamily="34" charset="-122"/>
                        </a:rPr>
                        <a:t>元、</a:t>
                      </a:r>
                      <a:r>
                        <a:rPr lang="en-US" sz="1000" dirty="0">
                          <a:effectLst/>
                          <a:latin typeface="微软雅黑" panose="020B0503020204020204" pitchFamily="34" charset="-122"/>
                          <a:ea typeface="微软雅黑" panose="020B0503020204020204" pitchFamily="34" charset="-122"/>
                        </a:rPr>
                        <a:t>2500</a:t>
                      </a:r>
                      <a:r>
                        <a:rPr lang="zh-CN" sz="1000" dirty="0">
                          <a:effectLst/>
                          <a:latin typeface="微软雅黑" panose="020B0503020204020204" pitchFamily="34" charset="-122"/>
                          <a:ea typeface="微软雅黑" panose="020B0503020204020204" pitchFamily="34" charset="-122"/>
                        </a:rPr>
                        <a:t>元以上、未知</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16"/>
                  </a:ext>
                </a:extLst>
              </a:tr>
              <a:tr h="272008">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操作系统</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en-US" sz="1000" dirty="0">
                          <a:effectLst/>
                          <a:latin typeface="微软雅黑" panose="020B0503020204020204" pitchFamily="34" charset="-122"/>
                          <a:ea typeface="微软雅黑" panose="020B0503020204020204" pitchFamily="34" charset="-122"/>
                        </a:rPr>
                        <a:t>iOS</a:t>
                      </a:r>
                      <a:r>
                        <a:rPr lang="zh-CN" sz="1000" dirty="0">
                          <a:effectLst/>
                          <a:latin typeface="微软雅黑" panose="020B0503020204020204" pitchFamily="34" charset="-122"/>
                          <a:ea typeface="微软雅黑" panose="020B0503020204020204" pitchFamily="34" charset="-122"/>
                        </a:rPr>
                        <a:t>、</a:t>
                      </a:r>
                      <a:r>
                        <a:rPr lang="en-US" sz="1000" dirty="0">
                          <a:effectLst/>
                          <a:latin typeface="微软雅黑" panose="020B0503020204020204" pitchFamily="34" charset="-122"/>
                          <a:ea typeface="微软雅黑" panose="020B0503020204020204" pitchFamily="34" charset="-122"/>
                        </a:rPr>
                        <a:t>Android</a:t>
                      </a:r>
                      <a:r>
                        <a:rPr lang="zh-CN" sz="1000" dirty="0">
                          <a:effectLst/>
                          <a:latin typeface="微软雅黑" panose="020B0503020204020204" pitchFamily="34" charset="-122"/>
                          <a:ea typeface="微软雅黑" panose="020B0503020204020204" pitchFamily="34" charset="-122"/>
                        </a:rPr>
                        <a:t>、</a:t>
                      </a:r>
                      <a:r>
                        <a:rPr lang="en-US" sz="1000" dirty="0">
                          <a:effectLst/>
                          <a:latin typeface="微软雅黑" panose="020B0503020204020204" pitchFamily="34" charset="-122"/>
                          <a:ea typeface="微软雅黑" panose="020B0503020204020204" pitchFamily="34" charset="-122"/>
                        </a:rPr>
                        <a:t>Windows</a:t>
                      </a:r>
                      <a:r>
                        <a:rPr lang="zh-CN" sz="1000" dirty="0">
                          <a:effectLst/>
                          <a:latin typeface="微软雅黑" panose="020B0503020204020204" pitchFamily="34" charset="-122"/>
                          <a:ea typeface="微软雅黑" panose="020B0503020204020204" pitchFamily="34" charset="-122"/>
                        </a:rPr>
                        <a:t>、</a:t>
                      </a:r>
                      <a:r>
                        <a:rPr lang="en-US" sz="1000" dirty="0">
                          <a:effectLst/>
                          <a:latin typeface="微软雅黑" panose="020B0503020204020204" pitchFamily="34" charset="-122"/>
                          <a:ea typeface="微软雅黑" panose="020B0503020204020204" pitchFamily="34" charset="-122"/>
                        </a:rPr>
                        <a:t>Symbian</a:t>
                      </a:r>
                      <a:r>
                        <a:rPr lang="zh-CN" sz="1000" dirty="0">
                          <a:effectLst/>
                          <a:latin typeface="微软雅黑" panose="020B0503020204020204" pitchFamily="34" charset="-122"/>
                          <a:ea typeface="微软雅黑" panose="020B0503020204020204" pitchFamily="34" charset="-122"/>
                        </a:rPr>
                        <a:t>、</a:t>
                      </a:r>
                      <a:r>
                        <a:rPr lang="en-US" sz="1000" dirty="0">
                          <a:effectLst/>
                          <a:latin typeface="微软雅黑" panose="020B0503020204020204" pitchFamily="34" charset="-122"/>
                          <a:ea typeface="微软雅黑" panose="020B0503020204020204" pitchFamily="34" charset="-122"/>
                        </a:rPr>
                        <a:t>Java</a:t>
                      </a:r>
                      <a:r>
                        <a:rPr lang="zh-CN" sz="1000" dirty="0">
                          <a:effectLst/>
                          <a:latin typeface="微软雅黑" panose="020B0503020204020204" pitchFamily="34" charset="-122"/>
                          <a:ea typeface="微软雅黑" panose="020B0503020204020204" pitchFamily="34" charset="-122"/>
                        </a:rPr>
                        <a:t>、未知</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17"/>
                  </a:ext>
                </a:extLst>
              </a:tr>
              <a:tr h="190892">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联网方式</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en-US" sz="1000" dirty="0">
                          <a:effectLst/>
                          <a:latin typeface="微软雅黑" panose="020B0503020204020204" pitchFamily="34" charset="-122"/>
                          <a:ea typeface="微软雅黑" panose="020B0503020204020204" pitchFamily="34" charset="-122"/>
                        </a:rPr>
                        <a:t>WIFI</a:t>
                      </a:r>
                      <a:r>
                        <a:rPr lang="zh-CN" sz="1000" dirty="0">
                          <a:effectLst/>
                          <a:latin typeface="微软雅黑" panose="020B0503020204020204" pitchFamily="34" charset="-122"/>
                          <a:ea typeface="微软雅黑" panose="020B0503020204020204" pitchFamily="34" charset="-122"/>
                        </a:rPr>
                        <a:t>、</a:t>
                      </a:r>
                      <a:r>
                        <a:rPr lang="en-US" sz="1000" dirty="0">
                          <a:effectLst/>
                          <a:latin typeface="微软雅黑" panose="020B0503020204020204" pitchFamily="34" charset="-122"/>
                          <a:ea typeface="微软雅黑" panose="020B0503020204020204" pitchFamily="34" charset="-122"/>
                        </a:rPr>
                        <a:t>3G</a:t>
                      </a:r>
                      <a:r>
                        <a:rPr lang="zh-CN" sz="1000" dirty="0">
                          <a:effectLst/>
                          <a:latin typeface="微软雅黑" panose="020B0503020204020204" pitchFamily="34" charset="-122"/>
                          <a:ea typeface="微软雅黑" panose="020B0503020204020204" pitchFamily="34" charset="-122"/>
                        </a:rPr>
                        <a:t>、</a:t>
                      </a:r>
                      <a:r>
                        <a:rPr lang="en-US" sz="1000" dirty="0">
                          <a:effectLst/>
                          <a:latin typeface="微软雅黑" panose="020B0503020204020204" pitchFamily="34" charset="-122"/>
                          <a:ea typeface="微软雅黑" panose="020B0503020204020204" pitchFamily="34" charset="-122"/>
                        </a:rPr>
                        <a:t>4G</a:t>
                      </a:r>
                      <a:r>
                        <a:rPr lang="zh-CN" sz="1000" dirty="0">
                          <a:effectLst/>
                          <a:latin typeface="微软雅黑" panose="020B0503020204020204" pitchFamily="34" charset="-122"/>
                          <a:ea typeface="微软雅黑" panose="020B0503020204020204" pitchFamily="34" charset="-122"/>
                        </a:rPr>
                        <a:t>、未知</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18"/>
                  </a:ext>
                </a:extLst>
              </a:tr>
              <a:tr h="190892">
                <a:tc vMerge="1">
                  <a:txBody>
                    <a:bodyPr/>
                    <a:lstStyle/>
                    <a:p>
                      <a:endParaRPr lang="zh-CN" altLang="en-US"/>
                    </a:p>
                  </a:txBody>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移动运营商</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0"/>
                        </a:spcAft>
                      </a:pPr>
                      <a:r>
                        <a:rPr lang="zh-CN" sz="1000" dirty="0">
                          <a:effectLst/>
                          <a:latin typeface="微软雅黑" panose="020B0503020204020204" pitchFamily="34" charset="-122"/>
                          <a:ea typeface="微软雅黑" panose="020B0503020204020204" pitchFamily="34" charset="-122"/>
                        </a:rPr>
                        <a:t>移动、联通、电信、未知</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 xmlns:a16="http://schemas.microsoft.com/office/drawing/2014/main" val="10019"/>
                  </a:ext>
                </a:extLst>
              </a:tr>
              <a:tr h="349509">
                <a:tc>
                  <a:txBody>
                    <a:bodyPr/>
                    <a:lstStyle>
                      <a:lvl1pPr marL="0" algn="l" defTabSz="1625519" rtl="0" eaLnBrk="1" latinLnBrk="0" hangingPunct="1">
                        <a:defRPr sz="3199" b="1" kern="1200">
                          <a:solidFill>
                            <a:schemeClr val="lt1"/>
                          </a:solidFill>
                          <a:latin typeface="Century Gothic"/>
                          <a:ea typeface=""/>
                          <a:cs typeface=""/>
                        </a:defRPr>
                      </a:lvl1pPr>
                      <a:lvl2pPr marL="812759" algn="l" defTabSz="1625519" rtl="0" eaLnBrk="1" latinLnBrk="0" hangingPunct="1">
                        <a:defRPr sz="3199" b="1" kern="1200">
                          <a:solidFill>
                            <a:schemeClr val="lt1"/>
                          </a:solidFill>
                          <a:latin typeface="Century Gothic"/>
                          <a:ea typeface=""/>
                          <a:cs typeface=""/>
                        </a:defRPr>
                      </a:lvl2pPr>
                      <a:lvl3pPr marL="1625519" algn="l" defTabSz="1625519" rtl="0" eaLnBrk="1" latinLnBrk="0" hangingPunct="1">
                        <a:defRPr sz="3199" b="1" kern="1200">
                          <a:solidFill>
                            <a:schemeClr val="lt1"/>
                          </a:solidFill>
                          <a:latin typeface="Century Gothic"/>
                          <a:ea typeface=""/>
                          <a:cs typeface=""/>
                        </a:defRPr>
                      </a:lvl3pPr>
                      <a:lvl4pPr marL="2438278" algn="l" defTabSz="1625519" rtl="0" eaLnBrk="1" latinLnBrk="0" hangingPunct="1">
                        <a:defRPr sz="3199" b="1" kern="1200">
                          <a:solidFill>
                            <a:schemeClr val="lt1"/>
                          </a:solidFill>
                          <a:latin typeface="Century Gothic"/>
                          <a:ea typeface=""/>
                          <a:cs typeface=""/>
                        </a:defRPr>
                      </a:lvl4pPr>
                      <a:lvl5pPr marL="3251038" algn="l" defTabSz="1625519" rtl="0" eaLnBrk="1" latinLnBrk="0" hangingPunct="1">
                        <a:defRPr sz="3199" b="1" kern="1200">
                          <a:solidFill>
                            <a:schemeClr val="lt1"/>
                          </a:solidFill>
                          <a:latin typeface="Century Gothic"/>
                          <a:ea typeface=""/>
                          <a:cs typeface=""/>
                        </a:defRPr>
                      </a:lvl5pPr>
                      <a:lvl6pPr marL="4063797" algn="l" defTabSz="1625519" rtl="0" eaLnBrk="1" latinLnBrk="0" hangingPunct="1">
                        <a:defRPr sz="3199" b="1" kern="1200">
                          <a:solidFill>
                            <a:schemeClr val="lt1"/>
                          </a:solidFill>
                          <a:latin typeface="Century Gothic"/>
                          <a:ea typeface=""/>
                          <a:cs typeface=""/>
                        </a:defRPr>
                      </a:lvl6pPr>
                      <a:lvl7pPr marL="4876557" algn="l" defTabSz="1625519" rtl="0" eaLnBrk="1" latinLnBrk="0" hangingPunct="1">
                        <a:defRPr sz="3199" b="1" kern="1200">
                          <a:solidFill>
                            <a:schemeClr val="lt1"/>
                          </a:solidFill>
                          <a:latin typeface="Century Gothic"/>
                          <a:ea typeface=""/>
                          <a:cs typeface=""/>
                        </a:defRPr>
                      </a:lvl7pPr>
                      <a:lvl8pPr marL="5689315" algn="l" defTabSz="1625519" rtl="0" eaLnBrk="1" latinLnBrk="0" hangingPunct="1">
                        <a:defRPr sz="3199" b="1" kern="1200">
                          <a:solidFill>
                            <a:schemeClr val="lt1"/>
                          </a:solidFill>
                          <a:latin typeface="Century Gothic"/>
                          <a:ea typeface=""/>
                          <a:cs typeface=""/>
                        </a:defRPr>
                      </a:lvl8pPr>
                      <a:lvl9pPr marL="6502074" algn="l" defTabSz="1625519" rtl="0" eaLnBrk="1" latinLnBrk="0" hangingPunct="1">
                        <a:defRPr sz="3199" b="1" kern="1200">
                          <a:solidFill>
                            <a:schemeClr val="lt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流量方定向</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ctr">
                        <a:spcAft>
                          <a:spcPts val="0"/>
                        </a:spcAft>
                      </a:pPr>
                      <a:r>
                        <a:rPr lang="zh-CN" sz="1000" dirty="0">
                          <a:effectLst/>
                          <a:latin typeface="微软雅黑" panose="020B0503020204020204" pitchFamily="34" charset="-122"/>
                          <a:ea typeface="微软雅黑" panose="020B0503020204020204" pitchFamily="34" charset="-122"/>
                        </a:rPr>
                        <a:t>流量分类</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625519" rtl="0" eaLnBrk="1" latinLnBrk="0" hangingPunct="1">
                        <a:defRPr sz="3199" kern="1200">
                          <a:solidFill>
                            <a:schemeClr val="dk1"/>
                          </a:solidFill>
                          <a:latin typeface="Century Gothic"/>
                          <a:ea typeface=""/>
                          <a:cs typeface=""/>
                        </a:defRPr>
                      </a:lvl1pPr>
                      <a:lvl2pPr marL="812759" algn="l" defTabSz="1625519" rtl="0" eaLnBrk="1" latinLnBrk="0" hangingPunct="1">
                        <a:defRPr sz="3199" kern="1200">
                          <a:solidFill>
                            <a:schemeClr val="dk1"/>
                          </a:solidFill>
                          <a:latin typeface="Century Gothic"/>
                          <a:ea typeface=""/>
                          <a:cs typeface=""/>
                        </a:defRPr>
                      </a:lvl2pPr>
                      <a:lvl3pPr marL="1625519" algn="l" defTabSz="1625519" rtl="0" eaLnBrk="1" latinLnBrk="0" hangingPunct="1">
                        <a:defRPr sz="3199" kern="1200">
                          <a:solidFill>
                            <a:schemeClr val="dk1"/>
                          </a:solidFill>
                          <a:latin typeface="Century Gothic"/>
                          <a:ea typeface=""/>
                          <a:cs typeface=""/>
                        </a:defRPr>
                      </a:lvl3pPr>
                      <a:lvl4pPr marL="2438278" algn="l" defTabSz="1625519" rtl="0" eaLnBrk="1" latinLnBrk="0" hangingPunct="1">
                        <a:defRPr sz="3199" kern="1200">
                          <a:solidFill>
                            <a:schemeClr val="dk1"/>
                          </a:solidFill>
                          <a:latin typeface="Century Gothic"/>
                          <a:ea typeface=""/>
                          <a:cs typeface=""/>
                        </a:defRPr>
                      </a:lvl4pPr>
                      <a:lvl5pPr marL="3251038" algn="l" defTabSz="1625519" rtl="0" eaLnBrk="1" latinLnBrk="0" hangingPunct="1">
                        <a:defRPr sz="3199" kern="1200">
                          <a:solidFill>
                            <a:schemeClr val="dk1"/>
                          </a:solidFill>
                          <a:latin typeface="Century Gothic"/>
                          <a:ea typeface=""/>
                          <a:cs typeface=""/>
                        </a:defRPr>
                      </a:lvl5pPr>
                      <a:lvl6pPr marL="4063797" algn="l" defTabSz="1625519" rtl="0" eaLnBrk="1" latinLnBrk="0" hangingPunct="1">
                        <a:defRPr sz="3199" kern="1200">
                          <a:solidFill>
                            <a:schemeClr val="dk1"/>
                          </a:solidFill>
                          <a:latin typeface="Century Gothic"/>
                          <a:ea typeface=""/>
                          <a:cs typeface=""/>
                        </a:defRPr>
                      </a:lvl6pPr>
                      <a:lvl7pPr marL="4876557" algn="l" defTabSz="1625519" rtl="0" eaLnBrk="1" latinLnBrk="0" hangingPunct="1">
                        <a:defRPr sz="3199" kern="1200">
                          <a:solidFill>
                            <a:schemeClr val="dk1"/>
                          </a:solidFill>
                          <a:latin typeface="Century Gothic"/>
                          <a:ea typeface=""/>
                          <a:cs typeface=""/>
                        </a:defRPr>
                      </a:lvl7pPr>
                      <a:lvl8pPr marL="5689315" algn="l" defTabSz="1625519" rtl="0" eaLnBrk="1" latinLnBrk="0" hangingPunct="1">
                        <a:defRPr sz="3199" kern="1200">
                          <a:solidFill>
                            <a:schemeClr val="dk1"/>
                          </a:solidFill>
                          <a:latin typeface="Century Gothic"/>
                          <a:ea typeface=""/>
                          <a:cs typeface=""/>
                        </a:defRPr>
                      </a:lvl8pPr>
                      <a:lvl9pPr marL="6502074" algn="l" defTabSz="1625519" rtl="0" eaLnBrk="1" latinLnBrk="0" hangingPunct="1">
                        <a:defRPr sz="3199" kern="1200">
                          <a:solidFill>
                            <a:schemeClr val="dk1"/>
                          </a:solidFill>
                          <a:latin typeface="Century Gothic"/>
                          <a:ea typeface=""/>
                          <a:cs typeface=""/>
                        </a:defRPr>
                      </a:lvl9pPr>
                    </a:lstStyle>
                    <a:p>
                      <a:pPr algn="l">
                        <a:spcAft>
                          <a:spcPts val="1200"/>
                        </a:spcAft>
                      </a:pPr>
                      <a:r>
                        <a:rPr lang="zh-CN" sz="1000" dirty="0">
                          <a:effectLst/>
                          <a:latin typeface="微软雅黑" panose="020B0503020204020204" pitchFamily="34" charset="-122"/>
                          <a:ea typeface="微软雅黑" panose="020B0503020204020204" pitchFamily="34" charset="-122"/>
                        </a:rPr>
                        <a:t>提供公众号行业分类，仅用于微信广告主</a:t>
                      </a:r>
                      <a:endParaRPr lang="zh-CN" sz="10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20"/>
                  </a:ext>
                </a:extLst>
              </a:tr>
            </a:tbl>
          </a:graphicData>
        </a:graphic>
      </p:graphicFrame>
      <p:sp>
        <p:nvSpPr>
          <p:cNvPr id="5" name="TextBox 2"/>
          <p:cNvSpPr txBox="1"/>
          <p:nvPr/>
        </p:nvSpPr>
        <p:spPr>
          <a:xfrm>
            <a:off x="7482103" y="965486"/>
            <a:ext cx="2663951" cy="289695"/>
          </a:xfrm>
          <a:prstGeom prst="rect">
            <a:avLst/>
          </a:prstGeom>
          <a:noFill/>
        </p:spPr>
        <p:txBody>
          <a:bodyPr wrap="square" rtlCol="0" anchor="ctr">
            <a:spAutoFit/>
          </a:bodyPr>
          <a:lstStyle/>
          <a:p>
            <a:pPr algn="ctr">
              <a:lnSpc>
                <a:spcPct val="95000"/>
              </a:lnSpc>
              <a:spcBef>
                <a:spcPts val="300"/>
              </a:spcBef>
            </a:pPr>
            <a:r>
              <a:rPr lang="zh-CN" altLang="en-US" sz="1350" dirty="0">
                <a:solidFill>
                  <a:srgbClr val="4BACC6">
                    <a:lumMod val="50000"/>
                  </a:srgbClr>
                </a:solidFill>
                <a:latin typeface="微软雅黑" panose="020B0503020204020204" pitchFamily="34" charset="-122"/>
              </a:rPr>
              <a:t>腾讯广告投放用户标签（部分）</a:t>
            </a:r>
          </a:p>
        </p:txBody>
      </p:sp>
      <p:sp>
        <p:nvSpPr>
          <p:cNvPr id="6" name="TextBox 5"/>
          <p:cNvSpPr txBox="1"/>
          <p:nvPr/>
        </p:nvSpPr>
        <p:spPr>
          <a:xfrm>
            <a:off x="209921" y="860077"/>
            <a:ext cx="2525536" cy="487056"/>
          </a:xfrm>
          <a:prstGeom prst="rect">
            <a:avLst/>
          </a:prstGeom>
          <a:noFill/>
        </p:spPr>
        <p:txBody>
          <a:bodyPr wrap="square" rtlCol="0" anchor="ctr">
            <a:spAutoFit/>
          </a:bodyPr>
          <a:lstStyle>
            <a:defPPr>
              <a:defRPr lang="zh-CN"/>
            </a:defPPr>
            <a:lvl1pPr algn="ctr" defTabSz="914400">
              <a:lnSpc>
                <a:spcPct val="95000"/>
              </a:lnSpc>
              <a:spcBef>
                <a:spcPts val="400"/>
              </a:spcBef>
              <a:defRPr sz="1800">
                <a:solidFill>
                  <a:schemeClr val="accent5">
                    <a:lumMod val="50000"/>
                  </a:schemeClr>
                </a:solidFill>
                <a:latin typeface="微软雅黑" panose="020B0503020204020204" pitchFamily="34" charset="-122"/>
              </a:defRPr>
            </a:lvl1pPr>
          </a:lstStyle>
          <a:p>
            <a:r>
              <a:rPr lang="zh-CN" altLang="en-US" sz="1350" dirty="0">
                <a:solidFill>
                  <a:srgbClr val="4BACC6">
                    <a:lumMod val="50000"/>
                  </a:srgbClr>
                </a:solidFill>
              </a:rPr>
              <a:t>阿里</a:t>
            </a:r>
            <a:r>
              <a:rPr lang="en-US" altLang="zh-CN" sz="1350" dirty="0" err="1">
                <a:solidFill>
                  <a:srgbClr val="4BACC6">
                    <a:lumMod val="50000"/>
                  </a:srgbClr>
                </a:solidFill>
              </a:rPr>
              <a:t>GProfile</a:t>
            </a:r>
            <a:r>
              <a:rPr lang="zh-CN" altLang="en-US" sz="1350" dirty="0">
                <a:solidFill>
                  <a:srgbClr val="4BACC6">
                    <a:lumMod val="50000"/>
                  </a:srgbClr>
                </a:solidFill>
              </a:rPr>
              <a:t>全域用户标签分类</a:t>
            </a:r>
          </a:p>
        </p:txBody>
      </p:sp>
      <p:sp>
        <p:nvSpPr>
          <p:cNvPr id="7" name="TextBox 7"/>
          <p:cNvSpPr txBox="1"/>
          <p:nvPr/>
        </p:nvSpPr>
        <p:spPr>
          <a:xfrm>
            <a:off x="267019" y="4280583"/>
            <a:ext cx="1994930" cy="1709699"/>
          </a:xfrm>
          <a:prstGeom prst="rect">
            <a:avLst/>
          </a:prstGeom>
          <a:noFill/>
        </p:spPr>
        <p:txBody>
          <a:bodyPr wrap="square" rtlCol="0">
            <a:spAutoFit/>
          </a:bodyPr>
          <a:lstStyle/>
          <a:p>
            <a:pPr>
              <a:lnSpc>
                <a:spcPct val="95000"/>
              </a:lnSpc>
              <a:spcBef>
                <a:spcPts val="300"/>
              </a:spcBef>
            </a:pPr>
            <a:r>
              <a:rPr lang="en-US" altLang="zh-CN" sz="1200" dirty="0" err="1">
                <a:solidFill>
                  <a:srgbClr val="3C3C3B"/>
                </a:solidFill>
                <a:latin typeface="微软雅黑" panose="020B0503020204020204" pitchFamily="34" charset="-122"/>
              </a:rPr>
              <a:t>GProfile</a:t>
            </a:r>
            <a:r>
              <a:rPr lang="zh-CN" altLang="en-US" sz="1200" dirty="0">
                <a:solidFill>
                  <a:srgbClr val="3C3C3B"/>
                </a:solidFill>
                <a:latin typeface="微软雅黑" panose="020B0503020204020204" pitchFamily="34" charset="-122"/>
              </a:rPr>
              <a:t>主要根据</a:t>
            </a:r>
            <a:r>
              <a:rPr lang="zh-CN" altLang="en-US" sz="1200" b="1" dirty="0">
                <a:solidFill>
                  <a:srgbClr val="3C3C3B"/>
                </a:solidFill>
                <a:latin typeface="微软雅黑" panose="020B0503020204020204" pitchFamily="34" charset="-122"/>
              </a:rPr>
              <a:t>用户在历史时间内的网购行为</a:t>
            </a:r>
            <a:r>
              <a:rPr lang="zh-CN" altLang="en-US" sz="1200" dirty="0">
                <a:solidFill>
                  <a:srgbClr val="3C3C3B"/>
                </a:solidFill>
                <a:latin typeface="微软雅黑" panose="020B0503020204020204" pitchFamily="34" charset="-122"/>
              </a:rPr>
              <a:t>记录，提炼用户标签，目前分为</a:t>
            </a:r>
            <a:r>
              <a:rPr lang="en-US" altLang="zh-CN" sz="1200" dirty="0">
                <a:solidFill>
                  <a:srgbClr val="3C3C3B"/>
                </a:solidFill>
                <a:latin typeface="微软雅黑" panose="020B0503020204020204" pitchFamily="34" charset="-122"/>
              </a:rPr>
              <a:t>8</a:t>
            </a:r>
            <a:r>
              <a:rPr lang="zh-CN" altLang="en-US" sz="1200" dirty="0">
                <a:solidFill>
                  <a:srgbClr val="3C3C3B"/>
                </a:solidFill>
                <a:latin typeface="微软雅黑" panose="020B0503020204020204" pitchFamily="34" charset="-122"/>
              </a:rPr>
              <a:t>类，标签有</a:t>
            </a:r>
            <a:r>
              <a:rPr lang="en-US" altLang="zh-CN" sz="1200" dirty="0">
                <a:solidFill>
                  <a:srgbClr val="3C3C3B"/>
                </a:solidFill>
                <a:latin typeface="微软雅黑" panose="020B0503020204020204" pitchFamily="34" charset="-122"/>
              </a:rPr>
              <a:t>300+</a:t>
            </a:r>
            <a:r>
              <a:rPr lang="zh-CN" altLang="en-US" sz="1200" dirty="0">
                <a:solidFill>
                  <a:srgbClr val="3C3C3B"/>
                </a:solidFill>
                <a:latin typeface="微软雅黑" panose="020B0503020204020204" pitchFamily="34" charset="-122"/>
              </a:rPr>
              <a:t>。</a:t>
            </a:r>
            <a:endParaRPr lang="en-US" altLang="zh-CN" sz="1200" dirty="0">
              <a:solidFill>
                <a:srgbClr val="3C3C3B"/>
              </a:solidFill>
              <a:latin typeface="微软雅黑" panose="020B0503020204020204" pitchFamily="34" charset="-122"/>
            </a:endParaRPr>
          </a:p>
          <a:p>
            <a:pPr>
              <a:lnSpc>
                <a:spcPct val="95000"/>
              </a:lnSpc>
              <a:spcBef>
                <a:spcPts val="300"/>
              </a:spcBef>
            </a:pPr>
            <a:r>
              <a:rPr lang="zh-CN" altLang="en-US" sz="1200" dirty="0">
                <a:solidFill>
                  <a:srgbClr val="3C3C3B"/>
                </a:solidFill>
                <a:latin typeface="微软雅黑" panose="020B0503020204020204" pitchFamily="34" charset="-122"/>
              </a:rPr>
              <a:t>主要应用场景方向有：</a:t>
            </a:r>
            <a:r>
              <a:rPr lang="en-US" altLang="zh-CN" sz="1200" b="1" dirty="0">
                <a:solidFill>
                  <a:srgbClr val="3C3C3B"/>
                </a:solidFill>
                <a:latin typeface="微软雅黑" panose="020B0503020204020204" pitchFamily="34" charset="-122"/>
              </a:rPr>
              <a:t>ID </a:t>
            </a:r>
            <a:r>
              <a:rPr lang="zh-CN" altLang="en-US" sz="1200" b="1" dirty="0">
                <a:solidFill>
                  <a:srgbClr val="3C3C3B"/>
                </a:solidFill>
                <a:latin typeface="微软雅黑" panose="020B0503020204020204" pitchFamily="34" charset="-122"/>
              </a:rPr>
              <a:t>画像，人群透视与人群放大</a:t>
            </a:r>
            <a:r>
              <a:rPr lang="zh-CN" altLang="en-US" sz="1200" dirty="0">
                <a:solidFill>
                  <a:srgbClr val="3C3C3B"/>
                </a:solidFill>
                <a:latin typeface="微软雅黑" panose="020B0503020204020204" pitchFamily="34" charset="-122"/>
              </a:rPr>
              <a:t>。既，解决“他是谁”、“他们是谁”与“还有谁和他们一样”三个问题。</a:t>
            </a:r>
            <a:endParaRPr lang="zh-CN" altLang="en-US" sz="1200" dirty="0">
              <a:solidFill>
                <a:srgbClr val="231F20"/>
              </a:solidFill>
              <a:latin typeface="微软雅黑" panose="020B0503020204020204" pitchFamily="34" charset="-122"/>
            </a:endParaRPr>
          </a:p>
        </p:txBody>
      </p:sp>
      <p:sp>
        <p:nvSpPr>
          <p:cNvPr id="8" name="TextBox 4"/>
          <p:cNvSpPr txBox="1"/>
          <p:nvPr/>
        </p:nvSpPr>
        <p:spPr>
          <a:xfrm>
            <a:off x="199482" y="1213383"/>
            <a:ext cx="1994930" cy="969496"/>
          </a:xfrm>
          <a:prstGeom prst="rect">
            <a:avLst/>
          </a:prstGeom>
          <a:noFill/>
        </p:spPr>
        <p:txBody>
          <a:bodyPr wrap="square" rtlCol="0">
            <a:spAutoFit/>
          </a:bodyPr>
          <a:lstStyle/>
          <a:p>
            <a:pPr>
              <a:lnSpc>
                <a:spcPct val="95000"/>
              </a:lnSpc>
              <a:spcBef>
                <a:spcPts val="300"/>
              </a:spcBef>
            </a:pPr>
            <a:r>
              <a:rPr lang="zh-CN" altLang="en-US" sz="1200" b="1" dirty="0">
                <a:solidFill>
                  <a:srgbClr val="3C3C3B"/>
                </a:solidFill>
                <a:latin typeface="微软雅黑" panose="020B0503020204020204" pitchFamily="34" charset="-122"/>
              </a:rPr>
              <a:t>中台战略</a:t>
            </a:r>
            <a:r>
              <a:rPr lang="zh-CN" altLang="en-US" sz="1200" dirty="0">
                <a:solidFill>
                  <a:srgbClr val="3C3C3B"/>
                </a:solidFill>
                <a:latin typeface="微软雅黑" panose="020B0503020204020204" pitchFamily="34" charset="-122"/>
              </a:rPr>
              <a:t>于</a:t>
            </a:r>
            <a:r>
              <a:rPr lang="en-US" altLang="zh-CN" sz="1200" dirty="0">
                <a:solidFill>
                  <a:srgbClr val="3C3C3B"/>
                </a:solidFill>
                <a:latin typeface="微软雅黑" panose="020B0503020204020204" pitchFamily="34" charset="-122"/>
              </a:rPr>
              <a:t>2015</a:t>
            </a:r>
            <a:r>
              <a:rPr lang="zh-CN" altLang="en-US" sz="1200" dirty="0">
                <a:solidFill>
                  <a:srgbClr val="3C3C3B"/>
                </a:solidFill>
                <a:latin typeface="微软雅黑" panose="020B0503020204020204" pitchFamily="34" charset="-122"/>
              </a:rPr>
              <a:t>年底首次提出</a:t>
            </a:r>
            <a:r>
              <a:rPr lang="en-US" altLang="zh-CN" sz="1200" dirty="0">
                <a:solidFill>
                  <a:srgbClr val="3C3C3B"/>
                </a:solidFill>
                <a:latin typeface="微软雅黑" panose="020B0503020204020204" pitchFamily="34" charset="-122"/>
              </a:rPr>
              <a:t>——</a:t>
            </a:r>
            <a:r>
              <a:rPr lang="zh-CN" altLang="en-US" sz="1200" dirty="0">
                <a:solidFill>
                  <a:srgbClr val="3C3C3B"/>
                </a:solidFill>
                <a:latin typeface="微软雅黑" panose="020B0503020204020204" pitchFamily="34" charset="-122"/>
              </a:rPr>
              <a:t>数据中台旨在对内提供</a:t>
            </a:r>
            <a:r>
              <a:rPr lang="zh-CN" altLang="en-US" sz="1200" b="1" dirty="0">
                <a:solidFill>
                  <a:srgbClr val="3C3C3B"/>
                </a:solidFill>
                <a:latin typeface="微软雅黑" panose="020B0503020204020204" pitchFamily="34" charset="-122"/>
              </a:rPr>
              <a:t>数据基础建设</a:t>
            </a:r>
            <a:r>
              <a:rPr lang="zh-CN" altLang="en-US" sz="1200" dirty="0">
                <a:solidFill>
                  <a:srgbClr val="3C3C3B"/>
                </a:solidFill>
                <a:latin typeface="微软雅黑" panose="020B0503020204020204" pitchFamily="34" charset="-122"/>
              </a:rPr>
              <a:t>和</a:t>
            </a:r>
            <a:r>
              <a:rPr lang="zh-CN" altLang="en-US" sz="1200" b="1" dirty="0">
                <a:solidFill>
                  <a:srgbClr val="3C3C3B"/>
                </a:solidFill>
                <a:latin typeface="微软雅黑" panose="020B0503020204020204" pitchFamily="34" charset="-122"/>
              </a:rPr>
              <a:t>统一的数据服务</a:t>
            </a:r>
            <a:r>
              <a:rPr lang="zh-CN" altLang="en-US" sz="1200" dirty="0">
                <a:solidFill>
                  <a:srgbClr val="3C3C3B"/>
                </a:solidFill>
                <a:latin typeface="微软雅黑" panose="020B0503020204020204" pitchFamily="34" charset="-122"/>
              </a:rPr>
              <a:t>，</a:t>
            </a:r>
            <a:r>
              <a:rPr lang="zh-CN" altLang="en-US" sz="1200" b="1" dirty="0">
                <a:solidFill>
                  <a:srgbClr val="3C3C3B"/>
                </a:solidFill>
                <a:latin typeface="微软雅黑" panose="020B0503020204020204" pitchFamily="34" charset="-122"/>
              </a:rPr>
              <a:t>对外提供服务商家的数据产品</a:t>
            </a:r>
            <a:r>
              <a:rPr lang="zh-CN" altLang="en-US" sz="1200" dirty="0">
                <a:solidFill>
                  <a:srgbClr val="3C3C3B"/>
                </a:solidFill>
                <a:latin typeface="微软雅黑" panose="020B0503020204020204" pitchFamily="34" charset="-122"/>
              </a:rPr>
              <a:t>。</a:t>
            </a:r>
            <a:endParaRPr lang="zh-CN" altLang="en-US" sz="1200" dirty="0">
              <a:solidFill>
                <a:srgbClr val="231F20"/>
              </a:solidFill>
              <a:latin typeface="微软雅黑" panose="020B0503020204020204" pitchFamily="34" charset="-122"/>
            </a:endParaRPr>
          </a:p>
        </p:txBody>
      </p:sp>
      <p:pic>
        <p:nvPicPr>
          <p:cNvPr id="9" name="Picture 2" descr="C:\Users\AW186025\Desktop\ima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0812" y="1160969"/>
            <a:ext cx="2997183" cy="2285247"/>
          </a:xfrm>
          <a:prstGeom prst="rect">
            <a:avLst/>
          </a:prstGeom>
          <a:noFill/>
          <a:extLst>
            <a:ext uri="{909E8E84-426E-40DD-AFC4-6F175D3DCCD1}">
              <a14:hiddenFill xmlns:a14="http://schemas.microsoft.com/office/drawing/2010/main">
                <a:solidFill>
                  <a:srgbClr val="FFFFFF"/>
                </a:solidFill>
              </a14:hiddenFill>
            </a:ext>
          </a:extLst>
        </p:spPr>
      </p:pic>
      <p:sp>
        <p:nvSpPr>
          <p:cNvPr id="10" name="下箭头 9"/>
          <p:cNvSpPr/>
          <p:nvPr/>
        </p:nvSpPr>
        <p:spPr>
          <a:xfrm>
            <a:off x="3443792" y="3437112"/>
            <a:ext cx="1518193" cy="315894"/>
          </a:xfrm>
          <a:prstGeom prst="downArrow">
            <a:avLst/>
          </a:prstGeom>
          <a:gradFill flip="none" rotWithShape="1">
            <a:gsLst>
              <a:gs pos="0">
                <a:srgbClr val="EC881D">
                  <a:tint val="66000"/>
                  <a:satMod val="160000"/>
                </a:srgbClr>
              </a:gs>
              <a:gs pos="50000">
                <a:srgbClr val="EC881D">
                  <a:tint val="44500"/>
                  <a:satMod val="160000"/>
                </a:srgbClr>
              </a:gs>
              <a:gs pos="100000">
                <a:srgbClr val="EC881D">
                  <a:tint val="23500"/>
                  <a:satMod val="160000"/>
                </a:srgbClr>
              </a:gs>
            </a:gsLst>
            <a:lin ang="16200000" scaled="1"/>
            <a:tileRect/>
          </a:gradFill>
          <a:ln w="9525">
            <a:noFill/>
            <a:miter lim="800000"/>
            <a:headEnd/>
            <a:tailEnd/>
          </a:ln>
          <a:effectLst/>
        </p:spPr>
        <p:txBody>
          <a:bodyPr wrap="square" tIns="68573" bIns="68573" rtlCol="0" anchor="t">
            <a:prstTxWarp prst="textNoShape">
              <a:avLst/>
            </a:prstTxWarp>
            <a:noAutofit/>
          </a:bodyPr>
          <a:lstStyle/>
          <a:p>
            <a:pPr algn="ctr">
              <a:defRPr/>
            </a:pPr>
            <a:endParaRPr lang="zh-CN" altLang="en-US" sz="1050" kern="0" dirty="0" err="1">
              <a:solidFill>
                <a:prstClr val="white"/>
              </a:solidFill>
              <a:latin typeface="Century Gothic"/>
            </a:endParaRP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7716" y="3772028"/>
            <a:ext cx="4190287" cy="26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99482" y="2898387"/>
            <a:ext cx="1994930" cy="618631"/>
          </a:xfrm>
          <a:prstGeom prst="rect">
            <a:avLst/>
          </a:prstGeom>
          <a:noFill/>
        </p:spPr>
        <p:txBody>
          <a:bodyPr wrap="square" rtlCol="0">
            <a:spAutoFit/>
          </a:bodyPr>
          <a:lstStyle/>
          <a:p>
            <a:pPr>
              <a:lnSpc>
                <a:spcPct val="95000"/>
              </a:lnSpc>
              <a:spcBef>
                <a:spcPts val="300"/>
              </a:spcBef>
            </a:pPr>
            <a:r>
              <a:rPr lang="zh-CN" altLang="en-US" sz="1200" dirty="0">
                <a:solidFill>
                  <a:srgbClr val="3C3C3B"/>
                </a:solidFill>
                <a:latin typeface="微软雅黑" panose="020B0503020204020204" pitchFamily="34" charset="-122"/>
              </a:rPr>
              <a:t>基于数据中台孵化了 “</a:t>
            </a:r>
            <a:r>
              <a:rPr lang="en-US" altLang="zh-CN" sz="1200" b="1" dirty="0" err="1">
                <a:solidFill>
                  <a:srgbClr val="3C3C3B"/>
                </a:solidFill>
                <a:latin typeface="微软雅黑" panose="020B0503020204020204" pitchFamily="34" charset="-122"/>
              </a:rPr>
              <a:t>GProfile</a:t>
            </a:r>
            <a:r>
              <a:rPr lang="en-US" altLang="zh-CN" sz="1200" dirty="0">
                <a:solidFill>
                  <a:srgbClr val="3C3C3B"/>
                </a:solidFill>
                <a:latin typeface="微软雅黑" panose="020B0503020204020204" pitchFamily="34" charset="-122"/>
              </a:rPr>
              <a:t>”:</a:t>
            </a:r>
            <a:r>
              <a:rPr lang="zh-CN" altLang="en-US" sz="1200" b="1" dirty="0">
                <a:solidFill>
                  <a:srgbClr val="3C3C3B"/>
                </a:solidFill>
                <a:latin typeface="微软雅黑" panose="020B0503020204020204" pitchFamily="34" charset="-122"/>
              </a:rPr>
              <a:t>全域用户档案的标签服务</a:t>
            </a:r>
            <a:endParaRPr lang="zh-CN" altLang="en-US" sz="1200" b="1" dirty="0">
              <a:solidFill>
                <a:srgbClr val="231F20"/>
              </a:solidFill>
              <a:latin typeface="微软雅黑" panose="020B0503020204020204" pitchFamily="34" charset="-122"/>
            </a:endParaRPr>
          </a:p>
        </p:txBody>
      </p:sp>
    </p:spTree>
    <p:extLst>
      <p:ext uri="{BB962C8B-B14F-4D97-AF65-F5344CB8AC3E}">
        <p14:creationId xmlns:p14="http://schemas.microsoft.com/office/powerpoint/2010/main" val="41540147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4"/>
          <p:cNvGraphicFramePr>
            <a:graphicFrameLocks/>
          </p:cNvGraphicFramePr>
          <p:nvPr>
            <p:extLst/>
          </p:nvPr>
        </p:nvGraphicFramePr>
        <p:xfrm>
          <a:off x="554797" y="1052968"/>
          <a:ext cx="10796057" cy="4860811"/>
        </p:xfrm>
        <a:graphic>
          <a:graphicData uri="http://schemas.openxmlformats.org/drawingml/2006/table">
            <a:tbl>
              <a:tblPr firstRow="1" bandRow="1"/>
              <a:tblGrid>
                <a:gridCol w="1898110">
                  <a:extLst>
                    <a:ext uri="{9D8B030D-6E8A-4147-A177-3AD203B41FA5}">
                      <a16:colId xmlns="" xmlns:a16="http://schemas.microsoft.com/office/drawing/2014/main" val="20000"/>
                    </a:ext>
                  </a:extLst>
                </a:gridCol>
                <a:gridCol w="4839768">
                  <a:extLst>
                    <a:ext uri="{9D8B030D-6E8A-4147-A177-3AD203B41FA5}">
                      <a16:colId xmlns="" xmlns:a16="http://schemas.microsoft.com/office/drawing/2014/main" val="20001"/>
                    </a:ext>
                  </a:extLst>
                </a:gridCol>
                <a:gridCol w="4058179">
                  <a:extLst>
                    <a:ext uri="{9D8B030D-6E8A-4147-A177-3AD203B41FA5}">
                      <a16:colId xmlns="" xmlns:a16="http://schemas.microsoft.com/office/drawing/2014/main" val="20002"/>
                    </a:ext>
                  </a:extLst>
                </a:gridCol>
              </a:tblGrid>
              <a:tr h="503490">
                <a:tc>
                  <a:txBody>
                    <a:bodyPr/>
                    <a:lstStyle>
                      <a:lvl1pPr marL="0" algn="l" defTabSz="914400" rtl="0" eaLnBrk="1" latinLnBrk="0" hangingPunct="1">
                        <a:defRPr sz="1800" b="1" kern="1200">
                          <a:solidFill>
                            <a:schemeClr val="lt1"/>
                          </a:solidFill>
                          <a:latin typeface="Arial"/>
                          <a:ea typeface="黑体"/>
                        </a:defRPr>
                      </a:lvl1pPr>
                      <a:lvl2pPr marL="457200" algn="l" defTabSz="914400" rtl="0" eaLnBrk="1" latinLnBrk="0" hangingPunct="1">
                        <a:defRPr sz="1800" b="1" kern="1200">
                          <a:solidFill>
                            <a:schemeClr val="lt1"/>
                          </a:solidFill>
                          <a:latin typeface="Arial"/>
                          <a:ea typeface="黑体"/>
                        </a:defRPr>
                      </a:lvl2pPr>
                      <a:lvl3pPr marL="914400" algn="l" defTabSz="914400" rtl="0" eaLnBrk="1" latinLnBrk="0" hangingPunct="1">
                        <a:defRPr sz="1800" b="1" kern="1200">
                          <a:solidFill>
                            <a:schemeClr val="lt1"/>
                          </a:solidFill>
                          <a:latin typeface="Arial"/>
                          <a:ea typeface="黑体"/>
                        </a:defRPr>
                      </a:lvl3pPr>
                      <a:lvl4pPr marL="1371600" algn="l" defTabSz="914400" rtl="0" eaLnBrk="1" latinLnBrk="0" hangingPunct="1">
                        <a:defRPr sz="1800" b="1" kern="1200">
                          <a:solidFill>
                            <a:schemeClr val="lt1"/>
                          </a:solidFill>
                          <a:latin typeface="Arial"/>
                          <a:ea typeface="黑体"/>
                        </a:defRPr>
                      </a:lvl4pPr>
                      <a:lvl5pPr marL="1828800" algn="l" defTabSz="914400" rtl="0" eaLnBrk="1" latinLnBrk="0" hangingPunct="1">
                        <a:defRPr sz="1800" b="1" kern="1200">
                          <a:solidFill>
                            <a:schemeClr val="lt1"/>
                          </a:solidFill>
                          <a:latin typeface="Arial"/>
                          <a:ea typeface="黑体"/>
                        </a:defRPr>
                      </a:lvl5pPr>
                      <a:lvl6pPr marL="2286000" algn="l" defTabSz="914400" rtl="0" eaLnBrk="1" latinLnBrk="0" hangingPunct="1">
                        <a:defRPr sz="1800" b="1" kern="1200">
                          <a:solidFill>
                            <a:schemeClr val="lt1"/>
                          </a:solidFill>
                          <a:latin typeface="Arial"/>
                          <a:ea typeface="黑体"/>
                        </a:defRPr>
                      </a:lvl6pPr>
                      <a:lvl7pPr marL="2743200" algn="l" defTabSz="914400" rtl="0" eaLnBrk="1" latinLnBrk="0" hangingPunct="1">
                        <a:defRPr sz="1800" b="1" kern="1200">
                          <a:solidFill>
                            <a:schemeClr val="lt1"/>
                          </a:solidFill>
                          <a:latin typeface="Arial"/>
                          <a:ea typeface="黑体"/>
                        </a:defRPr>
                      </a:lvl7pPr>
                      <a:lvl8pPr marL="3200400" algn="l" defTabSz="914400" rtl="0" eaLnBrk="1" latinLnBrk="0" hangingPunct="1">
                        <a:defRPr sz="1800" b="1" kern="1200">
                          <a:solidFill>
                            <a:schemeClr val="lt1"/>
                          </a:solidFill>
                          <a:latin typeface="Arial"/>
                          <a:ea typeface="黑体"/>
                        </a:defRPr>
                      </a:lvl8pPr>
                      <a:lvl9pPr marL="3657600" algn="l" defTabSz="914400" rtl="0" eaLnBrk="1" latinLnBrk="0" hangingPunct="1">
                        <a:defRPr sz="1800" b="1" kern="1200">
                          <a:solidFill>
                            <a:schemeClr val="lt1"/>
                          </a:solidFill>
                          <a:latin typeface="Arial"/>
                          <a:ea typeface="黑体"/>
                        </a:defRPr>
                      </a:lvl9pPr>
                    </a:lstStyle>
                    <a:p>
                      <a:pPr algn="ctr"/>
                      <a:endParaRPr lang="zh-CN" altLang="en-US" sz="1600" dirty="0"/>
                    </a:p>
                  </a:txBody>
                  <a:tcPr marL="121944" marR="121944" marT="45705" marB="45705"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a:ea typeface="黑体"/>
                        </a:defRPr>
                      </a:lvl1pPr>
                      <a:lvl2pPr marL="457200" algn="l" defTabSz="914400" rtl="0" eaLnBrk="1" latinLnBrk="0" hangingPunct="1">
                        <a:defRPr sz="1800" b="1" kern="1200">
                          <a:solidFill>
                            <a:schemeClr val="lt1"/>
                          </a:solidFill>
                          <a:latin typeface="Arial"/>
                          <a:ea typeface="黑体"/>
                        </a:defRPr>
                      </a:lvl2pPr>
                      <a:lvl3pPr marL="914400" algn="l" defTabSz="914400" rtl="0" eaLnBrk="1" latinLnBrk="0" hangingPunct="1">
                        <a:defRPr sz="1800" b="1" kern="1200">
                          <a:solidFill>
                            <a:schemeClr val="lt1"/>
                          </a:solidFill>
                          <a:latin typeface="Arial"/>
                          <a:ea typeface="黑体"/>
                        </a:defRPr>
                      </a:lvl3pPr>
                      <a:lvl4pPr marL="1371600" algn="l" defTabSz="914400" rtl="0" eaLnBrk="1" latinLnBrk="0" hangingPunct="1">
                        <a:defRPr sz="1800" b="1" kern="1200">
                          <a:solidFill>
                            <a:schemeClr val="lt1"/>
                          </a:solidFill>
                          <a:latin typeface="Arial"/>
                          <a:ea typeface="黑体"/>
                        </a:defRPr>
                      </a:lvl4pPr>
                      <a:lvl5pPr marL="1828800" algn="l" defTabSz="914400" rtl="0" eaLnBrk="1" latinLnBrk="0" hangingPunct="1">
                        <a:defRPr sz="1800" b="1" kern="1200">
                          <a:solidFill>
                            <a:schemeClr val="lt1"/>
                          </a:solidFill>
                          <a:latin typeface="Arial"/>
                          <a:ea typeface="黑体"/>
                        </a:defRPr>
                      </a:lvl5pPr>
                      <a:lvl6pPr marL="2286000" algn="l" defTabSz="914400" rtl="0" eaLnBrk="1" latinLnBrk="0" hangingPunct="1">
                        <a:defRPr sz="1800" b="1" kern="1200">
                          <a:solidFill>
                            <a:schemeClr val="lt1"/>
                          </a:solidFill>
                          <a:latin typeface="Arial"/>
                          <a:ea typeface="黑体"/>
                        </a:defRPr>
                      </a:lvl6pPr>
                      <a:lvl7pPr marL="2743200" algn="l" defTabSz="914400" rtl="0" eaLnBrk="1" latinLnBrk="0" hangingPunct="1">
                        <a:defRPr sz="1800" b="1" kern="1200">
                          <a:solidFill>
                            <a:schemeClr val="lt1"/>
                          </a:solidFill>
                          <a:latin typeface="Arial"/>
                          <a:ea typeface="黑体"/>
                        </a:defRPr>
                      </a:lvl7pPr>
                      <a:lvl8pPr marL="3200400" algn="l" defTabSz="914400" rtl="0" eaLnBrk="1" latinLnBrk="0" hangingPunct="1">
                        <a:defRPr sz="1800" b="1" kern="1200">
                          <a:solidFill>
                            <a:schemeClr val="lt1"/>
                          </a:solidFill>
                          <a:latin typeface="Arial"/>
                          <a:ea typeface="黑体"/>
                        </a:defRPr>
                      </a:lvl8pPr>
                      <a:lvl9pPr marL="3657600" algn="l" defTabSz="914400" rtl="0" eaLnBrk="1" latinLnBrk="0" hangingPunct="1">
                        <a:defRPr sz="1800" b="1" kern="1200">
                          <a:solidFill>
                            <a:schemeClr val="lt1"/>
                          </a:solidFill>
                          <a:latin typeface="Arial"/>
                          <a:ea typeface="黑体"/>
                        </a:defRPr>
                      </a:lvl9pPr>
                    </a:lstStyle>
                    <a:p>
                      <a:pPr marL="0" marR="0" indent="0" algn="ctr" defTabSz="912083" rtl="0" eaLnBrk="1" fontAlgn="auto" latinLnBrk="0" hangingPunct="1">
                        <a:lnSpc>
                          <a:spcPct val="100000"/>
                        </a:lnSpc>
                        <a:spcBef>
                          <a:spcPts val="0"/>
                        </a:spcBef>
                        <a:spcAft>
                          <a:spcPts val="0"/>
                        </a:spcAft>
                        <a:buClrTx/>
                        <a:buSzTx/>
                        <a:buFontTx/>
                        <a:buNone/>
                        <a:tabLst/>
                        <a:defRPr/>
                      </a:pPr>
                      <a:r>
                        <a:rPr lang="zh-CN" altLang="en-US" sz="1600" dirty="0"/>
                        <a:t>业内标杆（</a:t>
                      </a:r>
                      <a:r>
                        <a:rPr lang="en-US" altLang="zh-CN" sz="1600" dirty="0"/>
                        <a:t>BAT</a:t>
                      </a:r>
                      <a:r>
                        <a:rPr lang="zh-CN" altLang="en-US" sz="1600" dirty="0"/>
                        <a:t>）</a:t>
                      </a:r>
                    </a:p>
                  </a:txBody>
                  <a:tcPr marL="121944" marR="121944" marT="45705" marB="4570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b="1" kern="1200">
                          <a:solidFill>
                            <a:schemeClr val="lt1"/>
                          </a:solidFill>
                          <a:latin typeface="Arial"/>
                          <a:ea typeface="黑体"/>
                        </a:defRPr>
                      </a:lvl1pPr>
                      <a:lvl2pPr marL="457200" algn="l" defTabSz="914400" rtl="0" eaLnBrk="1" latinLnBrk="0" hangingPunct="1">
                        <a:defRPr sz="1800" b="1" kern="1200">
                          <a:solidFill>
                            <a:schemeClr val="lt1"/>
                          </a:solidFill>
                          <a:latin typeface="Arial"/>
                          <a:ea typeface="黑体"/>
                        </a:defRPr>
                      </a:lvl2pPr>
                      <a:lvl3pPr marL="914400" algn="l" defTabSz="914400" rtl="0" eaLnBrk="1" latinLnBrk="0" hangingPunct="1">
                        <a:defRPr sz="1800" b="1" kern="1200">
                          <a:solidFill>
                            <a:schemeClr val="lt1"/>
                          </a:solidFill>
                          <a:latin typeface="Arial"/>
                          <a:ea typeface="黑体"/>
                        </a:defRPr>
                      </a:lvl3pPr>
                      <a:lvl4pPr marL="1371600" algn="l" defTabSz="914400" rtl="0" eaLnBrk="1" latinLnBrk="0" hangingPunct="1">
                        <a:defRPr sz="1800" b="1" kern="1200">
                          <a:solidFill>
                            <a:schemeClr val="lt1"/>
                          </a:solidFill>
                          <a:latin typeface="Arial"/>
                          <a:ea typeface="黑体"/>
                        </a:defRPr>
                      </a:lvl4pPr>
                      <a:lvl5pPr marL="1828800" algn="l" defTabSz="914400" rtl="0" eaLnBrk="1" latinLnBrk="0" hangingPunct="1">
                        <a:defRPr sz="1800" b="1" kern="1200">
                          <a:solidFill>
                            <a:schemeClr val="lt1"/>
                          </a:solidFill>
                          <a:latin typeface="Arial"/>
                          <a:ea typeface="黑体"/>
                        </a:defRPr>
                      </a:lvl5pPr>
                      <a:lvl6pPr marL="2286000" algn="l" defTabSz="914400" rtl="0" eaLnBrk="1" latinLnBrk="0" hangingPunct="1">
                        <a:defRPr sz="1800" b="1" kern="1200">
                          <a:solidFill>
                            <a:schemeClr val="lt1"/>
                          </a:solidFill>
                          <a:latin typeface="Arial"/>
                          <a:ea typeface="黑体"/>
                        </a:defRPr>
                      </a:lvl6pPr>
                      <a:lvl7pPr marL="2743200" algn="l" defTabSz="914400" rtl="0" eaLnBrk="1" latinLnBrk="0" hangingPunct="1">
                        <a:defRPr sz="1800" b="1" kern="1200">
                          <a:solidFill>
                            <a:schemeClr val="lt1"/>
                          </a:solidFill>
                          <a:latin typeface="Arial"/>
                          <a:ea typeface="黑体"/>
                        </a:defRPr>
                      </a:lvl7pPr>
                      <a:lvl8pPr marL="3200400" algn="l" defTabSz="914400" rtl="0" eaLnBrk="1" latinLnBrk="0" hangingPunct="1">
                        <a:defRPr sz="1800" b="1" kern="1200">
                          <a:solidFill>
                            <a:schemeClr val="lt1"/>
                          </a:solidFill>
                          <a:latin typeface="Arial"/>
                          <a:ea typeface="黑体"/>
                        </a:defRPr>
                      </a:lvl8pPr>
                      <a:lvl9pPr marL="3657600" algn="l" defTabSz="914400" rtl="0" eaLnBrk="1" latinLnBrk="0" hangingPunct="1">
                        <a:defRPr sz="1800" b="1" kern="1200">
                          <a:solidFill>
                            <a:schemeClr val="lt1"/>
                          </a:solidFill>
                          <a:latin typeface="Arial"/>
                          <a:ea typeface="黑体"/>
                        </a:defRPr>
                      </a:lvl9pPr>
                    </a:lstStyle>
                    <a:p>
                      <a:pPr algn="ctr"/>
                      <a:r>
                        <a:rPr lang="zh-CN" altLang="en-US" sz="1600" dirty="0"/>
                        <a:t>华为</a:t>
                      </a:r>
                      <a:endParaRPr lang="en-US" altLang="zh-CN" sz="1600" dirty="0"/>
                    </a:p>
                  </a:txBody>
                  <a:tcPr marL="121944" marR="121944" marT="45705" marB="4570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5">
                        <a:lumMod val="75000"/>
                      </a:schemeClr>
                    </a:solidFill>
                  </a:tcPr>
                </a:tc>
                <a:extLst>
                  <a:ext uri="{0D108BD9-81ED-4DB2-BD59-A6C34878D82A}">
                    <a16:rowId xmlns="" xmlns:a16="http://schemas.microsoft.com/office/drawing/2014/main" val="10000"/>
                  </a:ext>
                </a:extLst>
              </a:tr>
              <a:tr h="808488">
                <a:tc>
                  <a:txBody>
                    <a:bodyPr/>
                    <a:lstStyle/>
                    <a:p>
                      <a:pPr algn="ctr" rtl="0" fontAlgn="ctr"/>
                      <a:r>
                        <a:rPr lang="zh-CN" altLang="en-US" sz="1600" b="1" i="0" u="none" strike="noStrike" kern="1200" dirty="0">
                          <a:solidFill>
                            <a:srgbClr val="000000"/>
                          </a:solidFill>
                          <a:latin typeface="微软雅黑" pitchFamily="34" charset="-122"/>
                          <a:ea typeface="微软雅黑" pitchFamily="34" charset="-122"/>
                          <a:cs typeface="+mn-cs"/>
                        </a:rPr>
                        <a:t>基础用户标签</a:t>
                      </a:r>
                    </a:p>
                  </a:txBody>
                  <a:tcPr marL="71957" marR="71957" marT="428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60000"/>
                        <a:lumOff val="40000"/>
                      </a:schemeClr>
                    </a:solid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marL="0" indent="0" algn="l">
                        <a:buFont typeface="Arial" panose="020B0604020202020204" pitchFamily="34" charset="0"/>
                        <a:buNone/>
                      </a:pPr>
                      <a:r>
                        <a:rPr lang="zh-CN" altLang="en-US" sz="1400" b="0" i="0" u="none" strike="noStrike" kern="1200" dirty="0">
                          <a:solidFill>
                            <a:srgbClr val="000000"/>
                          </a:solidFill>
                          <a:latin typeface="微软雅黑" pitchFamily="34" charset="-122"/>
                          <a:ea typeface="微软雅黑" pitchFamily="34" charset="-122"/>
                          <a:cs typeface="+mn-cs"/>
                        </a:rPr>
                        <a:t>标签覆盖全，</a:t>
                      </a:r>
                      <a:r>
                        <a:rPr lang="en-US" altLang="zh-CN" sz="1400" b="0" i="0" u="none" strike="noStrike" kern="1200" dirty="0">
                          <a:solidFill>
                            <a:srgbClr val="000000"/>
                          </a:solidFill>
                          <a:latin typeface="微软雅黑" pitchFamily="34" charset="-122"/>
                          <a:ea typeface="微软雅黑" pitchFamily="34" charset="-122"/>
                          <a:cs typeface="+mn-cs"/>
                        </a:rPr>
                        <a:t>1000+</a:t>
                      </a:r>
                      <a:r>
                        <a:rPr lang="zh-CN" altLang="en-US" sz="1400" b="0" i="0" u="none" strike="noStrike" kern="1200" dirty="0">
                          <a:solidFill>
                            <a:srgbClr val="000000"/>
                          </a:solidFill>
                          <a:latin typeface="微软雅黑" pitchFamily="34" charset="-122"/>
                          <a:ea typeface="微软雅黑" pitchFamily="34" charset="-122"/>
                          <a:cs typeface="+mn-cs"/>
                        </a:rPr>
                        <a:t>的用户标签，涵盖基本特性</a:t>
                      </a:r>
                      <a:r>
                        <a:rPr lang="en-US" altLang="zh-CN" sz="1400" b="0" i="0" u="none" strike="noStrike" kern="1200" dirty="0">
                          <a:solidFill>
                            <a:srgbClr val="000000"/>
                          </a:solidFill>
                          <a:latin typeface="微软雅黑" pitchFamily="34" charset="-122"/>
                          <a:ea typeface="微软雅黑" pitchFamily="34" charset="-122"/>
                          <a:cs typeface="+mn-cs"/>
                        </a:rPr>
                        <a:t>/</a:t>
                      </a:r>
                      <a:r>
                        <a:rPr lang="zh-CN" altLang="en-US" sz="1400" b="0" i="0" u="none" strike="noStrike" kern="1200" dirty="0">
                          <a:solidFill>
                            <a:srgbClr val="000000"/>
                          </a:solidFill>
                          <a:latin typeface="微软雅黑" pitchFamily="34" charset="-122"/>
                          <a:ea typeface="微软雅黑" pitchFamily="34" charset="-122"/>
                          <a:cs typeface="+mn-cs"/>
                        </a:rPr>
                        <a:t>社会关系</a:t>
                      </a:r>
                      <a:r>
                        <a:rPr lang="en-US" altLang="zh-CN" sz="1400" b="0" i="0" u="none" strike="noStrike" kern="1200" dirty="0">
                          <a:solidFill>
                            <a:srgbClr val="000000"/>
                          </a:solidFill>
                          <a:latin typeface="微软雅黑" pitchFamily="34" charset="-122"/>
                          <a:ea typeface="微软雅黑" pitchFamily="34" charset="-122"/>
                          <a:cs typeface="+mn-cs"/>
                        </a:rPr>
                        <a:t>/</a:t>
                      </a:r>
                      <a:r>
                        <a:rPr lang="zh-CN" altLang="en-US" sz="1400" b="0" i="0" u="none" strike="noStrike" kern="1200" dirty="0">
                          <a:solidFill>
                            <a:srgbClr val="000000"/>
                          </a:solidFill>
                          <a:latin typeface="微软雅黑" pitchFamily="34" charset="-122"/>
                          <a:ea typeface="微软雅黑" pitchFamily="34" charset="-122"/>
                          <a:cs typeface="+mn-cs"/>
                        </a:rPr>
                        <a:t>需求</a:t>
                      </a:r>
                      <a:r>
                        <a:rPr lang="en-US" altLang="zh-CN" sz="1400" b="0" i="0" u="none" strike="noStrike" kern="1200" dirty="0">
                          <a:solidFill>
                            <a:srgbClr val="000000"/>
                          </a:solidFill>
                          <a:latin typeface="微软雅黑" pitchFamily="34" charset="-122"/>
                          <a:ea typeface="微软雅黑" pitchFamily="34" charset="-122"/>
                          <a:cs typeface="+mn-cs"/>
                        </a:rPr>
                        <a:t>/</a:t>
                      </a:r>
                      <a:r>
                        <a:rPr lang="zh-CN" altLang="en-US" sz="1400" b="0" i="0" u="none" strike="noStrike" kern="1200" dirty="0">
                          <a:solidFill>
                            <a:srgbClr val="000000"/>
                          </a:solidFill>
                          <a:latin typeface="微软雅黑" pitchFamily="34" charset="-122"/>
                          <a:ea typeface="微软雅黑" pitchFamily="34" charset="-122"/>
                          <a:cs typeface="+mn-cs"/>
                        </a:rPr>
                        <a:t>偏好</a:t>
                      </a:r>
                      <a:r>
                        <a:rPr lang="en-US" altLang="zh-CN" sz="1400" b="0" i="0" u="none" strike="noStrike" kern="1200" dirty="0">
                          <a:solidFill>
                            <a:srgbClr val="000000"/>
                          </a:solidFill>
                          <a:latin typeface="微软雅黑" pitchFamily="34" charset="-122"/>
                          <a:ea typeface="微软雅黑" pitchFamily="34" charset="-122"/>
                          <a:cs typeface="+mn-cs"/>
                        </a:rPr>
                        <a:t>/</a:t>
                      </a:r>
                      <a:r>
                        <a:rPr lang="zh-CN" altLang="en-US" sz="1400" b="0" i="0" u="none" strike="noStrike" kern="1200" dirty="0">
                          <a:solidFill>
                            <a:srgbClr val="000000"/>
                          </a:solidFill>
                          <a:latin typeface="微软雅黑" pitchFamily="34" charset="-122"/>
                          <a:ea typeface="微软雅黑" pitchFamily="34" charset="-122"/>
                          <a:cs typeface="+mn-cs"/>
                        </a:rPr>
                        <a:t>能力</a:t>
                      </a:r>
                      <a:r>
                        <a:rPr lang="en-US" altLang="zh-CN" sz="1400" b="0" i="0" u="none" strike="noStrike" kern="1200" dirty="0">
                          <a:solidFill>
                            <a:srgbClr val="000000"/>
                          </a:solidFill>
                          <a:latin typeface="微软雅黑" pitchFamily="34" charset="-122"/>
                          <a:ea typeface="微软雅黑" pitchFamily="34" charset="-122"/>
                          <a:cs typeface="+mn-cs"/>
                        </a:rPr>
                        <a:t>/</a:t>
                      </a:r>
                      <a:r>
                        <a:rPr lang="zh-CN" altLang="en-US" sz="1400" b="0" i="0" u="none" strike="noStrike" kern="1200" dirty="0">
                          <a:solidFill>
                            <a:srgbClr val="000000"/>
                          </a:solidFill>
                          <a:latin typeface="微软雅黑" pitchFamily="34" charset="-122"/>
                          <a:ea typeface="微软雅黑" pitchFamily="34" charset="-122"/>
                          <a:cs typeface="+mn-cs"/>
                        </a:rPr>
                        <a:t>习惯</a:t>
                      </a:r>
                      <a:r>
                        <a:rPr lang="en-US" altLang="zh-CN" sz="1400" b="0" i="0" u="none" strike="noStrike" kern="1200" dirty="0">
                          <a:solidFill>
                            <a:srgbClr val="000000"/>
                          </a:solidFill>
                          <a:latin typeface="微软雅黑" pitchFamily="34" charset="-122"/>
                          <a:ea typeface="微软雅黑" pitchFamily="34" charset="-122"/>
                          <a:cs typeface="+mn-cs"/>
                        </a:rPr>
                        <a:t>/</a:t>
                      </a:r>
                      <a:r>
                        <a:rPr lang="zh-CN" altLang="en-US" sz="1400" b="0" i="0" u="none" strike="noStrike" kern="1200" dirty="0">
                          <a:solidFill>
                            <a:srgbClr val="000000"/>
                          </a:solidFill>
                          <a:latin typeface="微软雅黑" pitchFamily="34" charset="-122"/>
                          <a:ea typeface="微软雅黑" pitchFamily="34" charset="-122"/>
                          <a:cs typeface="+mn-cs"/>
                        </a:rPr>
                        <a:t>信用等</a:t>
                      </a:r>
                      <a:endParaRPr lang="en-US" altLang="zh-CN" sz="1400" b="0" i="0" u="none" strike="noStrike" kern="1200" dirty="0">
                        <a:solidFill>
                          <a:srgbClr val="000000"/>
                        </a:solidFill>
                        <a:latin typeface="微软雅黑" pitchFamily="34" charset="-122"/>
                        <a:ea typeface="微软雅黑" pitchFamily="34" charset="-122"/>
                        <a:cs typeface="+mn-cs"/>
                      </a:endParaRPr>
                    </a:p>
                  </a:txBody>
                  <a:tcPr marL="121944" marR="121944" marT="45705" marB="45705"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marL="0" marR="0" lvl="0" indent="0" algn="l" defTabSz="912083"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400" b="0" i="0" u="none" strike="noStrike" kern="1200" dirty="0">
                          <a:solidFill>
                            <a:srgbClr val="000000"/>
                          </a:solidFill>
                          <a:latin typeface="微软雅黑" pitchFamily="34" charset="-122"/>
                          <a:ea typeface="微软雅黑" pitchFamily="34" charset="-122"/>
                          <a:cs typeface="+mn-cs"/>
                        </a:rPr>
                        <a:t>设备标签覆盖面广且准确，不足之处：</a:t>
                      </a:r>
                      <a:r>
                        <a:rPr lang="zh-CN" altLang="en-US" sz="1400" b="1" i="0" u="none" strike="noStrike" kern="1200" dirty="0">
                          <a:solidFill>
                            <a:srgbClr val="000000"/>
                          </a:solidFill>
                          <a:latin typeface="微软雅黑" pitchFamily="34" charset="-122"/>
                          <a:ea typeface="微软雅黑" pitchFamily="34" charset="-122"/>
                          <a:cs typeface="+mn-cs"/>
                        </a:rPr>
                        <a:t>用户类基础标签维度少，质量低，缺乏基于行为特征的画像数据</a:t>
                      </a:r>
                      <a:endParaRPr lang="en-US" altLang="zh-CN" sz="1400" kern="1200" dirty="0">
                        <a:solidFill>
                          <a:schemeClr val="tx1">
                            <a:lumMod val="65000"/>
                            <a:lumOff val="35000"/>
                          </a:schemeClr>
                        </a:solidFill>
                        <a:latin typeface="+mn-lt"/>
                        <a:ea typeface="+mn-ea"/>
                        <a:cs typeface="+mn-cs"/>
                      </a:endParaRPr>
                    </a:p>
                  </a:txBody>
                  <a:tcPr marL="121944" marR="121944" marT="45705" marB="45705" anchor="ctr">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 xmlns:a16="http://schemas.microsoft.com/office/drawing/2014/main" val="10001"/>
                  </a:ext>
                </a:extLst>
              </a:tr>
              <a:tr h="86278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1" i="0" u="none" strike="noStrike" kern="1200" dirty="0">
                          <a:solidFill>
                            <a:srgbClr val="000000"/>
                          </a:solidFill>
                          <a:latin typeface="微软雅黑" pitchFamily="34" charset="-122"/>
                          <a:ea typeface="微软雅黑" pitchFamily="34" charset="-122"/>
                          <a:cs typeface="+mn-cs"/>
                        </a:rPr>
                        <a:t>标签挖掘</a:t>
                      </a:r>
                    </a:p>
                  </a:txBody>
                  <a:tcPr marL="71957" marR="71957" marT="428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latin typeface="微软雅黑" pitchFamily="34" charset="-122"/>
                          <a:ea typeface="微软雅黑" pitchFamily="34" charset="-122"/>
                          <a:cs typeface="+mn-cs"/>
                        </a:rPr>
                        <a:t>广泛挖掘用户的兴趣，提供</a:t>
                      </a:r>
                      <a:r>
                        <a:rPr lang="en-US" altLang="zh-CN" sz="1400" b="0" i="0" u="none" strike="noStrike" kern="1200" dirty="0">
                          <a:solidFill>
                            <a:srgbClr val="000000"/>
                          </a:solidFill>
                          <a:latin typeface="微软雅黑" pitchFamily="34" charset="-122"/>
                          <a:ea typeface="微软雅黑" pitchFamily="34" charset="-122"/>
                          <a:cs typeface="+mn-cs"/>
                        </a:rPr>
                        <a:t>lookalike</a:t>
                      </a:r>
                      <a:r>
                        <a:rPr lang="zh-CN" altLang="en-US" sz="1400" b="0" i="0" u="none" strike="noStrike" kern="1200" dirty="0">
                          <a:solidFill>
                            <a:srgbClr val="000000"/>
                          </a:solidFill>
                          <a:latin typeface="微软雅黑" pitchFamily="34" charset="-122"/>
                          <a:ea typeface="微软雅黑" pitchFamily="34" charset="-122"/>
                          <a:cs typeface="+mn-cs"/>
                        </a:rPr>
                        <a:t>的能力，来提供高质量用户的覆盖率</a:t>
                      </a:r>
                    </a:p>
                  </a:txBody>
                  <a:tcPr marL="71957" marR="71957" marT="428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latin typeface="微软雅黑" pitchFamily="34" charset="-122"/>
                          <a:ea typeface="微软雅黑" pitchFamily="34" charset="-122"/>
                          <a:cs typeface="+mn-cs"/>
                        </a:rPr>
                        <a:t>目前仅仅使用聚类、分类挖掘</a:t>
                      </a:r>
                      <a:r>
                        <a:rPr lang="zh-CN" altLang="en-US" sz="1400" b="1" i="0" u="none" strike="noStrike" kern="1200" dirty="0">
                          <a:solidFill>
                            <a:srgbClr val="000000"/>
                          </a:solidFill>
                          <a:latin typeface="微软雅黑" pitchFamily="34" charset="-122"/>
                          <a:ea typeface="微软雅黑" pitchFamily="34" charset="-122"/>
                          <a:cs typeface="+mn-cs"/>
                        </a:rPr>
                        <a:t>少量的兴趣标签，准确率和覆盖率低，未提供</a:t>
                      </a:r>
                      <a:r>
                        <a:rPr lang="en-US" altLang="zh-CN" sz="1400" b="1" i="0" u="none" strike="noStrike" kern="1200" dirty="0">
                          <a:solidFill>
                            <a:srgbClr val="000000"/>
                          </a:solidFill>
                          <a:latin typeface="微软雅黑" pitchFamily="34" charset="-122"/>
                          <a:ea typeface="微软雅黑" pitchFamily="34" charset="-122"/>
                          <a:cs typeface="+mn-cs"/>
                        </a:rPr>
                        <a:t>lookalike</a:t>
                      </a:r>
                      <a:r>
                        <a:rPr lang="zh-CN" altLang="en-US" sz="1400" b="1" i="0" u="none" strike="noStrike" kern="1200" dirty="0">
                          <a:solidFill>
                            <a:srgbClr val="000000"/>
                          </a:solidFill>
                          <a:latin typeface="微软雅黑" pitchFamily="34" charset="-122"/>
                          <a:ea typeface="微软雅黑" pitchFamily="34" charset="-122"/>
                          <a:cs typeface="+mn-cs"/>
                        </a:rPr>
                        <a:t>的能力。</a:t>
                      </a:r>
                      <a:endParaRPr lang="en-US" altLang="zh-CN" sz="1400" b="1" i="0" u="none" strike="noStrike" kern="1200" dirty="0">
                        <a:solidFill>
                          <a:srgbClr val="000000"/>
                        </a:solidFill>
                        <a:latin typeface="微软雅黑" pitchFamily="34" charset="-122"/>
                        <a:ea typeface="微软雅黑" pitchFamily="34" charset="-122"/>
                        <a:cs typeface="+mn-cs"/>
                      </a:endParaRPr>
                    </a:p>
                  </a:txBody>
                  <a:tcPr marL="71957" marR="71957" marT="428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02"/>
                  </a:ext>
                </a:extLst>
              </a:tr>
              <a:tr h="931345">
                <a:tc>
                  <a:txBody>
                    <a:bodyPr/>
                    <a:lstStyle/>
                    <a:p>
                      <a:pPr algn="ctr" fontAlgn="ctr"/>
                      <a:r>
                        <a:rPr lang="zh-CN" altLang="en-US" sz="1600" b="1" i="0" u="none" strike="noStrike" kern="1200" dirty="0">
                          <a:solidFill>
                            <a:srgbClr val="000000"/>
                          </a:solidFill>
                          <a:latin typeface="微软雅黑" pitchFamily="34" charset="-122"/>
                          <a:ea typeface="微软雅黑" pitchFamily="34" charset="-122"/>
                          <a:cs typeface="+mn-cs"/>
                        </a:rPr>
                        <a:t>标签模型</a:t>
                      </a:r>
                    </a:p>
                  </a:txBody>
                  <a:tcPr marL="71957" marR="71957" marT="428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latin typeface="微软雅黑" pitchFamily="34" charset="-122"/>
                          <a:ea typeface="微软雅黑" pitchFamily="34" charset="-122"/>
                          <a:cs typeface="+mn-cs"/>
                        </a:rPr>
                        <a:t>跨计算存储、可在物理模型之上逻辑动态建模，围绕实体（</a:t>
                      </a:r>
                      <a:r>
                        <a:rPr lang="en-US" altLang="zh-CN" sz="1400" b="0" i="0" u="none" strike="noStrike" kern="1200" dirty="0">
                          <a:solidFill>
                            <a:srgbClr val="000000"/>
                          </a:solidFill>
                          <a:latin typeface="微软雅黑" pitchFamily="34" charset="-122"/>
                          <a:ea typeface="微软雅黑" pitchFamily="34" charset="-122"/>
                          <a:cs typeface="+mn-cs"/>
                        </a:rPr>
                        <a:t>Object)</a:t>
                      </a:r>
                      <a:r>
                        <a:rPr lang="zh-CN" altLang="en-US" sz="1400" b="0" i="0" u="none" strike="noStrike" kern="1200" dirty="0">
                          <a:solidFill>
                            <a:srgbClr val="000000"/>
                          </a:solidFill>
                          <a:latin typeface="微软雅黑" pitchFamily="34" charset="-122"/>
                          <a:ea typeface="微软雅黑" pitchFamily="34" charset="-122"/>
                          <a:cs typeface="+mn-cs"/>
                        </a:rPr>
                        <a:t>、关系</a:t>
                      </a:r>
                      <a:r>
                        <a:rPr lang="en-US" altLang="zh-CN" sz="1400" b="0" i="0" u="none" strike="noStrike" kern="1200" dirty="0">
                          <a:solidFill>
                            <a:srgbClr val="000000"/>
                          </a:solidFill>
                          <a:latin typeface="微软雅黑" pitchFamily="34" charset="-122"/>
                          <a:ea typeface="微软雅黑" pitchFamily="34" charset="-122"/>
                          <a:cs typeface="+mn-cs"/>
                        </a:rPr>
                        <a:t>(Link)</a:t>
                      </a:r>
                      <a:r>
                        <a:rPr lang="zh-CN" altLang="en-US" sz="1400" b="0" i="0" u="none" strike="noStrike" kern="1200" dirty="0">
                          <a:solidFill>
                            <a:srgbClr val="000000"/>
                          </a:solidFill>
                          <a:latin typeface="微软雅黑" pitchFamily="34" charset="-122"/>
                          <a:ea typeface="微软雅黑" pitchFamily="34" charset="-122"/>
                          <a:cs typeface="+mn-cs"/>
                        </a:rPr>
                        <a:t>、标签</a:t>
                      </a:r>
                      <a:r>
                        <a:rPr lang="en-US" altLang="zh-CN" sz="1400" b="0" i="0" u="none" strike="noStrike" kern="1200" dirty="0">
                          <a:solidFill>
                            <a:srgbClr val="000000"/>
                          </a:solidFill>
                          <a:latin typeface="微软雅黑" pitchFamily="34" charset="-122"/>
                          <a:ea typeface="微软雅黑" pitchFamily="34" charset="-122"/>
                          <a:cs typeface="+mn-cs"/>
                        </a:rPr>
                        <a:t>(Tag)</a:t>
                      </a:r>
                      <a:r>
                        <a:rPr lang="zh-CN" altLang="en-US" sz="1400" b="0" i="0" u="none" strike="noStrike" kern="1200" dirty="0">
                          <a:solidFill>
                            <a:srgbClr val="000000"/>
                          </a:solidFill>
                          <a:latin typeface="微软雅黑" pitchFamily="34" charset="-122"/>
                          <a:ea typeface="微软雅黑" pitchFamily="34" charset="-122"/>
                          <a:cs typeface="+mn-cs"/>
                        </a:rPr>
                        <a:t>三大元素对分布在不同数据库中的数据进行网络化的建模方式</a:t>
                      </a:r>
                      <a:endParaRPr lang="en-US" altLang="zh-CN" sz="1400" b="0" i="0" u="none" strike="noStrike" kern="1200" dirty="0">
                        <a:solidFill>
                          <a:srgbClr val="000000"/>
                        </a:solidFill>
                        <a:latin typeface="微软雅黑" pitchFamily="34" charset="-122"/>
                        <a:ea typeface="微软雅黑" pitchFamily="34" charset="-122"/>
                        <a:cs typeface="+mn-cs"/>
                      </a:endParaRPr>
                    </a:p>
                  </a:txBody>
                  <a:tcPr marL="71957" marR="71957" marT="428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latin typeface="微软雅黑" pitchFamily="34" charset="-122"/>
                          <a:ea typeface="微软雅黑" pitchFamily="34" charset="-122"/>
                          <a:cs typeface="+mn-cs"/>
                        </a:rPr>
                        <a:t>基于账号，设备，自然拉通大宽表，灵活性，</a:t>
                      </a:r>
                      <a:r>
                        <a:rPr lang="zh-CN" altLang="en-US" sz="1400" b="1" i="0" u="none" strike="noStrike" kern="1200" dirty="0">
                          <a:solidFill>
                            <a:srgbClr val="000000"/>
                          </a:solidFill>
                          <a:latin typeface="微软雅黑" pitchFamily="34" charset="-122"/>
                          <a:ea typeface="微软雅黑" pitchFamily="34" charset="-122"/>
                          <a:cs typeface="+mn-cs"/>
                        </a:rPr>
                        <a:t>可扩展性低，没有从业务的角度建模</a:t>
                      </a:r>
                      <a:r>
                        <a:rPr lang="zh-CN" altLang="en-US" sz="1400" b="0" i="0" u="none" strike="noStrike" kern="1200" dirty="0">
                          <a:solidFill>
                            <a:srgbClr val="000000"/>
                          </a:solidFill>
                          <a:latin typeface="微软雅黑" pitchFamily="34" charset="-122"/>
                          <a:ea typeface="微软雅黑" pitchFamily="34" charset="-122"/>
                          <a:cs typeface="+mn-cs"/>
                        </a:rPr>
                        <a:t>，造成针对不同应用场景的数据管理和存储困难</a:t>
                      </a:r>
                    </a:p>
                  </a:txBody>
                  <a:tcPr marL="71957" marR="71957" marT="428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 xmlns:a16="http://schemas.microsoft.com/office/drawing/2014/main" val="10003"/>
                  </a:ext>
                </a:extLst>
              </a:tr>
              <a:tr h="935796">
                <a:tc>
                  <a:txBody>
                    <a:bodyPr/>
                    <a:lstStyle/>
                    <a:p>
                      <a:pPr algn="ctr" fontAlgn="ctr"/>
                      <a:r>
                        <a:rPr lang="zh-CN" altLang="en-US" sz="1600" b="1" i="0" u="none" strike="noStrike" kern="1200" dirty="0">
                          <a:solidFill>
                            <a:srgbClr val="000000"/>
                          </a:solidFill>
                          <a:latin typeface="微软雅黑" pitchFamily="34" charset="-122"/>
                          <a:ea typeface="微软雅黑" pitchFamily="34" charset="-122"/>
                          <a:cs typeface="+mn-cs"/>
                        </a:rPr>
                        <a:t>标签管理和质量评估</a:t>
                      </a:r>
                    </a:p>
                  </a:txBody>
                  <a:tcPr marL="71957" marR="71957" marT="428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rtl="0" fontAlgn="ctr"/>
                      <a:r>
                        <a:rPr lang="zh-CN" altLang="en-US" sz="1400" b="0" i="0" u="none" strike="noStrike" kern="1200" dirty="0">
                          <a:solidFill>
                            <a:srgbClr val="000000"/>
                          </a:solidFill>
                          <a:latin typeface="微软雅黑" pitchFamily="34" charset="-122"/>
                          <a:ea typeface="微软雅黑" pitchFamily="34" charset="-122"/>
                          <a:cs typeface="+mn-cs"/>
                        </a:rPr>
                        <a:t>有完善的标签管理平台，覆盖标签的生命周期管理，标签的运营可视。同时提供标签的质量度量和可视化的能力，辅助标签运营</a:t>
                      </a:r>
                    </a:p>
                  </a:txBody>
                  <a:tcPr marL="71957" marR="71957" marT="428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rtl="0" fontAlgn="ctr"/>
                      <a:r>
                        <a:rPr lang="zh-CN" altLang="en-US" sz="1400" b="0" i="0" u="none" strike="noStrike" kern="1200" dirty="0">
                          <a:solidFill>
                            <a:srgbClr val="000000"/>
                          </a:solidFill>
                          <a:latin typeface="微软雅黑" pitchFamily="34" charset="-122"/>
                          <a:ea typeface="微软雅黑" pitchFamily="34" charset="-122"/>
                          <a:cs typeface="+mn-cs"/>
                        </a:rPr>
                        <a:t>当前</a:t>
                      </a:r>
                      <a:r>
                        <a:rPr lang="zh-CN" altLang="en-US" sz="1400" b="1" i="0" u="none" strike="noStrike" kern="1200" dirty="0">
                          <a:solidFill>
                            <a:srgbClr val="000000"/>
                          </a:solidFill>
                          <a:latin typeface="微软雅黑" pitchFamily="34" charset="-122"/>
                          <a:ea typeface="微软雅黑" pitchFamily="34" charset="-122"/>
                          <a:cs typeface="+mn-cs"/>
                        </a:rPr>
                        <a:t>缺少标签管理平台，靠人工运营标签；标签的质量状态仅有感性的认识，无评估机制</a:t>
                      </a:r>
                    </a:p>
                  </a:txBody>
                  <a:tcPr marL="71957" marR="71957" marT="428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 xmlns:a16="http://schemas.microsoft.com/office/drawing/2014/main" val="10004"/>
                  </a:ext>
                </a:extLst>
              </a:tr>
              <a:tr h="818907">
                <a:tc>
                  <a:txBody>
                    <a:bodyPr/>
                    <a:lstStyle/>
                    <a:p>
                      <a:pPr algn="ctr" fontAlgn="ctr"/>
                      <a:r>
                        <a:rPr lang="zh-CN" altLang="en-US" sz="1600" b="1" i="0" u="none" strike="noStrike" kern="1200" dirty="0">
                          <a:solidFill>
                            <a:srgbClr val="000000"/>
                          </a:solidFill>
                          <a:latin typeface="微软雅黑" pitchFamily="34" charset="-122"/>
                          <a:ea typeface="微软雅黑" pitchFamily="34" charset="-122"/>
                          <a:cs typeface="+mn-cs"/>
                        </a:rPr>
                        <a:t>自助化能力</a:t>
                      </a:r>
                    </a:p>
                  </a:txBody>
                  <a:tcPr marL="71957" marR="71957" marT="428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accent5">
                        <a:lumMod val="60000"/>
                        <a:lumOff val="40000"/>
                      </a:schemeClr>
                    </a:solidFill>
                  </a:tcPr>
                </a:tc>
                <a:tc>
                  <a:txBody>
                    <a:bodyPr/>
                    <a:lstStyle/>
                    <a:p>
                      <a:pPr algn="l" rtl="0" fontAlgn="ctr"/>
                      <a:r>
                        <a:rPr lang="zh-CN" altLang="en-US" sz="1400" b="0" i="0" u="none" strike="noStrike" kern="1200" dirty="0">
                          <a:solidFill>
                            <a:srgbClr val="000000"/>
                          </a:solidFill>
                          <a:latin typeface="微软雅黑" pitchFamily="34" charset="-122"/>
                          <a:ea typeface="微软雅黑" pitchFamily="34" charset="-122"/>
                          <a:cs typeface="+mn-cs"/>
                        </a:rPr>
                        <a:t>提供自定义标签，开放规则配置能力，提供各种维度的用户价值洞察分析能力，允许用户自定义分析维度和指标</a:t>
                      </a:r>
                      <a:endParaRPr lang="en-US" altLang="zh-CN" sz="1400" b="0" i="0" u="none" strike="noStrike" kern="1200" dirty="0">
                        <a:solidFill>
                          <a:srgbClr val="000000"/>
                        </a:solidFill>
                        <a:latin typeface="微软雅黑" pitchFamily="34" charset="-122"/>
                        <a:ea typeface="微软雅黑" pitchFamily="34" charset="-122"/>
                        <a:cs typeface="+mn-cs"/>
                      </a:endParaRPr>
                    </a:p>
                    <a:p>
                      <a:pPr algn="l" rtl="0" fontAlgn="ctr"/>
                      <a:endParaRPr lang="en-US" altLang="zh-CN" sz="1400" b="0" i="0" u="none" strike="noStrike" kern="1200" dirty="0">
                        <a:solidFill>
                          <a:srgbClr val="000000"/>
                        </a:solidFill>
                        <a:latin typeface="微软雅黑" pitchFamily="34" charset="-122"/>
                        <a:ea typeface="微软雅黑" pitchFamily="34" charset="-122"/>
                        <a:cs typeface="+mn-cs"/>
                      </a:endParaRPr>
                    </a:p>
                  </a:txBody>
                  <a:tcPr marL="71957" marR="71957" marT="428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accent5">
                        <a:lumMod val="60000"/>
                        <a:lumOff val="40000"/>
                      </a:schemeClr>
                    </a:solidFill>
                  </a:tcPr>
                </a:tc>
                <a:tc>
                  <a:txBody>
                    <a:bodyPr/>
                    <a:lstStyle/>
                    <a:p>
                      <a:pPr algn="l" rtl="0" fontAlgn="ctr"/>
                      <a:r>
                        <a:rPr lang="zh-CN" altLang="en-US" sz="1400" b="0" i="0" u="none" strike="noStrike" kern="1200" dirty="0">
                          <a:solidFill>
                            <a:srgbClr val="000000"/>
                          </a:solidFill>
                          <a:latin typeface="微软雅黑" pitchFamily="34" charset="-122"/>
                          <a:ea typeface="微软雅黑" pitchFamily="34" charset="-122"/>
                          <a:cs typeface="+mn-cs"/>
                        </a:rPr>
                        <a:t>当前仅提供客群筛选的自助化能力，不支持</a:t>
                      </a:r>
                      <a:r>
                        <a:rPr lang="zh-CN" altLang="en-US" sz="1400" b="1" i="0" u="none" strike="noStrike" kern="1200" dirty="0">
                          <a:solidFill>
                            <a:srgbClr val="000000"/>
                          </a:solidFill>
                          <a:latin typeface="微软雅黑" pitchFamily="34" charset="-122"/>
                          <a:ea typeface="微软雅黑" pitchFamily="34" charset="-122"/>
                          <a:cs typeface="+mn-cs"/>
                        </a:rPr>
                        <a:t>自定义标签，不支持产品自定义用户分析，不支持产品自定义模型，挖掘用户</a:t>
                      </a:r>
                    </a:p>
                  </a:txBody>
                  <a:tcPr marL="71957" marR="71957" marT="428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 xmlns:a16="http://schemas.microsoft.com/office/drawing/2014/main" val="2688674803"/>
                  </a:ext>
                </a:extLst>
              </a:tr>
            </a:tbl>
          </a:graphicData>
        </a:graphic>
      </p:graphicFrame>
      <p:sp>
        <p:nvSpPr>
          <p:cNvPr id="5" name="标题 3"/>
          <p:cNvSpPr>
            <a:spLocks noGrp="1"/>
          </p:cNvSpPr>
          <p:nvPr>
            <p:ph type="title"/>
          </p:nvPr>
        </p:nvSpPr>
        <p:spPr>
          <a:xfrm>
            <a:off x="331386" y="134956"/>
            <a:ext cx="11650693" cy="540007"/>
          </a:xfrm>
        </p:spPr>
        <p:txBody>
          <a:bodyPr/>
          <a:lstStyle/>
          <a:p>
            <a:pPr algn="l"/>
            <a:r>
              <a:rPr lang="zh-CN" altLang="en-US" sz="2700" b="1" dirty="0">
                <a:solidFill>
                  <a:srgbClr val="C00000"/>
                </a:solidFill>
                <a:ea typeface="+mj-ea"/>
              </a:rPr>
              <a:t>对标分析结论</a:t>
            </a:r>
          </a:p>
        </p:txBody>
      </p:sp>
    </p:spTree>
    <p:extLst>
      <p:ext uri="{BB962C8B-B14F-4D97-AF65-F5344CB8AC3E}">
        <p14:creationId xmlns:p14="http://schemas.microsoft.com/office/powerpoint/2010/main" val="20170312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noFill/>
          <a:ln w="9525" algn="ctr">
            <a:noFill/>
            <a:miter lim="800000"/>
            <a:headEnd/>
            <a:tailEnd/>
          </a:ln>
          <a:effectLst/>
        </p:spPr>
        <p:txBody>
          <a:bodyPr vert="horz" wrap="square" lIns="68573" tIns="34287" rIns="68573" bIns="34287" numCol="1" anchor="ctr" anchorCtr="0" compatLnSpc="1">
            <a:prstTxWarp prst="textNoShape">
              <a:avLst/>
            </a:prstTxWarp>
          </a:bodyPr>
          <a:lstStyle/>
          <a:p>
            <a:pPr>
              <a:buFont typeface="Arial" pitchFamily="34" charset="0"/>
            </a:pPr>
            <a:r>
              <a:rPr lang="zh-CN" altLang="en-US" sz="2700" dirty="0"/>
              <a:t>标签层次设计</a:t>
            </a:r>
          </a:p>
        </p:txBody>
      </p:sp>
      <p:sp>
        <p:nvSpPr>
          <p:cNvPr id="100" name="矩形 99"/>
          <p:cNvSpPr/>
          <p:nvPr/>
        </p:nvSpPr>
        <p:spPr>
          <a:xfrm>
            <a:off x="6124121" y="2000093"/>
            <a:ext cx="1380443" cy="310480"/>
          </a:xfrm>
          <a:prstGeom prst="rect">
            <a:avLst/>
          </a:prstGeom>
          <a:solidFill>
            <a:srgbClr val="00B0F0"/>
          </a:solidFill>
          <a:ln w="9525">
            <a:noFill/>
            <a:miter lim="800000"/>
            <a:headEnd/>
            <a:tailEnd/>
          </a:ln>
          <a:effectLst/>
        </p:spPr>
        <p:txBody>
          <a:bodyPr wrap="square" tIns="68573" bIns="68573" rtlCol="0" anchor="ctr">
            <a:prstTxWarp prst="textNoShape">
              <a:avLst/>
            </a:prstTxWarp>
            <a:noAutofit/>
          </a:bodyPr>
          <a:lstStyle/>
          <a:p>
            <a:pPr algn="ctr" defTabSz="1149935"/>
            <a:r>
              <a:rPr lang="zh-CN" altLang="en-US" sz="1350" b="1" dirty="0">
                <a:solidFill>
                  <a:prstClr val="black"/>
                </a:solidFill>
                <a:latin typeface="微软雅黑" panose="020B0503020204020204" pitchFamily="34" charset="-122"/>
              </a:rPr>
              <a:t>云服务标签体系</a:t>
            </a:r>
          </a:p>
        </p:txBody>
      </p:sp>
      <p:sp>
        <p:nvSpPr>
          <p:cNvPr id="105" name="矩形 104"/>
          <p:cNvSpPr/>
          <p:nvPr/>
        </p:nvSpPr>
        <p:spPr>
          <a:xfrm>
            <a:off x="3139523" y="2648101"/>
            <a:ext cx="1211515" cy="215979"/>
          </a:xfrm>
          <a:prstGeom prst="rect">
            <a:avLst/>
          </a:prstGeom>
          <a:solidFill>
            <a:srgbClr val="00B0F0"/>
          </a:solidFill>
          <a:ln w="9525">
            <a:noFill/>
            <a:miter lim="800000"/>
            <a:headEnd/>
            <a:tailEnd/>
          </a:ln>
          <a:effectLst/>
        </p:spPr>
        <p:txBody>
          <a:bodyPr wrap="square" tIns="68573" bIns="68573" rtlCol="0" anchor="ctr">
            <a:prstTxWarp prst="textNoShape">
              <a:avLst/>
            </a:prstTxWarp>
            <a:noAutofit/>
          </a:bodyPr>
          <a:lstStyle/>
          <a:p>
            <a:pPr algn="ctr" defTabSz="1149935"/>
            <a:r>
              <a:rPr lang="zh-CN" altLang="en-US" sz="1350" dirty="0">
                <a:solidFill>
                  <a:prstClr val="black"/>
                </a:solidFill>
                <a:latin typeface="微软雅黑" panose="020B0503020204020204" pitchFamily="34" charset="-122"/>
              </a:rPr>
              <a:t>用户标签体系</a:t>
            </a:r>
          </a:p>
        </p:txBody>
      </p:sp>
      <p:cxnSp>
        <p:nvCxnSpPr>
          <p:cNvPr id="106" name="肘形连接符 105"/>
          <p:cNvCxnSpPr>
            <a:stCxn id="100" idx="2"/>
            <a:endCxn id="105" idx="0"/>
          </p:cNvCxnSpPr>
          <p:nvPr/>
        </p:nvCxnSpPr>
        <p:spPr>
          <a:xfrm rot="5400000">
            <a:off x="5111047" y="944806"/>
            <a:ext cx="337529" cy="3069063"/>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107" name="肘形连接符 106"/>
          <p:cNvCxnSpPr>
            <a:stCxn id="100" idx="2"/>
            <a:endCxn id="108" idx="0"/>
          </p:cNvCxnSpPr>
          <p:nvPr/>
        </p:nvCxnSpPr>
        <p:spPr>
          <a:xfrm rot="16200000" flipH="1">
            <a:off x="8464418" y="660497"/>
            <a:ext cx="337529" cy="3637680"/>
          </a:xfrm>
          <a:prstGeom prst="bentConnector3">
            <a:avLst>
              <a:gd name="adj1" fmla="val 50000"/>
            </a:avLst>
          </a:prstGeom>
          <a:solidFill>
            <a:srgbClr val="00B0F0"/>
          </a:solidFill>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9846265" y="2648101"/>
            <a:ext cx="1211515" cy="269974"/>
          </a:xfrm>
          <a:prstGeom prst="rect">
            <a:avLst/>
          </a:prstGeom>
          <a:solidFill>
            <a:srgbClr val="00B050"/>
          </a:solidFill>
          <a:ln w="9525">
            <a:noFill/>
            <a:miter lim="800000"/>
            <a:headEnd/>
            <a:tailEnd/>
          </a:ln>
          <a:effectLst/>
        </p:spPr>
        <p:txBody>
          <a:bodyPr wrap="square" tIns="68573" bIns="68573" rtlCol="0" anchor="ctr">
            <a:prstTxWarp prst="textNoShape">
              <a:avLst/>
            </a:prstTxWarp>
            <a:noAutofit/>
          </a:bodyPr>
          <a:lstStyle/>
          <a:p>
            <a:pPr algn="ctr" defTabSz="1149935"/>
            <a:r>
              <a:rPr lang="zh-CN" altLang="en-US" sz="1350" dirty="0">
                <a:solidFill>
                  <a:prstClr val="black"/>
                </a:solidFill>
                <a:latin typeface="微软雅黑" panose="020B0503020204020204" pitchFamily="34" charset="-122"/>
              </a:rPr>
              <a:t>产品标签体系</a:t>
            </a:r>
          </a:p>
        </p:txBody>
      </p:sp>
      <p:cxnSp>
        <p:nvCxnSpPr>
          <p:cNvPr id="109" name="肘形连接符 108"/>
          <p:cNvCxnSpPr>
            <a:stCxn id="108" idx="2"/>
            <a:endCxn id="123" idx="0"/>
          </p:cNvCxnSpPr>
          <p:nvPr/>
        </p:nvCxnSpPr>
        <p:spPr>
          <a:xfrm rot="5400000">
            <a:off x="9867702" y="2711789"/>
            <a:ext cx="378035" cy="790606"/>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9055659" y="3296110"/>
            <a:ext cx="1211515" cy="215979"/>
          </a:xfrm>
          <a:prstGeom prst="rect">
            <a:avLst/>
          </a:prstGeom>
          <a:solidFill>
            <a:srgbClr val="00B050"/>
          </a:solidFill>
          <a:ln w="9525">
            <a:noFill/>
            <a:miter lim="800000"/>
            <a:headEnd/>
            <a:tailEnd/>
          </a:ln>
          <a:effectLst/>
        </p:spPr>
        <p:txBody>
          <a:bodyPr wrap="square" tIns="68573" bIns="68573" rtlCol="0" anchor="ctr">
            <a:prstTxWarp prst="textNoShape">
              <a:avLst/>
            </a:prstTxWarp>
            <a:noAutofit/>
          </a:bodyPr>
          <a:lstStyle/>
          <a:p>
            <a:pPr algn="ctr" defTabSz="1149935"/>
            <a:r>
              <a:rPr lang="zh-CN" altLang="en-US" sz="1200" dirty="0">
                <a:solidFill>
                  <a:prstClr val="black"/>
                </a:solidFill>
                <a:latin typeface="微软雅黑" panose="020B0503020204020204" pitchFamily="34" charset="-122"/>
              </a:rPr>
              <a:t>实体产品标签</a:t>
            </a:r>
          </a:p>
        </p:txBody>
      </p:sp>
      <p:sp>
        <p:nvSpPr>
          <p:cNvPr id="124" name="矩形 123"/>
          <p:cNvSpPr/>
          <p:nvPr/>
        </p:nvSpPr>
        <p:spPr>
          <a:xfrm>
            <a:off x="10937367" y="3296110"/>
            <a:ext cx="1211515" cy="215979"/>
          </a:xfrm>
          <a:prstGeom prst="rect">
            <a:avLst/>
          </a:prstGeom>
          <a:solidFill>
            <a:srgbClr val="00B050"/>
          </a:solidFill>
          <a:ln w="9525">
            <a:noFill/>
            <a:miter lim="800000"/>
            <a:headEnd/>
            <a:tailEnd/>
          </a:ln>
          <a:effectLst/>
        </p:spPr>
        <p:txBody>
          <a:bodyPr wrap="square" tIns="68573" bIns="68573" rtlCol="0" anchor="ctr">
            <a:prstTxWarp prst="textNoShape">
              <a:avLst/>
            </a:prstTxWarp>
            <a:noAutofit/>
          </a:bodyPr>
          <a:lstStyle/>
          <a:p>
            <a:pPr algn="ctr" defTabSz="1149935"/>
            <a:r>
              <a:rPr lang="zh-CN" altLang="en-US" sz="1200" dirty="0">
                <a:solidFill>
                  <a:prstClr val="black"/>
                </a:solidFill>
                <a:latin typeface="微软雅黑" panose="020B0503020204020204" pitchFamily="34" charset="-122"/>
              </a:rPr>
              <a:t>虚拟产品标签</a:t>
            </a:r>
          </a:p>
        </p:txBody>
      </p:sp>
      <p:cxnSp>
        <p:nvCxnSpPr>
          <p:cNvPr id="125" name="肘形连接符 124"/>
          <p:cNvCxnSpPr>
            <a:stCxn id="108" idx="2"/>
            <a:endCxn id="124" idx="0"/>
          </p:cNvCxnSpPr>
          <p:nvPr/>
        </p:nvCxnSpPr>
        <p:spPr>
          <a:xfrm rot="16200000" flipH="1">
            <a:off x="10808556" y="2561541"/>
            <a:ext cx="378035" cy="1091102"/>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05" idx="2"/>
            <a:endCxn id="135" idx="0"/>
          </p:cNvCxnSpPr>
          <p:nvPr/>
        </p:nvCxnSpPr>
        <p:spPr>
          <a:xfrm rot="5400000">
            <a:off x="2432341" y="1983171"/>
            <a:ext cx="432030" cy="2193849"/>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127" name="肘形连接符 126"/>
          <p:cNvCxnSpPr>
            <a:stCxn id="105" idx="2"/>
            <a:endCxn id="128" idx="0"/>
          </p:cNvCxnSpPr>
          <p:nvPr/>
        </p:nvCxnSpPr>
        <p:spPr>
          <a:xfrm rot="5400000">
            <a:off x="3529265" y="3080095"/>
            <a:ext cx="432030" cy="9524"/>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3139523" y="3296110"/>
            <a:ext cx="1211515" cy="215979"/>
          </a:xfrm>
          <a:prstGeom prst="rect">
            <a:avLst/>
          </a:prstGeom>
          <a:solidFill>
            <a:srgbClr val="00B0F0"/>
          </a:solidFill>
          <a:ln w="9525">
            <a:noFill/>
            <a:miter lim="800000"/>
            <a:headEnd/>
            <a:tailEnd/>
          </a:ln>
          <a:effectLst/>
        </p:spPr>
        <p:txBody>
          <a:bodyPr wrap="square" tIns="68573" bIns="68573" rtlCol="0" anchor="ctr">
            <a:prstTxWarp prst="textNoShape">
              <a:avLst/>
            </a:prstTxWarp>
            <a:noAutofit/>
          </a:bodyPr>
          <a:lstStyle/>
          <a:p>
            <a:pPr algn="ctr" defTabSz="1149935"/>
            <a:r>
              <a:rPr lang="zh-CN" altLang="en-US" sz="1200" dirty="0">
                <a:solidFill>
                  <a:prstClr val="black"/>
                </a:solidFill>
                <a:latin typeface="微软雅黑" panose="020B0503020204020204" pitchFamily="34" charset="-122"/>
              </a:rPr>
              <a:t>业务行为标签</a:t>
            </a:r>
          </a:p>
        </p:txBody>
      </p:sp>
      <p:cxnSp>
        <p:nvCxnSpPr>
          <p:cNvPr id="129" name="肘形连接符 128"/>
          <p:cNvCxnSpPr>
            <a:stCxn id="128" idx="2"/>
            <a:endCxn id="130" idx="0"/>
          </p:cNvCxnSpPr>
          <p:nvPr/>
        </p:nvCxnSpPr>
        <p:spPr>
          <a:xfrm rot="5400000">
            <a:off x="3103345" y="3171422"/>
            <a:ext cx="301269" cy="982604"/>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2624217" y="3813358"/>
            <a:ext cx="276918" cy="674934"/>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algn="ctr" defTabSz="1149935"/>
            <a:r>
              <a:rPr lang="zh-CN" altLang="en-US" sz="1050" dirty="0">
                <a:solidFill>
                  <a:prstClr val="black"/>
                </a:solidFill>
                <a:latin typeface="微软雅黑" panose="020B0503020204020204" pitchFamily="34" charset="-122"/>
              </a:rPr>
              <a:t>应用市场</a:t>
            </a:r>
          </a:p>
        </p:txBody>
      </p:sp>
      <p:sp>
        <p:nvSpPr>
          <p:cNvPr id="131" name="矩形 130"/>
          <p:cNvSpPr/>
          <p:nvPr/>
        </p:nvSpPr>
        <p:spPr>
          <a:xfrm>
            <a:off x="3149345" y="3813358"/>
            <a:ext cx="276918" cy="674934"/>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algn="ctr" defTabSz="1149935"/>
            <a:r>
              <a:rPr lang="zh-CN" altLang="en-US" sz="1050" dirty="0">
                <a:solidFill>
                  <a:prstClr val="black"/>
                </a:solidFill>
                <a:latin typeface="微软雅黑" panose="020B0503020204020204" pitchFamily="34" charset="-122"/>
              </a:rPr>
              <a:t>华为钱包</a:t>
            </a:r>
          </a:p>
        </p:txBody>
      </p:sp>
      <p:cxnSp>
        <p:nvCxnSpPr>
          <p:cNvPr id="132" name="肘形连接符 131"/>
          <p:cNvCxnSpPr>
            <a:stCxn id="128" idx="2"/>
            <a:endCxn id="131" idx="0"/>
          </p:cNvCxnSpPr>
          <p:nvPr/>
        </p:nvCxnSpPr>
        <p:spPr>
          <a:xfrm rot="5400000">
            <a:off x="3365908" y="3433985"/>
            <a:ext cx="301269" cy="457476"/>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3674473" y="3813358"/>
            <a:ext cx="276918" cy="674934"/>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algn="ctr" defTabSz="1149935"/>
            <a:r>
              <a:rPr lang="zh-CN" altLang="en-US" sz="1050" dirty="0">
                <a:solidFill>
                  <a:prstClr val="black"/>
                </a:solidFill>
                <a:latin typeface="微软雅黑" panose="020B0503020204020204" pitchFamily="34" charset="-122"/>
              </a:rPr>
              <a:t>运动健康</a:t>
            </a:r>
          </a:p>
        </p:txBody>
      </p:sp>
      <p:cxnSp>
        <p:nvCxnSpPr>
          <p:cNvPr id="134" name="肘形连接符 133"/>
          <p:cNvCxnSpPr>
            <a:stCxn id="128" idx="2"/>
            <a:endCxn id="133" idx="0"/>
          </p:cNvCxnSpPr>
          <p:nvPr/>
        </p:nvCxnSpPr>
        <p:spPr>
          <a:xfrm rot="16200000" flipH="1">
            <a:off x="3628472" y="3628897"/>
            <a:ext cx="301269" cy="67652"/>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945674" y="3296110"/>
            <a:ext cx="1211515" cy="215979"/>
          </a:xfrm>
          <a:prstGeom prst="rect">
            <a:avLst/>
          </a:prstGeom>
          <a:solidFill>
            <a:srgbClr val="00B0F0"/>
          </a:solidFill>
          <a:ln w="9525">
            <a:noFill/>
            <a:miter lim="800000"/>
            <a:headEnd/>
            <a:tailEnd/>
          </a:ln>
          <a:effectLst/>
        </p:spPr>
        <p:txBody>
          <a:bodyPr wrap="square" tIns="68573" bIns="68573" rtlCol="0" anchor="ctr">
            <a:prstTxWarp prst="textNoShape">
              <a:avLst/>
            </a:prstTxWarp>
            <a:noAutofit/>
          </a:bodyPr>
          <a:lstStyle/>
          <a:p>
            <a:pPr algn="ctr" defTabSz="1149935"/>
            <a:r>
              <a:rPr lang="zh-CN" altLang="en-US" sz="1200" dirty="0">
                <a:solidFill>
                  <a:prstClr val="black"/>
                </a:solidFill>
                <a:latin typeface="微软雅黑" panose="020B0503020204020204" pitchFamily="34" charset="-122"/>
              </a:rPr>
              <a:t>用户属性标签</a:t>
            </a:r>
          </a:p>
        </p:txBody>
      </p:sp>
      <p:cxnSp>
        <p:nvCxnSpPr>
          <p:cNvPr id="136" name="肘形连接符 135"/>
          <p:cNvCxnSpPr>
            <a:stCxn id="135" idx="2"/>
            <a:endCxn id="137" idx="0"/>
          </p:cNvCxnSpPr>
          <p:nvPr/>
        </p:nvCxnSpPr>
        <p:spPr>
          <a:xfrm rot="5400000">
            <a:off x="939540" y="3201465"/>
            <a:ext cx="301269" cy="922517"/>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37" name="矩形 136"/>
          <p:cNvSpPr/>
          <p:nvPr/>
        </p:nvSpPr>
        <p:spPr>
          <a:xfrm>
            <a:off x="490456" y="3813358"/>
            <a:ext cx="276918" cy="674934"/>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algn="ctr" defTabSz="1149935"/>
            <a:r>
              <a:rPr lang="zh-CN" altLang="en-US" sz="1050" dirty="0">
                <a:solidFill>
                  <a:prstClr val="black"/>
                </a:solidFill>
                <a:latin typeface="微软雅黑" panose="020B0503020204020204" pitchFamily="34" charset="-122"/>
              </a:rPr>
              <a:t>人口特征</a:t>
            </a:r>
          </a:p>
        </p:txBody>
      </p:sp>
      <p:sp>
        <p:nvSpPr>
          <p:cNvPr id="138" name="矩形 137"/>
          <p:cNvSpPr/>
          <p:nvPr/>
        </p:nvSpPr>
        <p:spPr>
          <a:xfrm>
            <a:off x="968406" y="3813358"/>
            <a:ext cx="276918" cy="674934"/>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algn="ctr" defTabSz="1149935"/>
            <a:r>
              <a:rPr lang="zh-CN" altLang="en-US" sz="1050" dirty="0">
                <a:solidFill>
                  <a:prstClr val="black"/>
                </a:solidFill>
                <a:latin typeface="微软雅黑" panose="020B0503020204020204" pitchFamily="34" charset="-122"/>
              </a:rPr>
              <a:t>社会属性</a:t>
            </a:r>
          </a:p>
        </p:txBody>
      </p:sp>
      <p:cxnSp>
        <p:nvCxnSpPr>
          <p:cNvPr id="139" name="肘形连接符 138"/>
          <p:cNvCxnSpPr>
            <a:stCxn id="135" idx="2"/>
            <a:endCxn id="138" idx="0"/>
          </p:cNvCxnSpPr>
          <p:nvPr/>
        </p:nvCxnSpPr>
        <p:spPr>
          <a:xfrm rot="5400000">
            <a:off x="1178515" y="3440441"/>
            <a:ext cx="301269" cy="444566"/>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1528003" y="3813358"/>
            <a:ext cx="276918" cy="674934"/>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algn="ctr" defTabSz="1149935"/>
            <a:r>
              <a:rPr lang="zh-CN" altLang="en-US" sz="1050" dirty="0">
                <a:solidFill>
                  <a:prstClr val="black"/>
                </a:solidFill>
                <a:latin typeface="微软雅黑" panose="020B0503020204020204" pitchFamily="34" charset="-122"/>
              </a:rPr>
              <a:t>设备属性</a:t>
            </a:r>
          </a:p>
        </p:txBody>
      </p:sp>
      <p:cxnSp>
        <p:nvCxnSpPr>
          <p:cNvPr id="141" name="肘形连接符 140"/>
          <p:cNvCxnSpPr>
            <a:stCxn id="135" idx="2"/>
            <a:endCxn id="140" idx="0"/>
          </p:cNvCxnSpPr>
          <p:nvPr/>
        </p:nvCxnSpPr>
        <p:spPr>
          <a:xfrm rot="16200000" flipH="1">
            <a:off x="1458313" y="3605208"/>
            <a:ext cx="301269" cy="115030"/>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6319557" y="3296110"/>
            <a:ext cx="1211515" cy="215979"/>
          </a:xfrm>
          <a:prstGeom prst="rect">
            <a:avLst/>
          </a:prstGeom>
          <a:solidFill>
            <a:srgbClr val="00B0F0"/>
          </a:solidFill>
          <a:ln w="9525">
            <a:noFill/>
            <a:miter lim="800000"/>
            <a:headEnd/>
            <a:tailEnd/>
          </a:ln>
          <a:effectLst/>
        </p:spPr>
        <p:txBody>
          <a:bodyPr wrap="square" tIns="68573" bIns="68573" rtlCol="0" anchor="ctr">
            <a:prstTxWarp prst="textNoShape">
              <a:avLst/>
            </a:prstTxWarp>
            <a:noAutofit/>
          </a:bodyPr>
          <a:lstStyle/>
          <a:p>
            <a:pPr algn="ctr" defTabSz="1149935"/>
            <a:r>
              <a:rPr lang="zh-CN" altLang="en-US" sz="1200" dirty="0">
                <a:solidFill>
                  <a:prstClr val="black"/>
                </a:solidFill>
                <a:latin typeface="微软雅黑" panose="020B0503020204020204" pitchFamily="34" charset="-122"/>
              </a:rPr>
              <a:t>需求偏好标签</a:t>
            </a:r>
          </a:p>
        </p:txBody>
      </p:sp>
      <p:cxnSp>
        <p:nvCxnSpPr>
          <p:cNvPr id="143" name="肘形连接符 142"/>
          <p:cNvCxnSpPr>
            <a:stCxn id="142" idx="2"/>
            <a:endCxn id="144" idx="0"/>
          </p:cNvCxnSpPr>
          <p:nvPr/>
        </p:nvCxnSpPr>
        <p:spPr>
          <a:xfrm rot="5400000">
            <a:off x="6440822" y="3328864"/>
            <a:ext cx="301269" cy="667717"/>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6119138" y="3813358"/>
            <a:ext cx="276918" cy="674934"/>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设备偏好</a:t>
            </a:r>
          </a:p>
        </p:txBody>
      </p:sp>
      <p:sp>
        <p:nvSpPr>
          <p:cNvPr id="145" name="矩形 144"/>
          <p:cNvSpPr/>
          <p:nvPr/>
        </p:nvSpPr>
        <p:spPr>
          <a:xfrm>
            <a:off x="6564912" y="3813358"/>
            <a:ext cx="276918" cy="674934"/>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场景偏好</a:t>
            </a:r>
            <a:endParaRPr lang="en-US" altLang="zh-CN" sz="1050" dirty="0">
              <a:solidFill>
                <a:prstClr val="black"/>
              </a:solidFill>
              <a:latin typeface="微软雅黑" panose="020B0503020204020204" pitchFamily="34" charset="-122"/>
            </a:endParaRPr>
          </a:p>
        </p:txBody>
      </p:sp>
      <p:cxnSp>
        <p:nvCxnSpPr>
          <p:cNvPr id="146" name="肘形连接符 145"/>
          <p:cNvCxnSpPr>
            <a:stCxn id="142" idx="2"/>
            <a:endCxn id="145" idx="0"/>
          </p:cNvCxnSpPr>
          <p:nvPr/>
        </p:nvCxnSpPr>
        <p:spPr>
          <a:xfrm rot="5400000">
            <a:off x="6663709" y="3551752"/>
            <a:ext cx="301269" cy="221943"/>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010686" y="3813358"/>
            <a:ext cx="276918" cy="674934"/>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应用偏好</a:t>
            </a:r>
          </a:p>
        </p:txBody>
      </p:sp>
      <p:cxnSp>
        <p:nvCxnSpPr>
          <p:cNvPr id="148" name="肘形连接符 147"/>
          <p:cNvCxnSpPr>
            <a:stCxn id="142" idx="2"/>
            <a:endCxn id="147" idx="0"/>
          </p:cNvCxnSpPr>
          <p:nvPr/>
        </p:nvCxnSpPr>
        <p:spPr>
          <a:xfrm rot="16200000" flipH="1">
            <a:off x="6886596" y="3550807"/>
            <a:ext cx="301269" cy="223831"/>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149" name="肘形连接符 148"/>
          <p:cNvCxnSpPr>
            <a:stCxn id="105" idx="2"/>
            <a:endCxn id="142" idx="0"/>
          </p:cNvCxnSpPr>
          <p:nvPr/>
        </p:nvCxnSpPr>
        <p:spPr>
          <a:xfrm rot="16200000" flipH="1">
            <a:off x="5119282" y="1490078"/>
            <a:ext cx="432030" cy="3180034"/>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50" name="矩形 149"/>
          <p:cNvSpPr/>
          <p:nvPr/>
        </p:nvSpPr>
        <p:spPr>
          <a:xfrm>
            <a:off x="4199601" y="3813358"/>
            <a:ext cx="276918" cy="674934"/>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游戏中心</a:t>
            </a:r>
          </a:p>
        </p:txBody>
      </p:sp>
      <p:cxnSp>
        <p:nvCxnSpPr>
          <p:cNvPr id="151" name="肘形连接符 150"/>
          <p:cNvCxnSpPr>
            <a:stCxn id="128" idx="2"/>
            <a:endCxn id="150" idx="0"/>
          </p:cNvCxnSpPr>
          <p:nvPr/>
        </p:nvCxnSpPr>
        <p:spPr>
          <a:xfrm rot="16200000" flipH="1">
            <a:off x="3891036" y="3366333"/>
            <a:ext cx="301269" cy="592780"/>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1879826" y="3813358"/>
            <a:ext cx="346249" cy="674934"/>
          </a:xfrm>
          <a:prstGeom prst="rect">
            <a:avLst/>
          </a:prstGeom>
          <a:solidFill>
            <a:srgbClr val="00B0F0"/>
          </a:solidFill>
        </p:spPr>
        <p:txBody>
          <a:bodyPr vert="eaVert" wrap="square" anchor="ctr">
            <a:spAutoFit/>
          </a:bodyPr>
          <a:lstStyle/>
          <a:p>
            <a:pPr defTabSz="1149935"/>
            <a:r>
              <a:rPr lang="en-US" altLang="zh-CN" sz="1050" dirty="0">
                <a:solidFill>
                  <a:prstClr val="black"/>
                </a:solidFill>
              </a:rPr>
              <a:t>…</a:t>
            </a:r>
            <a:endParaRPr lang="zh-CN" altLang="en-US" sz="1050" dirty="0">
              <a:solidFill>
                <a:prstClr val="black"/>
              </a:solidFill>
            </a:endParaRPr>
          </a:p>
        </p:txBody>
      </p:sp>
      <p:sp>
        <p:nvSpPr>
          <p:cNvPr id="153" name="矩形 152"/>
          <p:cNvSpPr/>
          <p:nvPr/>
        </p:nvSpPr>
        <p:spPr>
          <a:xfrm>
            <a:off x="4629097" y="3813358"/>
            <a:ext cx="346249" cy="674934"/>
          </a:xfrm>
          <a:prstGeom prst="rect">
            <a:avLst/>
          </a:prstGeom>
          <a:solidFill>
            <a:srgbClr val="00B0F0"/>
          </a:solidFill>
        </p:spPr>
        <p:txBody>
          <a:bodyPr vert="eaVert" wrap="square" anchor="ctr">
            <a:spAutoFit/>
          </a:bodyPr>
          <a:lstStyle/>
          <a:p>
            <a:pPr defTabSz="1149935"/>
            <a:r>
              <a:rPr lang="en-US" altLang="zh-CN" sz="1050" dirty="0">
                <a:solidFill>
                  <a:prstClr val="black"/>
                </a:solidFill>
              </a:rPr>
              <a:t>…</a:t>
            </a:r>
            <a:endParaRPr lang="zh-CN" altLang="en-US" sz="1050" dirty="0">
              <a:solidFill>
                <a:prstClr val="black"/>
              </a:solidFill>
            </a:endParaRPr>
          </a:p>
        </p:txBody>
      </p:sp>
      <p:sp>
        <p:nvSpPr>
          <p:cNvPr id="154" name="矩形 153"/>
          <p:cNvSpPr/>
          <p:nvPr/>
        </p:nvSpPr>
        <p:spPr>
          <a:xfrm>
            <a:off x="7391325" y="3813358"/>
            <a:ext cx="346249" cy="674934"/>
          </a:xfrm>
          <a:prstGeom prst="rect">
            <a:avLst/>
          </a:prstGeom>
          <a:solidFill>
            <a:srgbClr val="00B0F0"/>
          </a:solidFill>
        </p:spPr>
        <p:txBody>
          <a:bodyPr vert="eaVert" wrap="square" anchor="ctr">
            <a:spAutoFit/>
          </a:bodyPr>
          <a:lstStyle/>
          <a:p>
            <a:pPr defTabSz="1149935"/>
            <a:r>
              <a:rPr lang="en-US" altLang="zh-CN" sz="1050" dirty="0">
                <a:solidFill>
                  <a:prstClr val="black"/>
                </a:solidFill>
              </a:rPr>
              <a:t>…</a:t>
            </a:r>
            <a:endParaRPr lang="zh-CN" altLang="en-US" sz="1050" dirty="0">
              <a:solidFill>
                <a:prstClr val="black"/>
              </a:solidFill>
            </a:endParaRPr>
          </a:p>
        </p:txBody>
      </p:sp>
      <p:cxnSp>
        <p:nvCxnSpPr>
          <p:cNvPr id="155" name="肘形连接符 154"/>
          <p:cNvCxnSpPr>
            <a:stCxn id="137" idx="2"/>
            <a:endCxn id="156" idx="0"/>
          </p:cNvCxnSpPr>
          <p:nvPr/>
        </p:nvCxnSpPr>
        <p:spPr>
          <a:xfrm rot="5400000">
            <a:off x="100222" y="4682450"/>
            <a:ext cx="722852" cy="334536"/>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155920"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性别</a:t>
            </a:r>
          </a:p>
        </p:txBody>
      </p:sp>
      <p:sp>
        <p:nvSpPr>
          <p:cNvPr id="157" name="矩形 156"/>
          <p:cNvSpPr/>
          <p:nvPr/>
        </p:nvSpPr>
        <p:spPr>
          <a:xfrm>
            <a:off x="484622"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年龄</a:t>
            </a:r>
          </a:p>
        </p:txBody>
      </p:sp>
      <p:cxnSp>
        <p:nvCxnSpPr>
          <p:cNvPr id="158" name="肘形连接符 157"/>
          <p:cNvCxnSpPr>
            <a:stCxn id="137" idx="2"/>
            <a:endCxn id="157" idx="0"/>
          </p:cNvCxnSpPr>
          <p:nvPr/>
        </p:nvCxnSpPr>
        <p:spPr>
          <a:xfrm rot="5400000">
            <a:off x="264573" y="4846801"/>
            <a:ext cx="722852" cy="5834"/>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59" name="矩形 158"/>
          <p:cNvSpPr/>
          <p:nvPr/>
        </p:nvSpPr>
        <p:spPr>
          <a:xfrm>
            <a:off x="808626"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星座</a:t>
            </a:r>
          </a:p>
        </p:txBody>
      </p:sp>
      <p:cxnSp>
        <p:nvCxnSpPr>
          <p:cNvPr id="160" name="肘形连接符 159"/>
          <p:cNvCxnSpPr>
            <a:stCxn id="137" idx="2"/>
            <a:endCxn id="159" idx="0"/>
          </p:cNvCxnSpPr>
          <p:nvPr/>
        </p:nvCxnSpPr>
        <p:spPr>
          <a:xfrm rot="16200000" flipH="1">
            <a:off x="426574" y="4690632"/>
            <a:ext cx="722852" cy="318171"/>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1132631"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en-US" altLang="zh-CN" sz="1050" dirty="0">
                <a:solidFill>
                  <a:prstClr val="black"/>
                </a:solidFill>
                <a:latin typeface="微软雅黑" panose="020B0503020204020204" pitchFamily="34" charset="-122"/>
              </a:rPr>
              <a:t>...</a:t>
            </a:r>
            <a:endParaRPr lang="zh-CN" altLang="en-US" sz="1050" dirty="0">
              <a:solidFill>
                <a:prstClr val="black"/>
              </a:solidFill>
              <a:latin typeface="微软雅黑" panose="020B0503020204020204" pitchFamily="34" charset="-122"/>
            </a:endParaRPr>
          </a:p>
        </p:txBody>
      </p:sp>
      <p:cxnSp>
        <p:nvCxnSpPr>
          <p:cNvPr id="162" name="肘形连接符 161"/>
          <p:cNvCxnSpPr>
            <a:stCxn id="137" idx="2"/>
            <a:endCxn id="161" idx="0"/>
          </p:cNvCxnSpPr>
          <p:nvPr/>
        </p:nvCxnSpPr>
        <p:spPr>
          <a:xfrm rot="16200000" flipH="1">
            <a:off x="588577" y="4528630"/>
            <a:ext cx="722852" cy="642175"/>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163" name="肘形连接符 162"/>
          <p:cNvCxnSpPr>
            <a:stCxn id="150" idx="2"/>
            <a:endCxn id="164" idx="0"/>
          </p:cNvCxnSpPr>
          <p:nvPr/>
        </p:nvCxnSpPr>
        <p:spPr>
          <a:xfrm rot="5400000">
            <a:off x="3689822" y="4562905"/>
            <a:ext cx="722852" cy="573625"/>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64" name="矩形 163"/>
          <p:cNvSpPr/>
          <p:nvPr/>
        </p:nvSpPr>
        <p:spPr>
          <a:xfrm>
            <a:off x="3625976"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游戏活跃状态</a:t>
            </a:r>
          </a:p>
        </p:txBody>
      </p:sp>
      <p:sp>
        <p:nvSpPr>
          <p:cNvPr id="165" name="矩形 164"/>
          <p:cNvSpPr/>
          <p:nvPr/>
        </p:nvSpPr>
        <p:spPr>
          <a:xfrm>
            <a:off x="4003973"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en-US" altLang="zh-CN" sz="1050" dirty="0">
                <a:solidFill>
                  <a:prstClr val="black"/>
                </a:solidFill>
                <a:latin typeface="微软雅黑" panose="020B0503020204020204" pitchFamily="34" charset="-122"/>
              </a:rPr>
              <a:t>30</a:t>
            </a:r>
            <a:r>
              <a:rPr lang="zh-CN" altLang="en-US" sz="1050" dirty="0">
                <a:solidFill>
                  <a:prstClr val="black"/>
                </a:solidFill>
                <a:latin typeface="微软雅黑" panose="020B0503020204020204" pitchFamily="34" charset="-122"/>
              </a:rPr>
              <a:t>天网游支付金额</a:t>
            </a:r>
          </a:p>
        </p:txBody>
      </p:sp>
      <p:cxnSp>
        <p:nvCxnSpPr>
          <p:cNvPr id="166" name="肘形连接符 165"/>
          <p:cNvCxnSpPr>
            <a:stCxn id="150" idx="2"/>
            <a:endCxn id="165" idx="0"/>
          </p:cNvCxnSpPr>
          <p:nvPr/>
        </p:nvCxnSpPr>
        <p:spPr>
          <a:xfrm rot="5400000">
            <a:off x="3878821" y="4751904"/>
            <a:ext cx="722852" cy="195628"/>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67" name="矩形 166"/>
          <p:cNvSpPr/>
          <p:nvPr/>
        </p:nvSpPr>
        <p:spPr>
          <a:xfrm>
            <a:off x="4381970"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en-US" altLang="zh-CN" sz="1050" dirty="0">
                <a:solidFill>
                  <a:prstClr val="black"/>
                </a:solidFill>
                <a:latin typeface="微软雅黑" panose="020B0503020204020204" pitchFamily="34" charset="-122"/>
              </a:rPr>
              <a:t>30</a:t>
            </a:r>
            <a:r>
              <a:rPr lang="zh-CN" altLang="en-US" sz="1050" dirty="0">
                <a:solidFill>
                  <a:prstClr val="black"/>
                </a:solidFill>
                <a:latin typeface="微软雅黑" panose="020B0503020204020204" pitchFamily="34" charset="-122"/>
              </a:rPr>
              <a:t>天网游支付次数</a:t>
            </a:r>
          </a:p>
        </p:txBody>
      </p:sp>
      <p:cxnSp>
        <p:nvCxnSpPr>
          <p:cNvPr id="168" name="肘形连接符 167"/>
          <p:cNvCxnSpPr>
            <a:stCxn id="150" idx="2"/>
            <a:endCxn id="167" idx="0"/>
          </p:cNvCxnSpPr>
          <p:nvPr/>
        </p:nvCxnSpPr>
        <p:spPr>
          <a:xfrm rot="16200000" flipH="1">
            <a:off x="4067819" y="4758533"/>
            <a:ext cx="722852" cy="182369"/>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4759967"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en-US" altLang="zh-CN" sz="1050" dirty="0">
                <a:solidFill>
                  <a:prstClr val="black"/>
                </a:solidFill>
                <a:latin typeface="微软雅黑" panose="020B0503020204020204" pitchFamily="34" charset="-122"/>
              </a:rPr>
              <a:t>...</a:t>
            </a:r>
            <a:endParaRPr lang="zh-CN" altLang="en-US" sz="1050" dirty="0">
              <a:solidFill>
                <a:prstClr val="black"/>
              </a:solidFill>
              <a:latin typeface="微软雅黑" panose="020B0503020204020204" pitchFamily="34" charset="-122"/>
            </a:endParaRPr>
          </a:p>
        </p:txBody>
      </p:sp>
      <p:cxnSp>
        <p:nvCxnSpPr>
          <p:cNvPr id="170" name="肘形连接符 169"/>
          <p:cNvCxnSpPr>
            <a:stCxn id="150" idx="2"/>
            <a:endCxn id="169" idx="0"/>
          </p:cNvCxnSpPr>
          <p:nvPr/>
        </p:nvCxnSpPr>
        <p:spPr>
          <a:xfrm rot="16200000" flipH="1">
            <a:off x="4256818" y="4569535"/>
            <a:ext cx="722852" cy="560366"/>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171" name="肘形连接符 170"/>
          <p:cNvCxnSpPr>
            <a:stCxn id="147" idx="2"/>
            <a:endCxn id="172" idx="0"/>
          </p:cNvCxnSpPr>
          <p:nvPr/>
        </p:nvCxnSpPr>
        <p:spPr>
          <a:xfrm rot="5400000">
            <a:off x="6446929" y="4508927"/>
            <a:ext cx="722852" cy="681581"/>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72" name="矩形 171"/>
          <p:cNvSpPr/>
          <p:nvPr/>
        </p:nvSpPr>
        <p:spPr>
          <a:xfrm>
            <a:off x="6278219" y="5211144"/>
            <a:ext cx="37868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en-US" altLang="zh-CN" sz="1050" dirty="0">
                <a:solidFill>
                  <a:prstClr val="black"/>
                </a:solidFill>
                <a:latin typeface="微软雅黑" panose="020B0503020204020204" pitchFamily="34" charset="-122"/>
              </a:rPr>
              <a:t>30</a:t>
            </a:r>
            <a:r>
              <a:rPr lang="zh-CN" altLang="en-US" sz="1050" dirty="0">
                <a:solidFill>
                  <a:prstClr val="black"/>
                </a:solidFill>
                <a:latin typeface="微软雅黑" panose="020B0503020204020204" pitchFamily="34" charset="-122"/>
              </a:rPr>
              <a:t>天卸载应用列表</a:t>
            </a:r>
          </a:p>
        </p:txBody>
      </p:sp>
      <p:sp>
        <p:nvSpPr>
          <p:cNvPr id="173" name="矩形 172"/>
          <p:cNvSpPr/>
          <p:nvPr/>
        </p:nvSpPr>
        <p:spPr>
          <a:xfrm>
            <a:off x="6771140" y="5211144"/>
            <a:ext cx="281764"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用户兴趣爱好</a:t>
            </a:r>
          </a:p>
        </p:txBody>
      </p:sp>
      <p:cxnSp>
        <p:nvCxnSpPr>
          <p:cNvPr id="174" name="肘形连接符 173"/>
          <p:cNvCxnSpPr>
            <a:stCxn id="147" idx="2"/>
            <a:endCxn id="173" idx="0"/>
          </p:cNvCxnSpPr>
          <p:nvPr/>
        </p:nvCxnSpPr>
        <p:spPr>
          <a:xfrm rot="5400000">
            <a:off x="6669158" y="4731157"/>
            <a:ext cx="722852" cy="237122"/>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7171984" y="5211144"/>
            <a:ext cx="312902"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en-US" altLang="zh-CN" sz="1050" dirty="0">
                <a:solidFill>
                  <a:prstClr val="black"/>
                </a:solidFill>
                <a:latin typeface="微软雅黑" panose="020B0503020204020204" pitchFamily="34" charset="-122"/>
              </a:rPr>
              <a:t>30</a:t>
            </a:r>
            <a:r>
              <a:rPr lang="zh-CN" altLang="en-US" sz="1050" dirty="0">
                <a:solidFill>
                  <a:prstClr val="black"/>
                </a:solidFill>
                <a:latin typeface="微软雅黑" panose="020B0503020204020204" pitchFamily="34" charset="-122"/>
              </a:rPr>
              <a:t>天主动安装应用</a:t>
            </a:r>
          </a:p>
        </p:txBody>
      </p:sp>
      <p:cxnSp>
        <p:nvCxnSpPr>
          <p:cNvPr id="176" name="肘形连接符 175"/>
          <p:cNvCxnSpPr>
            <a:stCxn id="147" idx="2"/>
            <a:endCxn id="175" idx="0"/>
          </p:cNvCxnSpPr>
          <p:nvPr/>
        </p:nvCxnSpPr>
        <p:spPr>
          <a:xfrm rot="16200000" flipH="1">
            <a:off x="6877364" y="4760073"/>
            <a:ext cx="722852" cy="179290"/>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77" name="矩形 176"/>
          <p:cNvSpPr/>
          <p:nvPr/>
        </p:nvSpPr>
        <p:spPr>
          <a:xfrm>
            <a:off x="7567981"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en-US" altLang="zh-CN" sz="1050" dirty="0">
                <a:solidFill>
                  <a:prstClr val="black"/>
                </a:solidFill>
                <a:latin typeface="微软雅黑" panose="020B0503020204020204" pitchFamily="34" charset="-122"/>
              </a:rPr>
              <a:t>…</a:t>
            </a:r>
            <a:endParaRPr lang="zh-CN" altLang="en-US" sz="1050" dirty="0">
              <a:solidFill>
                <a:prstClr val="black"/>
              </a:solidFill>
              <a:latin typeface="微软雅黑" panose="020B0503020204020204" pitchFamily="34" charset="-122"/>
            </a:endParaRPr>
          </a:p>
        </p:txBody>
      </p:sp>
      <p:cxnSp>
        <p:nvCxnSpPr>
          <p:cNvPr id="178" name="肘形连接符 177"/>
          <p:cNvCxnSpPr>
            <a:stCxn id="147" idx="2"/>
            <a:endCxn id="177" idx="0"/>
          </p:cNvCxnSpPr>
          <p:nvPr/>
        </p:nvCxnSpPr>
        <p:spPr>
          <a:xfrm rot="16200000" flipH="1">
            <a:off x="7066367" y="4571070"/>
            <a:ext cx="722852" cy="557295"/>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179" name="肘形连接符 178"/>
          <p:cNvCxnSpPr>
            <a:stCxn id="123" idx="2"/>
            <a:endCxn id="180" idx="0"/>
          </p:cNvCxnSpPr>
          <p:nvPr/>
        </p:nvCxnSpPr>
        <p:spPr>
          <a:xfrm rot="5400000">
            <a:off x="8987066" y="3139006"/>
            <a:ext cx="301269" cy="1047433"/>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80" name="矩形 179"/>
          <p:cNvSpPr/>
          <p:nvPr/>
        </p:nvSpPr>
        <p:spPr>
          <a:xfrm>
            <a:off x="8475524" y="3813358"/>
            <a:ext cx="276918" cy="674934"/>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手机</a:t>
            </a:r>
          </a:p>
        </p:txBody>
      </p:sp>
      <p:sp>
        <p:nvSpPr>
          <p:cNvPr id="181" name="矩形 180"/>
          <p:cNvSpPr/>
          <p:nvPr/>
        </p:nvSpPr>
        <p:spPr>
          <a:xfrm>
            <a:off x="8969519" y="3813358"/>
            <a:ext cx="276918" cy="674934"/>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平板</a:t>
            </a:r>
            <a:endParaRPr lang="en-US" altLang="zh-CN" sz="1050" dirty="0">
              <a:solidFill>
                <a:prstClr val="black"/>
              </a:solidFill>
              <a:latin typeface="微软雅黑" panose="020B0503020204020204" pitchFamily="34" charset="-122"/>
            </a:endParaRPr>
          </a:p>
        </p:txBody>
      </p:sp>
      <p:cxnSp>
        <p:nvCxnSpPr>
          <p:cNvPr id="182" name="肘形连接符 181"/>
          <p:cNvCxnSpPr>
            <a:stCxn id="123" idx="2"/>
            <a:endCxn id="181" idx="0"/>
          </p:cNvCxnSpPr>
          <p:nvPr/>
        </p:nvCxnSpPr>
        <p:spPr>
          <a:xfrm rot="5400000">
            <a:off x="9234064" y="3386004"/>
            <a:ext cx="301269" cy="553438"/>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9421173" y="3813358"/>
            <a:ext cx="276918" cy="674934"/>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穿戴设备</a:t>
            </a:r>
            <a:endParaRPr lang="en-US" altLang="zh-CN" sz="1050" dirty="0">
              <a:solidFill>
                <a:prstClr val="black"/>
              </a:solidFill>
              <a:latin typeface="微软雅黑" panose="020B0503020204020204" pitchFamily="34" charset="-122"/>
            </a:endParaRPr>
          </a:p>
        </p:txBody>
      </p:sp>
      <p:cxnSp>
        <p:nvCxnSpPr>
          <p:cNvPr id="184" name="肘形连接符 183"/>
          <p:cNvCxnSpPr>
            <a:stCxn id="123" idx="2"/>
            <a:endCxn id="183" idx="0"/>
          </p:cNvCxnSpPr>
          <p:nvPr/>
        </p:nvCxnSpPr>
        <p:spPr>
          <a:xfrm rot="5400000">
            <a:off x="9459891" y="3611830"/>
            <a:ext cx="301269" cy="101785"/>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185" name="肘形连接符 184"/>
          <p:cNvCxnSpPr>
            <a:stCxn id="124" idx="2"/>
            <a:endCxn id="186" idx="0"/>
          </p:cNvCxnSpPr>
          <p:nvPr/>
        </p:nvCxnSpPr>
        <p:spPr>
          <a:xfrm rot="5400000">
            <a:off x="10948233" y="3218466"/>
            <a:ext cx="301269" cy="888515"/>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86" name="矩形 185"/>
          <p:cNvSpPr/>
          <p:nvPr/>
        </p:nvSpPr>
        <p:spPr>
          <a:xfrm>
            <a:off x="10516150" y="3813358"/>
            <a:ext cx="276918" cy="674934"/>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音乐</a:t>
            </a:r>
          </a:p>
        </p:txBody>
      </p:sp>
      <p:sp>
        <p:nvSpPr>
          <p:cNvPr id="187" name="矩形 186"/>
          <p:cNvSpPr/>
          <p:nvPr/>
        </p:nvSpPr>
        <p:spPr>
          <a:xfrm>
            <a:off x="10970051" y="3813358"/>
            <a:ext cx="276918" cy="674934"/>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视频</a:t>
            </a:r>
          </a:p>
        </p:txBody>
      </p:sp>
      <p:cxnSp>
        <p:nvCxnSpPr>
          <p:cNvPr id="188" name="肘形连接符 187"/>
          <p:cNvCxnSpPr>
            <a:stCxn id="124" idx="2"/>
            <a:endCxn id="187" idx="0"/>
          </p:cNvCxnSpPr>
          <p:nvPr/>
        </p:nvCxnSpPr>
        <p:spPr>
          <a:xfrm rot="5400000">
            <a:off x="11175184" y="3445416"/>
            <a:ext cx="301269" cy="434615"/>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11808967" y="3813358"/>
            <a:ext cx="346249" cy="674934"/>
          </a:xfrm>
          <a:prstGeom prst="rect">
            <a:avLst/>
          </a:prstGeom>
          <a:solidFill>
            <a:srgbClr val="00B050"/>
          </a:solidFill>
        </p:spPr>
        <p:txBody>
          <a:bodyPr vert="eaVert" wrap="square" anchor="ctr">
            <a:spAutoFit/>
          </a:bodyPr>
          <a:lstStyle/>
          <a:p>
            <a:pPr defTabSz="1149935"/>
            <a:r>
              <a:rPr lang="en-US" altLang="zh-CN" sz="1050" dirty="0">
                <a:solidFill>
                  <a:prstClr val="black"/>
                </a:solidFill>
              </a:rPr>
              <a:t>…</a:t>
            </a:r>
            <a:endParaRPr lang="zh-CN" altLang="en-US" sz="1050" dirty="0">
              <a:solidFill>
                <a:prstClr val="black"/>
              </a:solidFill>
            </a:endParaRPr>
          </a:p>
        </p:txBody>
      </p:sp>
      <p:sp>
        <p:nvSpPr>
          <p:cNvPr id="190" name="矩形 189"/>
          <p:cNvSpPr/>
          <p:nvPr/>
        </p:nvSpPr>
        <p:spPr>
          <a:xfrm>
            <a:off x="9861876" y="3813358"/>
            <a:ext cx="346249" cy="674934"/>
          </a:xfrm>
          <a:prstGeom prst="rect">
            <a:avLst/>
          </a:prstGeom>
          <a:solidFill>
            <a:srgbClr val="00B050"/>
          </a:solidFill>
        </p:spPr>
        <p:txBody>
          <a:bodyPr vert="eaVert" wrap="square" anchor="ctr">
            <a:spAutoFit/>
          </a:bodyPr>
          <a:lstStyle/>
          <a:p>
            <a:pPr defTabSz="1149935"/>
            <a:r>
              <a:rPr lang="en-US" altLang="zh-CN" sz="1050" dirty="0">
                <a:solidFill>
                  <a:prstClr val="black"/>
                </a:solidFill>
              </a:rPr>
              <a:t>…</a:t>
            </a:r>
            <a:endParaRPr lang="zh-CN" altLang="en-US" sz="1050" dirty="0">
              <a:solidFill>
                <a:prstClr val="black"/>
              </a:solidFill>
            </a:endParaRPr>
          </a:p>
        </p:txBody>
      </p:sp>
      <p:cxnSp>
        <p:nvCxnSpPr>
          <p:cNvPr id="191" name="肘形连接符 190"/>
          <p:cNvCxnSpPr>
            <a:stCxn id="180" idx="2"/>
            <a:endCxn id="192" idx="0"/>
          </p:cNvCxnSpPr>
          <p:nvPr/>
        </p:nvCxnSpPr>
        <p:spPr>
          <a:xfrm rot="5400000">
            <a:off x="8078196" y="4675355"/>
            <a:ext cx="722852" cy="348725"/>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8126799" y="5211144"/>
            <a:ext cx="276918" cy="1079895"/>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产品型号</a:t>
            </a:r>
          </a:p>
        </p:txBody>
      </p:sp>
      <p:sp>
        <p:nvSpPr>
          <p:cNvPr id="193" name="矩形 192"/>
          <p:cNvSpPr/>
          <p:nvPr/>
        </p:nvSpPr>
        <p:spPr>
          <a:xfrm>
            <a:off x="8477792" y="5211144"/>
            <a:ext cx="276918" cy="1079895"/>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设备颜色</a:t>
            </a:r>
          </a:p>
        </p:txBody>
      </p:sp>
      <p:cxnSp>
        <p:nvCxnSpPr>
          <p:cNvPr id="194" name="肘形连接符 193"/>
          <p:cNvCxnSpPr>
            <a:stCxn id="180" idx="2"/>
            <a:endCxn id="193" idx="0"/>
          </p:cNvCxnSpPr>
          <p:nvPr/>
        </p:nvCxnSpPr>
        <p:spPr>
          <a:xfrm rot="16200000" flipH="1">
            <a:off x="8253692" y="4848584"/>
            <a:ext cx="722852" cy="2268"/>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8828785" y="5211144"/>
            <a:ext cx="276918" cy="1079895"/>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en-US" altLang="zh-CN" sz="1050" dirty="0">
                <a:solidFill>
                  <a:prstClr val="black"/>
                </a:solidFill>
                <a:latin typeface="微软雅黑" panose="020B0503020204020204" pitchFamily="34" charset="-122"/>
              </a:rPr>
              <a:t>…</a:t>
            </a:r>
            <a:endParaRPr lang="zh-CN" altLang="en-US" sz="1050" dirty="0">
              <a:solidFill>
                <a:prstClr val="black"/>
              </a:solidFill>
              <a:latin typeface="微软雅黑" panose="020B0503020204020204" pitchFamily="34" charset="-122"/>
            </a:endParaRPr>
          </a:p>
        </p:txBody>
      </p:sp>
      <p:cxnSp>
        <p:nvCxnSpPr>
          <p:cNvPr id="196" name="肘形连接符 195"/>
          <p:cNvCxnSpPr>
            <a:stCxn id="180" idx="2"/>
            <a:endCxn id="195" idx="0"/>
          </p:cNvCxnSpPr>
          <p:nvPr/>
        </p:nvCxnSpPr>
        <p:spPr>
          <a:xfrm rot="16200000" flipH="1">
            <a:off x="8429188" y="4673087"/>
            <a:ext cx="722852" cy="353261"/>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197" name="肘形连接符 196"/>
          <p:cNvCxnSpPr>
            <a:stCxn id="187" idx="2"/>
            <a:endCxn id="198" idx="0"/>
          </p:cNvCxnSpPr>
          <p:nvPr/>
        </p:nvCxnSpPr>
        <p:spPr>
          <a:xfrm rot="5400000">
            <a:off x="10567476" y="4670109"/>
            <a:ext cx="722852" cy="359218"/>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10610833" y="5211144"/>
            <a:ext cx="276918" cy="1079895"/>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影片信息</a:t>
            </a:r>
          </a:p>
        </p:txBody>
      </p:sp>
      <p:sp>
        <p:nvSpPr>
          <p:cNvPr id="199" name="矩形 198"/>
          <p:cNvSpPr/>
          <p:nvPr/>
        </p:nvSpPr>
        <p:spPr>
          <a:xfrm>
            <a:off x="10970846" y="5211144"/>
            <a:ext cx="276918" cy="1079895"/>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产品信息</a:t>
            </a:r>
          </a:p>
        </p:txBody>
      </p:sp>
      <p:cxnSp>
        <p:nvCxnSpPr>
          <p:cNvPr id="200" name="肘形连接符 199"/>
          <p:cNvCxnSpPr>
            <a:stCxn id="187" idx="2"/>
            <a:endCxn id="213" idx="0"/>
          </p:cNvCxnSpPr>
          <p:nvPr/>
        </p:nvCxnSpPr>
        <p:spPr>
          <a:xfrm rot="16200000" flipH="1">
            <a:off x="11107495" y="4489307"/>
            <a:ext cx="722852" cy="720821"/>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201" name="肘形连接符 200"/>
          <p:cNvCxnSpPr>
            <a:stCxn id="135" idx="2"/>
            <a:endCxn id="152" idx="0"/>
          </p:cNvCxnSpPr>
          <p:nvPr/>
        </p:nvCxnSpPr>
        <p:spPr>
          <a:xfrm rot="16200000" flipH="1">
            <a:off x="1651557" y="3411963"/>
            <a:ext cx="301269" cy="501519"/>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202" name="肘形连接符 201"/>
          <p:cNvCxnSpPr>
            <a:stCxn id="124" idx="2"/>
            <a:endCxn id="189" idx="0"/>
          </p:cNvCxnSpPr>
          <p:nvPr/>
        </p:nvCxnSpPr>
        <p:spPr>
          <a:xfrm rot="16200000" flipH="1">
            <a:off x="11611974" y="3443239"/>
            <a:ext cx="301269" cy="438967"/>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203" name="肘形连接符 202"/>
          <p:cNvCxnSpPr>
            <a:stCxn id="128" idx="2"/>
            <a:endCxn id="153" idx="0"/>
          </p:cNvCxnSpPr>
          <p:nvPr/>
        </p:nvCxnSpPr>
        <p:spPr>
          <a:xfrm rot="16200000" flipH="1">
            <a:off x="4123117" y="3134252"/>
            <a:ext cx="301269" cy="1056941"/>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204" name="肘形连接符 203"/>
          <p:cNvCxnSpPr>
            <a:stCxn id="142" idx="2"/>
            <a:endCxn id="154" idx="0"/>
          </p:cNvCxnSpPr>
          <p:nvPr/>
        </p:nvCxnSpPr>
        <p:spPr>
          <a:xfrm rot="16200000" flipH="1">
            <a:off x="7094248" y="3343155"/>
            <a:ext cx="301269" cy="639135"/>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205" name="肘形连接符 204"/>
          <p:cNvCxnSpPr>
            <a:stCxn id="123" idx="2"/>
            <a:endCxn id="190" idx="0"/>
          </p:cNvCxnSpPr>
          <p:nvPr/>
        </p:nvCxnSpPr>
        <p:spPr>
          <a:xfrm rot="16200000" flipH="1">
            <a:off x="9697575" y="3475931"/>
            <a:ext cx="301269" cy="373584"/>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206" name="肘形连接符 205"/>
          <p:cNvCxnSpPr>
            <a:stCxn id="140" idx="2"/>
            <a:endCxn id="207" idx="0"/>
          </p:cNvCxnSpPr>
          <p:nvPr/>
        </p:nvCxnSpPr>
        <p:spPr>
          <a:xfrm rot="16200000" flipH="1">
            <a:off x="1305653" y="4849101"/>
            <a:ext cx="722852" cy="1233"/>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207" name="矩形 206"/>
          <p:cNvSpPr/>
          <p:nvPr/>
        </p:nvSpPr>
        <p:spPr>
          <a:xfrm>
            <a:off x="1529235"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使用状态</a:t>
            </a:r>
          </a:p>
        </p:txBody>
      </p:sp>
      <p:sp>
        <p:nvSpPr>
          <p:cNvPr id="208" name="矩形 207"/>
          <p:cNvSpPr/>
          <p:nvPr/>
        </p:nvSpPr>
        <p:spPr>
          <a:xfrm>
            <a:off x="1843952"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销售信息</a:t>
            </a:r>
          </a:p>
        </p:txBody>
      </p:sp>
      <p:cxnSp>
        <p:nvCxnSpPr>
          <p:cNvPr id="209" name="肘形连接符 208"/>
          <p:cNvCxnSpPr>
            <a:stCxn id="140" idx="2"/>
            <a:endCxn id="208" idx="0"/>
          </p:cNvCxnSpPr>
          <p:nvPr/>
        </p:nvCxnSpPr>
        <p:spPr>
          <a:xfrm rot="16200000" flipH="1">
            <a:off x="1463011" y="4691743"/>
            <a:ext cx="722852" cy="315949"/>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210" name="矩形 209"/>
          <p:cNvSpPr/>
          <p:nvPr/>
        </p:nvSpPr>
        <p:spPr>
          <a:xfrm>
            <a:off x="11441782" y="3813358"/>
            <a:ext cx="276918" cy="674934"/>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阅读</a:t>
            </a:r>
          </a:p>
        </p:txBody>
      </p:sp>
      <p:cxnSp>
        <p:nvCxnSpPr>
          <p:cNvPr id="211" name="肘形连接符 210"/>
          <p:cNvCxnSpPr>
            <a:stCxn id="124" idx="2"/>
            <a:endCxn id="210" idx="0"/>
          </p:cNvCxnSpPr>
          <p:nvPr/>
        </p:nvCxnSpPr>
        <p:spPr>
          <a:xfrm rot="16200000" flipH="1">
            <a:off x="11411048" y="3644165"/>
            <a:ext cx="301269" cy="37116"/>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11330859" y="5211144"/>
            <a:ext cx="276918" cy="1079895"/>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zh-CN" altLang="en-US" sz="1050" dirty="0">
                <a:solidFill>
                  <a:prstClr val="black"/>
                </a:solidFill>
                <a:latin typeface="微软雅黑" panose="020B0503020204020204" pitchFamily="34" charset="-122"/>
              </a:rPr>
              <a:t>故事要素</a:t>
            </a:r>
          </a:p>
        </p:txBody>
      </p:sp>
      <p:sp>
        <p:nvSpPr>
          <p:cNvPr id="213" name="矩形 212"/>
          <p:cNvSpPr/>
          <p:nvPr/>
        </p:nvSpPr>
        <p:spPr>
          <a:xfrm>
            <a:off x="11690871" y="5211144"/>
            <a:ext cx="276918" cy="1079895"/>
          </a:xfrm>
          <a:prstGeom prst="rect">
            <a:avLst/>
          </a:prstGeom>
          <a:solidFill>
            <a:srgbClr val="00B050"/>
          </a:solidFill>
          <a:ln w="9525">
            <a:noFill/>
            <a:miter lim="800000"/>
            <a:headEnd/>
            <a:tailEnd/>
          </a:ln>
          <a:effectLst/>
        </p:spPr>
        <p:txBody>
          <a:bodyPr vert="eaVert" wrap="square" tIns="68573" bIns="68573" rtlCol="0" anchor="ctr">
            <a:prstTxWarp prst="textNoShape">
              <a:avLst/>
            </a:prstTxWarp>
            <a:noAutofit/>
          </a:bodyPr>
          <a:lstStyle/>
          <a:p>
            <a:pPr defTabSz="1149935"/>
            <a:r>
              <a:rPr lang="en-US" altLang="zh-CN" sz="1050" dirty="0">
                <a:solidFill>
                  <a:prstClr val="black"/>
                </a:solidFill>
                <a:latin typeface="微软雅黑" panose="020B0503020204020204" pitchFamily="34" charset="-122"/>
              </a:rPr>
              <a:t>…</a:t>
            </a:r>
            <a:endParaRPr lang="zh-CN" altLang="en-US" sz="1050" dirty="0">
              <a:solidFill>
                <a:prstClr val="black"/>
              </a:solidFill>
              <a:latin typeface="微软雅黑" panose="020B0503020204020204" pitchFamily="34" charset="-122"/>
            </a:endParaRPr>
          </a:p>
        </p:txBody>
      </p:sp>
      <p:cxnSp>
        <p:nvCxnSpPr>
          <p:cNvPr id="214" name="肘形连接符 213"/>
          <p:cNvCxnSpPr>
            <a:stCxn id="187" idx="2"/>
            <a:endCxn id="199" idx="0"/>
          </p:cNvCxnSpPr>
          <p:nvPr/>
        </p:nvCxnSpPr>
        <p:spPr>
          <a:xfrm rot="16200000" flipH="1">
            <a:off x="10747482" y="4849320"/>
            <a:ext cx="722852" cy="795"/>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cxnSp>
        <p:nvCxnSpPr>
          <p:cNvPr id="215" name="肘形连接符 214"/>
          <p:cNvCxnSpPr>
            <a:stCxn id="187" idx="2"/>
            <a:endCxn id="212" idx="0"/>
          </p:cNvCxnSpPr>
          <p:nvPr/>
        </p:nvCxnSpPr>
        <p:spPr>
          <a:xfrm rot="16200000" flipH="1">
            <a:off x="10927488" y="4669314"/>
            <a:ext cx="722852" cy="360808"/>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78404" y="5211144"/>
            <a:ext cx="276918" cy="1079895"/>
          </a:xfrm>
          <a:prstGeom prst="rect">
            <a:avLst/>
          </a:prstGeom>
          <a:solidFill>
            <a:srgbClr val="00B0F0"/>
          </a:solidFill>
          <a:ln w="9525">
            <a:noFill/>
            <a:miter lim="800000"/>
            <a:headEnd/>
            <a:tailEnd/>
          </a:ln>
          <a:effectLst/>
        </p:spPr>
        <p:txBody>
          <a:bodyPr vert="eaVert" wrap="square" tIns="68573" bIns="68573" rtlCol="0" anchor="ctr">
            <a:prstTxWarp prst="textNoShape">
              <a:avLst/>
            </a:prstTxWarp>
            <a:noAutofit/>
          </a:bodyPr>
          <a:lstStyle/>
          <a:p>
            <a:pPr defTabSz="1149935"/>
            <a:r>
              <a:rPr lang="en-US" altLang="zh-CN" sz="1050" dirty="0">
                <a:solidFill>
                  <a:prstClr val="black"/>
                </a:solidFill>
                <a:latin typeface="微软雅黑" panose="020B0503020204020204" pitchFamily="34" charset="-122"/>
              </a:rPr>
              <a:t>…</a:t>
            </a:r>
            <a:endParaRPr lang="zh-CN" altLang="en-US" sz="1050" dirty="0">
              <a:solidFill>
                <a:prstClr val="black"/>
              </a:solidFill>
              <a:latin typeface="微软雅黑" panose="020B0503020204020204" pitchFamily="34" charset="-122"/>
            </a:endParaRPr>
          </a:p>
        </p:txBody>
      </p:sp>
      <p:cxnSp>
        <p:nvCxnSpPr>
          <p:cNvPr id="217" name="肘形连接符 216"/>
          <p:cNvCxnSpPr>
            <a:stCxn id="140" idx="2"/>
            <a:endCxn id="216" idx="0"/>
          </p:cNvCxnSpPr>
          <p:nvPr/>
        </p:nvCxnSpPr>
        <p:spPr>
          <a:xfrm rot="16200000" flipH="1">
            <a:off x="1630237" y="4524517"/>
            <a:ext cx="722852" cy="650402"/>
          </a:xfrm>
          <a:prstGeom prst="bentConnector3">
            <a:avLst>
              <a:gd name="adj1" fmla="val 50000"/>
            </a:avLst>
          </a:prstGeom>
          <a:solidFill>
            <a:srgbClr val="00B0F0"/>
          </a:solidFill>
          <a:ln w="28575"/>
        </p:spPr>
        <p:style>
          <a:lnRef idx="1">
            <a:schemeClr val="accent1"/>
          </a:lnRef>
          <a:fillRef idx="0">
            <a:schemeClr val="accent1"/>
          </a:fillRef>
          <a:effectRef idx="0">
            <a:schemeClr val="accent1"/>
          </a:effectRef>
          <a:fontRef idx="minor">
            <a:schemeClr val="tx1"/>
          </a:fontRef>
        </p:style>
      </p:cxnSp>
      <p:sp>
        <p:nvSpPr>
          <p:cNvPr id="321" name="文本框 4"/>
          <p:cNvSpPr txBox="1"/>
          <p:nvPr/>
        </p:nvSpPr>
        <p:spPr>
          <a:xfrm>
            <a:off x="188839" y="963058"/>
            <a:ext cx="11847241" cy="1046335"/>
          </a:xfrm>
          <a:prstGeom prst="rect">
            <a:avLst/>
          </a:prstGeom>
          <a:solidFill>
            <a:schemeClr val="accent1">
              <a:lumMod val="20000"/>
              <a:lumOff val="80000"/>
              <a:alpha val="20000"/>
            </a:schemeClr>
          </a:solidFill>
          <a:ln w="6350">
            <a:solidFill>
              <a:schemeClr val="bg1"/>
            </a:solidFill>
          </a:ln>
          <a:effectLst/>
        </p:spPr>
        <p:txBody>
          <a:bodyPr wrap="square" lIns="121817" tIns="60908" rIns="121817" bIns="60908" rtlCol="0">
            <a:spAutoFit/>
          </a:bodyPr>
          <a:lstStyle/>
          <a:p>
            <a:pPr defTabSz="1149935"/>
            <a:r>
              <a:rPr lang="zh-CN" altLang="en-US" sz="1500" b="1" dirty="0">
                <a:solidFill>
                  <a:prstClr val="black"/>
                </a:solidFill>
                <a:latin typeface="微软雅黑" panose="020B0503020204020204" pitchFamily="34" charset="-122"/>
              </a:rPr>
              <a:t>云服务标签体系建设规划：</a:t>
            </a:r>
            <a:endParaRPr lang="en-US" altLang="zh-CN" sz="1500" b="1" dirty="0">
              <a:solidFill>
                <a:prstClr val="black"/>
              </a:solidFill>
              <a:latin typeface="微软雅黑" panose="020B0503020204020204" pitchFamily="34" charset="-122"/>
            </a:endParaRPr>
          </a:p>
          <a:p>
            <a:pPr marL="214284" indent="-214284" defTabSz="1149935">
              <a:buFont typeface="Wingdings" panose="05000000000000000000" pitchFamily="2" charset="2"/>
              <a:buChar char="p"/>
            </a:pPr>
            <a:r>
              <a:rPr kumimoji="1" lang="zh-CN" altLang="en-US" sz="1500" dirty="0">
                <a:solidFill>
                  <a:prstClr val="black"/>
                </a:solidFill>
                <a:latin typeface="微软雅黑" panose="020B0503020204020204" pitchFamily="34" charset="-122"/>
              </a:rPr>
              <a:t>云服务标签体系包括</a:t>
            </a:r>
            <a:r>
              <a:rPr kumimoji="1" lang="zh-CN" altLang="en-US" sz="1500" b="1" dirty="0">
                <a:solidFill>
                  <a:srgbClr val="FF0000"/>
                </a:solidFill>
                <a:latin typeface="微软雅黑" panose="020B0503020204020204" pitchFamily="34" charset="-122"/>
              </a:rPr>
              <a:t>用户标签体系、产品标签体系</a:t>
            </a:r>
            <a:r>
              <a:rPr kumimoji="1" lang="zh-CN" altLang="en-US" sz="1500" dirty="0">
                <a:solidFill>
                  <a:prstClr val="black"/>
                </a:solidFill>
                <a:latin typeface="微软雅黑" panose="020B0503020204020204" pitchFamily="34" charset="-122"/>
              </a:rPr>
              <a:t>两大分类</a:t>
            </a:r>
            <a:endParaRPr kumimoji="1" lang="en-US" altLang="zh-CN" sz="1500" dirty="0">
              <a:solidFill>
                <a:prstClr val="black"/>
              </a:solidFill>
              <a:latin typeface="微软雅黑" panose="020B0503020204020204" pitchFamily="34" charset="-122"/>
            </a:endParaRPr>
          </a:p>
          <a:p>
            <a:pPr marL="214284" indent="-214284" defTabSz="1149935">
              <a:buFont typeface="Wingdings" panose="05000000000000000000" pitchFamily="2" charset="2"/>
              <a:buChar char="p"/>
            </a:pPr>
            <a:r>
              <a:rPr kumimoji="1" lang="zh-CN" altLang="en-US" sz="1500" dirty="0">
                <a:solidFill>
                  <a:prstClr val="black"/>
                </a:solidFill>
                <a:latin typeface="微软雅黑" panose="020B0503020204020204" pitchFamily="34" charset="-122"/>
              </a:rPr>
              <a:t>产品标签体系包括</a:t>
            </a:r>
            <a:r>
              <a:rPr kumimoji="1" lang="zh-CN" altLang="en-US" sz="1500" b="1" dirty="0">
                <a:solidFill>
                  <a:srgbClr val="FF0000"/>
                </a:solidFill>
                <a:latin typeface="微软雅黑" panose="020B0503020204020204" pitchFamily="34" charset="-122"/>
              </a:rPr>
              <a:t>实体产品标签</a:t>
            </a:r>
            <a:r>
              <a:rPr kumimoji="1" lang="zh-CN" altLang="en-US" sz="1500" dirty="0">
                <a:solidFill>
                  <a:prstClr val="black"/>
                </a:solidFill>
                <a:latin typeface="微软雅黑" panose="020B0503020204020204" pitchFamily="34" charset="-122"/>
              </a:rPr>
              <a:t>（例如手机</a:t>
            </a:r>
            <a:r>
              <a:rPr kumimoji="1" lang="en-US" altLang="zh-CN" sz="1500" dirty="0">
                <a:solidFill>
                  <a:prstClr val="black"/>
                </a:solidFill>
                <a:latin typeface="微软雅黑" panose="020B0503020204020204" pitchFamily="34" charset="-122"/>
              </a:rPr>
              <a:t>-Mate 9</a:t>
            </a:r>
            <a:r>
              <a:rPr kumimoji="1" lang="zh-CN" altLang="en-US" sz="1500" dirty="0">
                <a:solidFill>
                  <a:prstClr val="black"/>
                </a:solidFill>
                <a:latin typeface="微软雅黑" panose="020B0503020204020204" pitchFamily="34" charset="-122"/>
              </a:rPr>
              <a:t>）、</a:t>
            </a:r>
            <a:r>
              <a:rPr kumimoji="1" lang="zh-CN" altLang="en-US" sz="1500" b="1" dirty="0">
                <a:solidFill>
                  <a:srgbClr val="FF0000"/>
                </a:solidFill>
                <a:latin typeface="微软雅黑" panose="020B0503020204020204" pitchFamily="34" charset="-122"/>
              </a:rPr>
              <a:t>虚拟产品标签</a:t>
            </a:r>
            <a:r>
              <a:rPr kumimoji="1" lang="zh-CN" altLang="en-US" sz="1500" dirty="0">
                <a:solidFill>
                  <a:prstClr val="black"/>
                </a:solidFill>
                <a:latin typeface="微软雅黑" panose="020B0503020204020204" pitchFamily="34" charset="-122"/>
              </a:rPr>
              <a:t>（例如视频</a:t>
            </a:r>
            <a:r>
              <a:rPr kumimoji="1" lang="en-US" altLang="zh-CN" sz="1500" dirty="0">
                <a:solidFill>
                  <a:prstClr val="black"/>
                </a:solidFill>
                <a:latin typeface="微软雅黑" panose="020B0503020204020204" pitchFamily="34" charset="-122"/>
              </a:rPr>
              <a:t>-</a:t>
            </a:r>
            <a:r>
              <a:rPr kumimoji="1" lang="zh-CN" altLang="en-US" sz="1500" dirty="0">
                <a:solidFill>
                  <a:prstClr val="black"/>
                </a:solidFill>
                <a:latin typeface="微软雅黑" panose="020B0503020204020204" pitchFamily="34" charset="-122"/>
              </a:rPr>
              <a:t>星球大战</a:t>
            </a:r>
            <a:r>
              <a:rPr kumimoji="1" lang="en-US" altLang="zh-CN" sz="1500" dirty="0">
                <a:solidFill>
                  <a:prstClr val="black"/>
                </a:solidFill>
                <a:latin typeface="微软雅黑" panose="020B0503020204020204" pitchFamily="34" charset="-122"/>
              </a:rPr>
              <a:t>7</a:t>
            </a:r>
            <a:r>
              <a:rPr kumimoji="1" lang="zh-CN" altLang="en-US" sz="1500" dirty="0">
                <a:solidFill>
                  <a:prstClr val="black"/>
                </a:solidFill>
                <a:latin typeface="微软雅黑" panose="020B0503020204020204" pitchFamily="34" charset="-122"/>
              </a:rPr>
              <a:t>）</a:t>
            </a:r>
            <a:endParaRPr kumimoji="1" lang="en-US" altLang="zh-CN" sz="1500" dirty="0">
              <a:solidFill>
                <a:prstClr val="black"/>
              </a:solidFill>
              <a:latin typeface="微软雅黑" panose="020B0503020204020204" pitchFamily="34" charset="-122"/>
            </a:endParaRPr>
          </a:p>
          <a:p>
            <a:pPr marL="214284" indent="-214284" defTabSz="1149935">
              <a:buFont typeface="Wingdings" panose="05000000000000000000" pitchFamily="2" charset="2"/>
              <a:buChar char="p"/>
            </a:pPr>
            <a:r>
              <a:rPr kumimoji="1" lang="zh-CN" altLang="en-US" sz="1500" dirty="0">
                <a:solidFill>
                  <a:prstClr val="black"/>
                </a:solidFill>
                <a:latin typeface="微软雅黑" panose="020B0503020204020204" pitchFamily="34" charset="-122"/>
              </a:rPr>
              <a:t>用户标签体系包括</a:t>
            </a:r>
            <a:r>
              <a:rPr kumimoji="1" lang="zh-CN" altLang="en-US" sz="1500" b="1" dirty="0">
                <a:solidFill>
                  <a:srgbClr val="FF0000"/>
                </a:solidFill>
                <a:latin typeface="微软雅黑" panose="020B0503020204020204" pitchFamily="34" charset="-122"/>
              </a:rPr>
              <a:t>用户属性标签</a:t>
            </a:r>
            <a:r>
              <a:rPr kumimoji="1" lang="zh-CN" altLang="en-US" sz="1500" dirty="0">
                <a:solidFill>
                  <a:srgbClr val="FF0000"/>
                </a:solidFill>
                <a:latin typeface="微软雅黑" panose="020B0503020204020204" pitchFamily="34" charset="-122"/>
              </a:rPr>
              <a:t>、</a:t>
            </a:r>
            <a:r>
              <a:rPr kumimoji="1" lang="zh-CN" altLang="en-US" sz="1500" b="1" dirty="0">
                <a:solidFill>
                  <a:srgbClr val="FF0000"/>
                </a:solidFill>
                <a:latin typeface="微软雅黑" panose="020B0503020204020204" pitchFamily="34" charset="-122"/>
              </a:rPr>
              <a:t>业务行为标签</a:t>
            </a:r>
            <a:r>
              <a:rPr kumimoji="1" lang="zh-CN" altLang="en-US" sz="1500" dirty="0">
                <a:solidFill>
                  <a:prstClr val="black"/>
                </a:solidFill>
                <a:latin typeface="微软雅黑" panose="020B0503020204020204" pitchFamily="34" charset="-122"/>
              </a:rPr>
              <a:t>，并通过对用户</a:t>
            </a:r>
            <a:r>
              <a:rPr kumimoji="1" lang="en-US" altLang="zh-CN" sz="1500" dirty="0">
                <a:solidFill>
                  <a:prstClr val="black"/>
                </a:solidFill>
                <a:latin typeface="微软雅黑" panose="020B0503020204020204" pitchFamily="34" charset="-122"/>
              </a:rPr>
              <a:t>+</a:t>
            </a:r>
            <a:r>
              <a:rPr kumimoji="1" lang="zh-CN" altLang="en-US" sz="1500" dirty="0">
                <a:solidFill>
                  <a:prstClr val="black"/>
                </a:solidFill>
                <a:latin typeface="微软雅黑" panose="020B0503020204020204" pitchFamily="34" charset="-122"/>
              </a:rPr>
              <a:t>产品</a:t>
            </a:r>
            <a:r>
              <a:rPr kumimoji="1" lang="en-US" altLang="zh-CN" sz="1500" dirty="0">
                <a:solidFill>
                  <a:prstClr val="black"/>
                </a:solidFill>
                <a:latin typeface="微软雅黑" panose="020B0503020204020204" pitchFamily="34" charset="-122"/>
              </a:rPr>
              <a:t>+</a:t>
            </a:r>
            <a:r>
              <a:rPr kumimoji="1" lang="zh-CN" altLang="en-US" sz="1500" dirty="0">
                <a:solidFill>
                  <a:prstClr val="black"/>
                </a:solidFill>
                <a:latin typeface="微软雅黑" panose="020B0503020204020204" pitchFamily="34" charset="-122"/>
              </a:rPr>
              <a:t>行为挖掘形成</a:t>
            </a:r>
            <a:r>
              <a:rPr kumimoji="1" lang="zh-CN" altLang="en-US" sz="1500" b="1" dirty="0">
                <a:solidFill>
                  <a:srgbClr val="FF0000"/>
                </a:solidFill>
                <a:latin typeface="微软雅黑" panose="020B0503020204020204" pitchFamily="34" charset="-122"/>
              </a:rPr>
              <a:t>用户需求偏好标签</a:t>
            </a:r>
            <a:endParaRPr lang="en-US" altLang="zh-CN" sz="1500" b="1" dirty="0">
              <a:solidFill>
                <a:srgbClr val="FF0000"/>
              </a:solidFill>
              <a:latin typeface="微软雅黑" panose="020B0503020204020204" pitchFamily="34" charset="-122"/>
            </a:endParaRPr>
          </a:p>
        </p:txBody>
      </p:sp>
    </p:spTree>
    <p:extLst>
      <p:ext uri="{BB962C8B-B14F-4D97-AF65-F5344CB8AC3E}">
        <p14:creationId xmlns:p14="http://schemas.microsoft.com/office/powerpoint/2010/main" val="795165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noFill/>
          <a:ln w="9525" algn="ctr">
            <a:noFill/>
            <a:miter lim="800000"/>
            <a:headEnd/>
            <a:tailEnd/>
          </a:ln>
          <a:effectLst/>
        </p:spPr>
        <p:txBody>
          <a:bodyPr vert="horz" wrap="square" lIns="68573" tIns="34287" rIns="68573" bIns="34287" numCol="1" anchor="ctr" anchorCtr="0" compatLnSpc="1">
            <a:prstTxWarp prst="textNoShape">
              <a:avLst/>
            </a:prstTxWarp>
          </a:bodyPr>
          <a:lstStyle/>
          <a:p>
            <a:pPr>
              <a:buFont typeface="Arial" pitchFamily="34" charset="0"/>
            </a:pPr>
            <a:r>
              <a:rPr lang="zh-CN" altLang="en-US" sz="2700" dirty="0"/>
              <a:t>标签数据设计</a:t>
            </a:r>
          </a:p>
        </p:txBody>
      </p:sp>
      <p:sp>
        <p:nvSpPr>
          <p:cNvPr id="5" name="圆角矩形 12"/>
          <p:cNvSpPr/>
          <p:nvPr/>
        </p:nvSpPr>
        <p:spPr>
          <a:xfrm>
            <a:off x="533925" y="1160970"/>
            <a:ext cx="2349105" cy="1248747"/>
          </a:xfrm>
          <a:prstGeom prst="roundRect">
            <a:avLst/>
          </a:prstGeom>
          <a:solidFill>
            <a:srgbClr val="5B9BD5"/>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500" kern="0" dirty="0">
                <a:solidFill>
                  <a:prstClr val="white"/>
                </a:solidFill>
                <a:latin typeface="微软雅黑"/>
                <a:sym typeface="Gill Sans" charset="0"/>
              </a:rPr>
              <a:t>标签分类</a:t>
            </a:r>
          </a:p>
        </p:txBody>
      </p:sp>
      <p:sp>
        <p:nvSpPr>
          <p:cNvPr id="6" name="圆角矩形 13"/>
          <p:cNvSpPr/>
          <p:nvPr/>
        </p:nvSpPr>
        <p:spPr>
          <a:xfrm>
            <a:off x="533925" y="2608382"/>
            <a:ext cx="708460" cy="1603506"/>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一级标签</a:t>
            </a:r>
          </a:p>
        </p:txBody>
      </p:sp>
      <p:sp>
        <p:nvSpPr>
          <p:cNvPr id="7" name="圆角矩形 14"/>
          <p:cNvSpPr/>
          <p:nvPr/>
        </p:nvSpPr>
        <p:spPr>
          <a:xfrm>
            <a:off x="1354248" y="2608382"/>
            <a:ext cx="708460" cy="1603506"/>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一级标签</a:t>
            </a:r>
          </a:p>
        </p:txBody>
      </p:sp>
      <p:sp>
        <p:nvSpPr>
          <p:cNvPr id="8" name="圆角矩形 15"/>
          <p:cNvSpPr/>
          <p:nvPr/>
        </p:nvSpPr>
        <p:spPr>
          <a:xfrm>
            <a:off x="2174571" y="2600733"/>
            <a:ext cx="708460" cy="1603506"/>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一级标签</a:t>
            </a:r>
          </a:p>
        </p:txBody>
      </p:sp>
      <p:sp>
        <p:nvSpPr>
          <p:cNvPr id="9" name="圆角矩形 16"/>
          <p:cNvSpPr/>
          <p:nvPr/>
        </p:nvSpPr>
        <p:spPr>
          <a:xfrm>
            <a:off x="533926" y="4362881"/>
            <a:ext cx="197398" cy="1601049"/>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二级标签</a:t>
            </a:r>
          </a:p>
        </p:txBody>
      </p:sp>
      <p:sp>
        <p:nvSpPr>
          <p:cNvPr id="10" name="圆角矩形 17"/>
          <p:cNvSpPr/>
          <p:nvPr/>
        </p:nvSpPr>
        <p:spPr>
          <a:xfrm>
            <a:off x="771108" y="4362881"/>
            <a:ext cx="230521" cy="1601049"/>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二级标签</a:t>
            </a:r>
          </a:p>
        </p:txBody>
      </p:sp>
      <p:sp>
        <p:nvSpPr>
          <p:cNvPr id="11" name="圆角矩形 18"/>
          <p:cNvSpPr/>
          <p:nvPr/>
        </p:nvSpPr>
        <p:spPr>
          <a:xfrm>
            <a:off x="1035994" y="4365985"/>
            <a:ext cx="200707" cy="1601049"/>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二级标签</a:t>
            </a:r>
          </a:p>
        </p:txBody>
      </p:sp>
      <p:sp>
        <p:nvSpPr>
          <p:cNvPr id="12" name="圆角矩形 20"/>
          <p:cNvSpPr/>
          <p:nvPr/>
        </p:nvSpPr>
        <p:spPr>
          <a:xfrm>
            <a:off x="1354248" y="4362881"/>
            <a:ext cx="167792" cy="1601049"/>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二级标签</a:t>
            </a:r>
          </a:p>
        </p:txBody>
      </p:sp>
      <p:sp>
        <p:nvSpPr>
          <p:cNvPr id="13" name="圆角矩形 21"/>
          <p:cNvSpPr/>
          <p:nvPr/>
        </p:nvSpPr>
        <p:spPr>
          <a:xfrm>
            <a:off x="1540685" y="4362881"/>
            <a:ext cx="167792" cy="1601049"/>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二级标签</a:t>
            </a:r>
          </a:p>
        </p:txBody>
      </p:sp>
      <p:sp>
        <p:nvSpPr>
          <p:cNvPr id="14" name="圆角矩形 22"/>
          <p:cNvSpPr/>
          <p:nvPr/>
        </p:nvSpPr>
        <p:spPr>
          <a:xfrm>
            <a:off x="1727121" y="4365985"/>
            <a:ext cx="167792" cy="1601049"/>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二级标签</a:t>
            </a:r>
          </a:p>
        </p:txBody>
      </p:sp>
      <p:sp>
        <p:nvSpPr>
          <p:cNvPr id="15" name="圆角矩形 23"/>
          <p:cNvSpPr/>
          <p:nvPr/>
        </p:nvSpPr>
        <p:spPr>
          <a:xfrm>
            <a:off x="1913558" y="4362881"/>
            <a:ext cx="167792" cy="1601049"/>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二级标签</a:t>
            </a:r>
          </a:p>
        </p:txBody>
      </p:sp>
      <p:sp>
        <p:nvSpPr>
          <p:cNvPr id="16" name="圆角矩形 24"/>
          <p:cNvSpPr/>
          <p:nvPr/>
        </p:nvSpPr>
        <p:spPr>
          <a:xfrm>
            <a:off x="2165250" y="4362881"/>
            <a:ext cx="167792" cy="1601049"/>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二级标签</a:t>
            </a:r>
          </a:p>
        </p:txBody>
      </p:sp>
      <p:sp>
        <p:nvSpPr>
          <p:cNvPr id="17" name="圆角矩形 25"/>
          <p:cNvSpPr/>
          <p:nvPr/>
        </p:nvSpPr>
        <p:spPr>
          <a:xfrm>
            <a:off x="2342365" y="4362881"/>
            <a:ext cx="167792" cy="1601049"/>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二级标签</a:t>
            </a:r>
          </a:p>
        </p:txBody>
      </p:sp>
      <p:sp>
        <p:nvSpPr>
          <p:cNvPr id="18" name="圆角矩形 26"/>
          <p:cNvSpPr/>
          <p:nvPr/>
        </p:nvSpPr>
        <p:spPr>
          <a:xfrm>
            <a:off x="2528801" y="4365338"/>
            <a:ext cx="167792" cy="1601049"/>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二级标签</a:t>
            </a:r>
          </a:p>
        </p:txBody>
      </p:sp>
      <p:sp>
        <p:nvSpPr>
          <p:cNvPr id="19" name="圆角矩形 27"/>
          <p:cNvSpPr/>
          <p:nvPr/>
        </p:nvSpPr>
        <p:spPr>
          <a:xfrm>
            <a:off x="2715238" y="4362881"/>
            <a:ext cx="167792" cy="1601049"/>
          </a:xfrm>
          <a:prstGeom prst="roundRect">
            <a:avLst/>
          </a:prstGeom>
          <a:solidFill>
            <a:srgbClr val="5B9BD5">
              <a:lumMod val="75000"/>
            </a:srgbClr>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r>
              <a:rPr lang="en-US" altLang="zh-CN" sz="1050" kern="0" dirty="0">
                <a:solidFill>
                  <a:prstClr val="white"/>
                </a:solidFill>
                <a:latin typeface="微软雅黑"/>
                <a:sym typeface="Gill Sans" charset="0"/>
              </a:rPr>
              <a:t>…</a:t>
            </a:r>
            <a:endParaRPr lang="zh-CN" altLang="en-US" sz="1050" kern="0" dirty="0">
              <a:solidFill>
                <a:prstClr val="white"/>
              </a:solidFill>
              <a:latin typeface="微软雅黑"/>
              <a:sym typeface="Gill Sans" charset="0"/>
            </a:endParaRPr>
          </a:p>
        </p:txBody>
      </p:sp>
      <p:sp>
        <p:nvSpPr>
          <p:cNvPr id="20" name="圆角矩形 28"/>
          <p:cNvSpPr/>
          <p:nvPr/>
        </p:nvSpPr>
        <p:spPr>
          <a:xfrm>
            <a:off x="3019749" y="1160970"/>
            <a:ext cx="5559704" cy="1248747"/>
          </a:xfrm>
          <a:prstGeom prst="roundRect">
            <a:avLst/>
          </a:prstGeom>
          <a:solidFill>
            <a:srgbClr val="ED7D31">
              <a:lumMod val="60000"/>
              <a:lumOff val="40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500" kern="0" dirty="0">
                <a:solidFill>
                  <a:prstClr val="white"/>
                </a:solidFill>
                <a:latin typeface="微软雅黑"/>
                <a:sym typeface="Gill Sans" charset="0"/>
              </a:rPr>
              <a:t>标签描述信息</a:t>
            </a:r>
          </a:p>
        </p:txBody>
      </p:sp>
      <p:sp>
        <p:nvSpPr>
          <p:cNvPr id="21" name="圆角矩形 29"/>
          <p:cNvSpPr/>
          <p:nvPr/>
        </p:nvSpPr>
        <p:spPr>
          <a:xfrm>
            <a:off x="3019749" y="2590720"/>
            <a:ext cx="425310"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名称</a:t>
            </a:r>
          </a:p>
        </p:txBody>
      </p:sp>
      <p:sp>
        <p:nvSpPr>
          <p:cNvPr id="22" name="圆角矩形 30"/>
          <p:cNvSpPr/>
          <p:nvPr/>
        </p:nvSpPr>
        <p:spPr>
          <a:xfrm>
            <a:off x="3505855" y="2590720"/>
            <a:ext cx="747301"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描述</a:t>
            </a:r>
            <a:endParaRPr lang="en-US" altLang="zh-CN" sz="1200" kern="0" dirty="0">
              <a:solidFill>
                <a:prstClr val="white"/>
              </a:solidFill>
              <a:latin typeface="微软雅黑"/>
              <a:sym typeface="Gill Sans" charset="0"/>
            </a:endParaRPr>
          </a:p>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规则</a:t>
            </a:r>
          </a:p>
        </p:txBody>
      </p:sp>
      <p:sp>
        <p:nvSpPr>
          <p:cNvPr id="23" name="圆角矩形 31"/>
          <p:cNvSpPr/>
          <p:nvPr/>
        </p:nvSpPr>
        <p:spPr>
          <a:xfrm>
            <a:off x="3477687" y="4362881"/>
            <a:ext cx="346075"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业务口径</a:t>
            </a:r>
          </a:p>
        </p:txBody>
      </p:sp>
      <p:sp>
        <p:nvSpPr>
          <p:cNvPr id="24" name="圆角矩形 32"/>
          <p:cNvSpPr/>
          <p:nvPr/>
        </p:nvSpPr>
        <p:spPr>
          <a:xfrm>
            <a:off x="3867862" y="4362881"/>
            <a:ext cx="360828"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技术口径</a:t>
            </a:r>
          </a:p>
        </p:txBody>
      </p:sp>
      <p:sp>
        <p:nvSpPr>
          <p:cNvPr id="25" name="圆角矩形 33"/>
          <p:cNvSpPr/>
          <p:nvPr/>
        </p:nvSpPr>
        <p:spPr>
          <a:xfrm>
            <a:off x="4319731" y="2584546"/>
            <a:ext cx="414635"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统计周期</a:t>
            </a:r>
          </a:p>
        </p:txBody>
      </p:sp>
      <p:sp>
        <p:nvSpPr>
          <p:cNvPr id="26" name="圆角矩形 34"/>
          <p:cNvSpPr/>
          <p:nvPr/>
        </p:nvSpPr>
        <p:spPr>
          <a:xfrm>
            <a:off x="4783907" y="2584546"/>
            <a:ext cx="425310"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衡量标准</a:t>
            </a:r>
          </a:p>
        </p:txBody>
      </p:sp>
      <p:sp>
        <p:nvSpPr>
          <p:cNvPr id="27" name="圆角矩形 35"/>
          <p:cNvSpPr/>
          <p:nvPr/>
        </p:nvSpPr>
        <p:spPr>
          <a:xfrm>
            <a:off x="4787591" y="4362881"/>
            <a:ext cx="199846"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覆盖率</a:t>
            </a:r>
          </a:p>
        </p:txBody>
      </p:sp>
      <p:sp>
        <p:nvSpPr>
          <p:cNvPr id="28" name="圆角矩形 36"/>
          <p:cNvSpPr/>
          <p:nvPr/>
        </p:nvSpPr>
        <p:spPr>
          <a:xfrm>
            <a:off x="5021804" y="4362881"/>
            <a:ext cx="199846"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准确率</a:t>
            </a:r>
          </a:p>
        </p:txBody>
      </p:sp>
      <p:sp>
        <p:nvSpPr>
          <p:cNvPr id="29" name="圆角矩形 37"/>
          <p:cNvSpPr/>
          <p:nvPr/>
        </p:nvSpPr>
        <p:spPr>
          <a:xfrm>
            <a:off x="5304378" y="2584546"/>
            <a:ext cx="1636229"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数据来源</a:t>
            </a:r>
          </a:p>
        </p:txBody>
      </p:sp>
      <p:sp>
        <p:nvSpPr>
          <p:cNvPr id="30" name="圆角矩形 38"/>
          <p:cNvSpPr/>
          <p:nvPr/>
        </p:nvSpPr>
        <p:spPr>
          <a:xfrm>
            <a:off x="5304378" y="4362881"/>
            <a:ext cx="297308"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来源业务</a:t>
            </a:r>
          </a:p>
        </p:txBody>
      </p:sp>
      <p:sp>
        <p:nvSpPr>
          <p:cNvPr id="31" name="圆角矩形 39"/>
          <p:cNvSpPr/>
          <p:nvPr/>
        </p:nvSpPr>
        <p:spPr>
          <a:xfrm>
            <a:off x="5639108" y="4362881"/>
            <a:ext cx="297308"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数据通道</a:t>
            </a:r>
          </a:p>
        </p:txBody>
      </p:sp>
      <p:sp>
        <p:nvSpPr>
          <p:cNvPr id="32" name="圆角矩形 40"/>
          <p:cNvSpPr/>
          <p:nvPr/>
        </p:nvSpPr>
        <p:spPr>
          <a:xfrm>
            <a:off x="5973839" y="4362881"/>
            <a:ext cx="297308"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采集频率</a:t>
            </a:r>
          </a:p>
        </p:txBody>
      </p:sp>
      <p:sp>
        <p:nvSpPr>
          <p:cNvPr id="33" name="圆角矩形 41"/>
          <p:cNvSpPr/>
          <p:nvPr/>
        </p:nvSpPr>
        <p:spPr>
          <a:xfrm>
            <a:off x="6308568" y="4362881"/>
            <a:ext cx="297308"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数据规模</a:t>
            </a:r>
          </a:p>
        </p:txBody>
      </p:sp>
      <p:sp>
        <p:nvSpPr>
          <p:cNvPr id="34" name="圆角矩形 42"/>
          <p:cNvSpPr/>
          <p:nvPr/>
        </p:nvSpPr>
        <p:spPr>
          <a:xfrm>
            <a:off x="6643299" y="4362881"/>
            <a:ext cx="297308"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规则规范</a:t>
            </a:r>
          </a:p>
        </p:txBody>
      </p:sp>
      <p:sp>
        <p:nvSpPr>
          <p:cNvPr id="35" name="圆角矩形 43"/>
          <p:cNvSpPr/>
          <p:nvPr/>
        </p:nvSpPr>
        <p:spPr>
          <a:xfrm>
            <a:off x="8154143" y="2578449"/>
            <a:ext cx="425310"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有效期</a:t>
            </a:r>
          </a:p>
        </p:txBody>
      </p:sp>
      <p:sp>
        <p:nvSpPr>
          <p:cNvPr id="36" name="圆角矩形 44"/>
          <p:cNvSpPr/>
          <p:nvPr/>
        </p:nvSpPr>
        <p:spPr>
          <a:xfrm>
            <a:off x="7030084" y="2578449"/>
            <a:ext cx="1087160"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捕获类型</a:t>
            </a:r>
          </a:p>
        </p:txBody>
      </p:sp>
      <p:sp>
        <p:nvSpPr>
          <p:cNvPr id="37" name="圆角矩形 45"/>
          <p:cNvSpPr/>
          <p:nvPr/>
        </p:nvSpPr>
        <p:spPr>
          <a:xfrm>
            <a:off x="7030083" y="4362881"/>
            <a:ext cx="347627"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规则类</a:t>
            </a:r>
          </a:p>
        </p:txBody>
      </p:sp>
      <p:sp>
        <p:nvSpPr>
          <p:cNvPr id="38" name="圆角矩形 46"/>
          <p:cNvSpPr/>
          <p:nvPr/>
        </p:nvSpPr>
        <p:spPr>
          <a:xfrm>
            <a:off x="7399850" y="4362881"/>
            <a:ext cx="347627"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模型类</a:t>
            </a:r>
          </a:p>
        </p:txBody>
      </p:sp>
      <p:sp>
        <p:nvSpPr>
          <p:cNvPr id="39" name="圆角矩形 47"/>
          <p:cNvSpPr/>
          <p:nvPr/>
        </p:nvSpPr>
        <p:spPr>
          <a:xfrm>
            <a:off x="7769617" y="4362881"/>
            <a:ext cx="347627" cy="1603506"/>
          </a:xfrm>
          <a:prstGeom prst="roundRect">
            <a:avLst/>
          </a:prstGeom>
          <a:solidFill>
            <a:srgbClr val="ED7D31">
              <a:lumMod val="75000"/>
            </a:srgbClr>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手工维护类</a:t>
            </a:r>
          </a:p>
        </p:txBody>
      </p:sp>
      <p:sp>
        <p:nvSpPr>
          <p:cNvPr id="40" name="圆角矩形 48"/>
          <p:cNvSpPr/>
          <p:nvPr/>
        </p:nvSpPr>
        <p:spPr>
          <a:xfrm>
            <a:off x="8704910" y="1160970"/>
            <a:ext cx="2575160" cy="1248747"/>
          </a:xfrm>
          <a:prstGeom prst="roundRect">
            <a:avLst/>
          </a:prstGeom>
          <a:solidFill>
            <a:srgbClr val="70AD47">
              <a:lumMod val="60000"/>
              <a:lumOff val="40000"/>
            </a:srgbClr>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r>
              <a:rPr lang="zh-CN" altLang="en-US" sz="1500" kern="0" dirty="0">
                <a:solidFill>
                  <a:prstClr val="white"/>
                </a:solidFill>
                <a:latin typeface="微软雅黑"/>
                <a:sym typeface="Gill Sans" charset="0"/>
              </a:rPr>
              <a:t>标签应用信息</a:t>
            </a:r>
          </a:p>
        </p:txBody>
      </p:sp>
      <p:sp>
        <p:nvSpPr>
          <p:cNvPr id="41" name="圆角矩形 49"/>
          <p:cNvSpPr/>
          <p:nvPr/>
        </p:nvSpPr>
        <p:spPr>
          <a:xfrm>
            <a:off x="8704910" y="4362881"/>
            <a:ext cx="336752" cy="1591235"/>
          </a:xfrm>
          <a:prstGeom prst="roundRect">
            <a:avLst/>
          </a:prstGeom>
          <a:solidFill>
            <a:srgbClr val="70AD47">
              <a:lumMod val="75000"/>
            </a:srgbClr>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提出业务</a:t>
            </a:r>
          </a:p>
        </p:txBody>
      </p:sp>
      <p:sp>
        <p:nvSpPr>
          <p:cNvPr id="42" name="圆角矩形 50"/>
          <p:cNvSpPr/>
          <p:nvPr/>
        </p:nvSpPr>
        <p:spPr>
          <a:xfrm>
            <a:off x="9065547" y="4375152"/>
            <a:ext cx="336752" cy="1591235"/>
          </a:xfrm>
          <a:prstGeom prst="roundRect">
            <a:avLst/>
          </a:prstGeom>
          <a:solidFill>
            <a:srgbClr val="70AD47">
              <a:lumMod val="75000"/>
            </a:srgbClr>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提出部门</a:t>
            </a:r>
          </a:p>
        </p:txBody>
      </p:sp>
      <p:sp>
        <p:nvSpPr>
          <p:cNvPr id="43" name="圆角矩形 51"/>
          <p:cNvSpPr/>
          <p:nvPr/>
        </p:nvSpPr>
        <p:spPr>
          <a:xfrm>
            <a:off x="8704909" y="2578449"/>
            <a:ext cx="697390" cy="1591235"/>
          </a:xfrm>
          <a:prstGeom prst="roundRect">
            <a:avLst/>
          </a:prstGeom>
          <a:solidFill>
            <a:srgbClr val="70AD47">
              <a:lumMod val="75000"/>
            </a:srgbClr>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需求方</a:t>
            </a:r>
          </a:p>
        </p:txBody>
      </p:sp>
      <p:sp>
        <p:nvSpPr>
          <p:cNvPr id="44" name="圆角矩形 52"/>
          <p:cNvSpPr/>
          <p:nvPr/>
        </p:nvSpPr>
        <p:spPr>
          <a:xfrm>
            <a:off x="9443857" y="4350611"/>
            <a:ext cx="336752" cy="1591235"/>
          </a:xfrm>
          <a:prstGeom prst="roundRect">
            <a:avLst/>
          </a:prstGeom>
          <a:solidFill>
            <a:srgbClr val="70AD47">
              <a:lumMod val="75000"/>
            </a:srgbClr>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使用业务</a:t>
            </a:r>
          </a:p>
        </p:txBody>
      </p:sp>
      <p:sp>
        <p:nvSpPr>
          <p:cNvPr id="45" name="圆角矩形 53"/>
          <p:cNvSpPr/>
          <p:nvPr/>
        </p:nvSpPr>
        <p:spPr>
          <a:xfrm>
            <a:off x="9804495" y="4362881"/>
            <a:ext cx="336752" cy="1591235"/>
          </a:xfrm>
          <a:prstGeom prst="roundRect">
            <a:avLst/>
          </a:prstGeom>
          <a:solidFill>
            <a:srgbClr val="70AD47">
              <a:lumMod val="75000"/>
            </a:srgbClr>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使用部门</a:t>
            </a:r>
          </a:p>
        </p:txBody>
      </p:sp>
      <p:sp>
        <p:nvSpPr>
          <p:cNvPr id="46" name="圆角矩形 54"/>
          <p:cNvSpPr/>
          <p:nvPr/>
        </p:nvSpPr>
        <p:spPr>
          <a:xfrm>
            <a:off x="9443856" y="2566178"/>
            <a:ext cx="697390" cy="1591235"/>
          </a:xfrm>
          <a:prstGeom prst="roundRect">
            <a:avLst/>
          </a:prstGeom>
          <a:solidFill>
            <a:srgbClr val="70AD47">
              <a:lumMod val="75000"/>
            </a:srgbClr>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使用方</a:t>
            </a:r>
          </a:p>
        </p:txBody>
      </p:sp>
      <p:sp>
        <p:nvSpPr>
          <p:cNvPr id="47" name="圆角矩形 55"/>
          <p:cNvSpPr/>
          <p:nvPr/>
        </p:nvSpPr>
        <p:spPr>
          <a:xfrm>
            <a:off x="10182804" y="2566178"/>
            <a:ext cx="1097266" cy="1591235"/>
          </a:xfrm>
          <a:prstGeom prst="roundRect">
            <a:avLst/>
          </a:prstGeom>
          <a:solidFill>
            <a:srgbClr val="70AD47">
              <a:lumMod val="75000"/>
            </a:srgbClr>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r>
              <a:rPr lang="zh-CN" altLang="en-US" sz="1200" kern="0" dirty="0">
                <a:solidFill>
                  <a:prstClr val="white"/>
                </a:solidFill>
                <a:latin typeface="微软雅黑"/>
                <a:sym typeface="Gill Sans" charset="0"/>
              </a:rPr>
              <a:t>应用场景</a:t>
            </a:r>
          </a:p>
        </p:txBody>
      </p:sp>
      <p:sp>
        <p:nvSpPr>
          <p:cNvPr id="48" name="圆角矩形 56"/>
          <p:cNvSpPr/>
          <p:nvPr/>
        </p:nvSpPr>
        <p:spPr>
          <a:xfrm>
            <a:off x="10188630" y="4350611"/>
            <a:ext cx="336752" cy="1591235"/>
          </a:xfrm>
          <a:prstGeom prst="roundRect">
            <a:avLst/>
          </a:prstGeom>
          <a:solidFill>
            <a:srgbClr val="70AD47">
              <a:lumMod val="75000"/>
            </a:srgbClr>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广告</a:t>
            </a:r>
          </a:p>
        </p:txBody>
      </p:sp>
      <p:sp>
        <p:nvSpPr>
          <p:cNvPr id="49" name="圆角矩形 57"/>
          <p:cNvSpPr/>
          <p:nvPr/>
        </p:nvSpPr>
        <p:spPr>
          <a:xfrm>
            <a:off x="10566940" y="4326070"/>
            <a:ext cx="336752" cy="1615776"/>
          </a:xfrm>
          <a:prstGeom prst="roundRect">
            <a:avLst/>
          </a:prstGeom>
          <a:solidFill>
            <a:srgbClr val="70AD47">
              <a:lumMod val="75000"/>
            </a:srgbClr>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营销</a:t>
            </a:r>
          </a:p>
        </p:txBody>
      </p:sp>
      <p:sp>
        <p:nvSpPr>
          <p:cNvPr id="50" name="圆角矩形 58"/>
          <p:cNvSpPr/>
          <p:nvPr/>
        </p:nvSpPr>
        <p:spPr>
          <a:xfrm>
            <a:off x="10927578" y="4338340"/>
            <a:ext cx="336752" cy="1603506"/>
          </a:xfrm>
          <a:prstGeom prst="roundRect">
            <a:avLst/>
          </a:prstGeom>
          <a:solidFill>
            <a:srgbClr val="70AD47">
              <a:lumMod val="75000"/>
            </a:srgbClr>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r>
              <a:rPr lang="zh-CN" altLang="en-US" sz="1050" kern="0" dirty="0">
                <a:solidFill>
                  <a:prstClr val="white"/>
                </a:solidFill>
                <a:latin typeface="微软雅黑"/>
                <a:sym typeface="Gill Sans" charset="0"/>
              </a:rPr>
              <a:t>用户研究</a:t>
            </a:r>
          </a:p>
        </p:txBody>
      </p:sp>
      <p:sp>
        <p:nvSpPr>
          <p:cNvPr id="51" name="下箭头 6"/>
          <p:cNvSpPr/>
          <p:nvPr/>
        </p:nvSpPr>
        <p:spPr>
          <a:xfrm>
            <a:off x="1522041" y="2253625"/>
            <a:ext cx="391517" cy="454090"/>
          </a:xfrm>
          <a:prstGeom prst="downArrow">
            <a:avLst/>
          </a:prstGeom>
          <a:solidFill>
            <a:sysClr val="window" lastClr="FFFFFF"/>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52" name="下箭头 7"/>
          <p:cNvSpPr/>
          <p:nvPr/>
        </p:nvSpPr>
        <p:spPr>
          <a:xfrm>
            <a:off x="1523012" y="4069986"/>
            <a:ext cx="391517" cy="454090"/>
          </a:xfrm>
          <a:prstGeom prst="downArrow">
            <a:avLst/>
          </a:prstGeom>
          <a:solidFill>
            <a:sysClr val="window" lastClr="FFFFFF"/>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53" name="下箭头 8"/>
          <p:cNvSpPr/>
          <p:nvPr/>
        </p:nvSpPr>
        <p:spPr>
          <a:xfrm>
            <a:off x="5932192" y="2236033"/>
            <a:ext cx="391517" cy="454090"/>
          </a:xfrm>
          <a:prstGeom prst="downArrow">
            <a:avLst/>
          </a:prstGeom>
          <a:solidFill>
            <a:sysClr val="window" lastClr="FFFFFF"/>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54" name="下箭头 9"/>
          <p:cNvSpPr/>
          <p:nvPr/>
        </p:nvSpPr>
        <p:spPr>
          <a:xfrm>
            <a:off x="5942870" y="4048024"/>
            <a:ext cx="391517" cy="454090"/>
          </a:xfrm>
          <a:prstGeom prst="downArrow">
            <a:avLst/>
          </a:prstGeom>
          <a:solidFill>
            <a:sysClr val="window" lastClr="FFFFFF"/>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55" name="下箭头 10"/>
          <p:cNvSpPr/>
          <p:nvPr/>
        </p:nvSpPr>
        <p:spPr>
          <a:xfrm>
            <a:off x="9790660" y="2253624"/>
            <a:ext cx="391517" cy="454090"/>
          </a:xfrm>
          <a:prstGeom prst="downArrow">
            <a:avLst/>
          </a:prstGeom>
          <a:solidFill>
            <a:sysClr val="window" lastClr="FFFFFF"/>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56" name="下箭头 11"/>
          <p:cNvSpPr/>
          <p:nvPr/>
        </p:nvSpPr>
        <p:spPr>
          <a:xfrm>
            <a:off x="9790660" y="4069985"/>
            <a:ext cx="391517" cy="454090"/>
          </a:xfrm>
          <a:prstGeom prst="downArrow">
            <a:avLst/>
          </a:prstGeom>
          <a:solidFill>
            <a:sysClr val="window" lastClr="FFFFFF"/>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57" name="下箭头 59"/>
          <p:cNvSpPr/>
          <p:nvPr/>
        </p:nvSpPr>
        <p:spPr>
          <a:xfrm>
            <a:off x="700689" y="4072231"/>
            <a:ext cx="391517" cy="454090"/>
          </a:xfrm>
          <a:prstGeom prst="downArrow">
            <a:avLst/>
          </a:prstGeom>
          <a:solidFill>
            <a:sysClr val="window" lastClr="FFFFFF"/>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58" name="下箭头 60"/>
          <p:cNvSpPr/>
          <p:nvPr/>
        </p:nvSpPr>
        <p:spPr>
          <a:xfrm>
            <a:off x="2344798" y="4072231"/>
            <a:ext cx="391517" cy="454090"/>
          </a:xfrm>
          <a:prstGeom prst="downArrow">
            <a:avLst/>
          </a:prstGeom>
          <a:solidFill>
            <a:sysClr val="window" lastClr="FFFFFF"/>
          </a:solidFill>
          <a:ln w="25400" cap="flat" cmpd="sng" algn="ctr">
            <a:solidFill>
              <a:srgbClr val="5B9BD5">
                <a:shade val="50000"/>
              </a:srgbClr>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59" name="下箭头 61"/>
          <p:cNvSpPr/>
          <p:nvPr/>
        </p:nvSpPr>
        <p:spPr>
          <a:xfrm>
            <a:off x="3633424" y="4072231"/>
            <a:ext cx="391517" cy="454090"/>
          </a:xfrm>
          <a:prstGeom prst="downArrow">
            <a:avLst/>
          </a:prstGeom>
          <a:solidFill>
            <a:sysClr val="window" lastClr="FFFFFF"/>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60" name="下箭头 62"/>
          <p:cNvSpPr/>
          <p:nvPr/>
        </p:nvSpPr>
        <p:spPr>
          <a:xfrm>
            <a:off x="4805480" y="4064111"/>
            <a:ext cx="391517" cy="454090"/>
          </a:xfrm>
          <a:prstGeom prst="downArrow">
            <a:avLst/>
          </a:prstGeom>
          <a:solidFill>
            <a:sysClr val="window" lastClr="FFFFFF"/>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61" name="下箭头 63"/>
          <p:cNvSpPr/>
          <p:nvPr/>
        </p:nvSpPr>
        <p:spPr>
          <a:xfrm>
            <a:off x="7365149" y="4079798"/>
            <a:ext cx="391517" cy="454090"/>
          </a:xfrm>
          <a:prstGeom prst="downArrow">
            <a:avLst/>
          </a:prstGeom>
          <a:solidFill>
            <a:sysClr val="window" lastClr="FFFFFF"/>
          </a:solidFill>
          <a:ln w="25400" cap="flat" cmpd="sng" algn="ctr">
            <a:solidFill>
              <a:srgbClr val="ED7D31"/>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62" name="下箭头 64"/>
          <p:cNvSpPr/>
          <p:nvPr/>
        </p:nvSpPr>
        <p:spPr>
          <a:xfrm>
            <a:off x="8864764" y="4064108"/>
            <a:ext cx="391517" cy="454090"/>
          </a:xfrm>
          <a:prstGeom prst="downArrow">
            <a:avLst/>
          </a:prstGeom>
          <a:solidFill>
            <a:sysClr val="window" lastClr="FFFFFF"/>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
        <p:nvSpPr>
          <p:cNvPr id="63" name="下箭头 65"/>
          <p:cNvSpPr/>
          <p:nvPr/>
        </p:nvSpPr>
        <p:spPr>
          <a:xfrm>
            <a:off x="10543442" y="4075979"/>
            <a:ext cx="391517" cy="454090"/>
          </a:xfrm>
          <a:prstGeom prst="downArrow">
            <a:avLst/>
          </a:prstGeom>
          <a:solidFill>
            <a:sysClr val="window" lastClr="FFFFFF"/>
          </a:solidFill>
          <a:ln w="25400" cap="flat" cmpd="sng" algn="ctr">
            <a:solidFill>
              <a:srgbClr val="70AD47"/>
            </a:solidFill>
            <a:prstDash val="solid"/>
          </a:ln>
          <a:effectLst/>
        </p:spPr>
        <p:txBody>
          <a:bodyPr rtlCol="0" anchor="ctr"/>
          <a:lstStyle/>
          <a:p>
            <a:pPr algn="ctr" defTabSz="304747" fontAlgn="base" hangingPunct="0">
              <a:spcBef>
                <a:spcPct val="0"/>
              </a:spcBef>
              <a:spcAft>
                <a:spcPct val="0"/>
              </a:spcAft>
              <a:defRPr/>
            </a:pPr>
            <a:endParaRPr lang="zh-CN" altLang="en-US" sz="2100" kern="0">
              <a:solidFill>
                <a:prstClr val="white"/>
              </a:solidFill>
              <a:latin typeface="微软雅黑"/>
              <a:sym typeface="Gill Sans" charset="0"/>
            </a:endParaRPr>
          </a:p>
        </p:txBody>
      </p:sp>
    </p:spTree>
    <p:extLst>
      <p:ext uri="{BB962C8B-B14F-4D97-AF65-F5344CB8AC3E}">
        <p14:creationId xmlns:p14="http://schemas.microsoft.com/office/powerpoint/2010/main" val="13655561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从业务场景出发提炼标签</a:t>
            </a:r>
          </a:p>
        </p:txBody>
      </p:sp>
      <p:sp>
        <p:nvSpPr>
          <p:cNvPr id="110" name="Left Brace 16"/>
          <p:cNvSpPr>
            <a:spLocks/>
          </p:cNvSpPr>
          <p:nvPr/>
        </p:nvSpPr>
        <p:spPr bwMode="auto">
          <a:xfrm rot="-5400000">
            <a:off x="6565954" y="1824689"/>
            <a:ext cx="224608" cy="4776321"/>
          </a:xfrm>
          <a:prstGeom prst="leftBrace">
            <a:avLst>
              <a:gd name="adj1" fmla="val 8292"/>
              <a:gd name="adj2" fmla="val 50000"/>
            </a:avLst>
          </a:prstGeom>
          <a:noFill/>
          <a:ln w="12700" algn="ctr">
            <a:solidFill>
              <a:srgbClr val="000000"/>
            </a:solidFill>
            <a:round/>
            <a:headEnd type="none" w="sm" len="sm"/>
            <a:tailEnd type="none" w="sm" len="sm"/>
          </a:ln>
        </p:spPr>
        <p:txBody>
          <a:bodyPr vert="eaVert"/>
          <a:lstStyle/>
          <a:p>
            <a:pPr algn="ctr" defTabSz="409358" eaLnBrk="0" fontAlgn="base" hangingPunct="0">
              <a:lnSpc>
                <a:spcPct val="80000"/>
              </a:lnSpc>
              <a:spcBef>
                <a:spcPct val="0"/>
              </a:spcBef>
              <a:spcAft>
                <a:spcPct val="0"/>
              </a:spcAft>
              <a:defRPr/>
            </a:pPr>
            <a:endParaRPr lang="zh-CN" altLang="en-US" sz="1050" b="1" kern="0">
              <a:solidFill>
                <a:srgbClr val="000000"/>
              </a:solidFill>
              <a:latin typeface="微软雅黑" panose="020B0503020204020204" pitchFamily="34" charset="-122"/>
              <a:sym typeface="Gill Sans" pitchFamily="-109" charset="0"/>
            </a:endParaRPr>
          </a:p>
        </p:txBody>
      </p:sp>
      <p:sp>
        <p:nvSpPr>
          <p:cNvPr id="111" name="Left Brace 17"/>
          <p:cNvSpPr>
            <a:spLocks/>
          </p:cNvSpPr>
          <p:nvPr/>
        </p:nvSpPr>
        <p:spPr bwMode="auto">
          <a:xfrm rot="-5400000">
            <a:off x="9311266" y="3900936"/>
            <a:ext cx="224609" cy="623827"/>
          </a:xfrm>
          <a:prstGeom prst="leftBrace">
            <a:avLst>
              <a:gd name="adj1" fmla="val 8341"/>
              <a:gd name="adj2" fmla="val 50000"/>
            </a:avLst>
          </a:prstGeom>
          <a:noFill/>
          <a:ln w="12700" algn="ctr">
            <a:solidFill>
              <a:srgbClr val="000000"/>
            </a:solidFill>
            <a:round/>
            <a:headEnd type="none" w="sm" len="sm"/>
            <a:tailEnd type="none" w="sm" len="sm"/>
          </a:ln>
        </p:spPr>
        <p:txBody>
          <a:bodyPr vert="eaVert"/>
          <a:lstStyle/>
          <a:p>
            <a:pPr algn="ctr" defTabSz="409358" eaLnBrk="0" fontAlgn="base" hangingPunct="0">
              <a:lnSpc>
                <a:spcPct val="80000"/>
              </a:lnSpc>
              <a:spcBef>
                <a:spcPct val="0"/>
              </a:spcBef>
              <a:spcAft>
                <a:spcPct val="0"/>
              </a:spcAft>
              <a:defRPr/>
            </a:pPr>
            <a:endParaRPr lang="zh-CN" altLang="en-US" sz="1050" b="1" kern="0">
              <a:solidFill>
                <a:srgbClr val="000000"/>
              </a:solidFill>
              <a:latin typeface="微软雅黑" panose="020B0503020204020204" pitchFamily="34" charset="-122"/>
              <a:sym typeface="Gill Sans" pitchFamily="-109" charset="0"/>
            </a:endParaRPr>
          </a:p>
        </p:txBody>
      </p:sp>
      <p:sp>
        <p:nvSpPr>
          <p:cNvPr id="112" name="TextBox 18"/>
          <p:cNvSpPr txBox="1">
            <a:spLocks noChangeArrowheads="1"/>
          </p:cNvSpPr>
          <p:nvPr/>
        </p:nvSpPr>
        <p:spPr bwMode="auto">
          <a:xfrm>
            <a:off x="3499118" y="4426918"/>
            <a:ext cx="1107996" cy="369332"/>
          </a:xfrm>
          <a:prstGeom prst="rect">
            <a:avLst/>
          </a:prstGeom>
          <a:noFill/>
          <a:ln w="9525">
            <a:noFill/>
            <a:miter lim="800000"/>
            <a:headEnd/>
            <a:tailEnd/>
          </a:ln>
        </p:spPr>
        <p:txBody>
          <a:bodyPr wrap="none">
            <a:spAutoFit/>
          </a:bodyPr>
          <a:lstStyle/>
          <a:p>
            <a:pPr algn="ctr" defTabSz="409358" fontAlgn="base" hangingPunct="0">
              <a:spcBef>
                <a:spcPct val="0"/>
              </a:spcBef>
              <a:spcAft>
                <a:spcPct val="0"/>
              </a:spcAft>
            </a:pPr>
            <a:r>
              <a:rPr lang="zh-CN" altLang="en-US" b="1" dirty="0">
                <a:solidFill>
                  <a:srgbClr val="FF0000"/>
                </a:solidFill>
                <a:latin typeface="微软雅黑" panose="020B0503020204020204" pitchFamily="34" charset="-122"/>
                <a:sym typeface="Gill Sans" pitchFamily="-109" charset="0"/>
              </a:rPr>
              <a:t>用户属性</a:t>
            </a:r>
          </a:p>
        </p:txBody>
      </p:sp>
      <p:sp>
        <p:nvSpPr>
          <p:cNvPr id="113" name="TextBox 20"/>
          <p:cNvSpPr txBox="1">
            <a:spLocks noChangeArrowheads="1"/>
          </p:cNvSpPr>
          <p:nvPr/>
        </p:nvSpPr>
        <p:spPr bwMode="auto">
          <a:xfrm>
            <a:off x="8845190" y="4429806"/>
            <a:ext cx="1107996" cy="369332"/>
          </a:xfrm>
          <a:prstGeom prst="rect">
            <a:avLst/>
          </a:prstGeom>
          <a:noFill/>
          <a:ln w="9525">
            <a:noFill/>
            <a:miter lim="800000"/>
            <a:headEnd/>
            <a:tailEnd/>
          </a:ln>
        </p:spPr>
        <p:txBody>
          <a:bodyPr wrap="none">
            <a:spAutoFit/>
          </a:bodyPr>
          <a:lstStyle/>
          <a:p>
            <a:pPr algn="ctr" defTabSz="409358" fontAlgn="base" hangingPunct="0">
              <a:spcBef>
                <a:spcPct val="0"/>
              </a:spcBef>
              <a:spcAft>
                <a:spcPct val="0"/>
              </a:spcAft>
            </a:pPr>
            <a:r>
              <a:rPr lang="zh-CN" altLang="en-US" b="1" dirty="0">
                <a:solidFill>
                  <a:srgbClr val="FF0000"/>
                </a:solidFill>
                <a:latin typeface="微软雅黑" panose="020B0503020204020204" pitchFamily="34" charset="-122"/>
                <a:sym typeface="Gill Sans" pitchFamily="-109" charset="0"/>
              </a:rPr>
              <a:t>用户需求</a:t>
            </a:r>
          </a:p>
        </p:txBody>
      </p:sp>
      <p:sp>
        <p:nvSpPr>
          <p:cNvPr id="114" name="TextBox 19"/>
          <p:cNvSpPr txBox="1">
            <a:spLocks noChangeArrowheads="1"/>
          </p:cNvSpPr>
          <p:nvPr/>
        </p:nvSpPr>
        <p:spPr bwMode="auto">
          <a:xfrm>
            <a:off x="6132563" y="4428669"/>
            <a:ext cx="1107996" cy="369332"/>
          </a:xfrm>
          <a:prstGeom prst="rect">
            <a:avLst/>
          </a:prstGeom>
          <a:noFill/>
          <a:ln w="9525">
            <a:noFill/>
            <a:miter lim="800000"/>
            <a:headEnd/>
            <a:tailEnd/>
          </a:ln>
        </p:spPr>
        <p:txBody>
          <a:bodyPr wrap="none">
            <a:spAutoFit/>
          </a:bodyPr>
          <a:lstStyle/>
          <a:p>
            <a:pPr algn="ctr" defTabSz="409358" fontAlgn="base" hangingPunct="0">
              <a:spcBef>
                <a:spcPct val="0"/>
              </a:spcBef>
              <a:spcAft>
                <a:spcPct val="0"/>
              </a:spcAft>
            </a:pPr>
            <a:r>
              <a:rPr lang="zh-CN" altLang="en-US" b="1" dirty="0">
                <a:solidFill>
                  <a:srgbClr val="FF0000"/>
                </a:solidFill>
                <a:latin typeface="微软雅黑" panose="020B0503020204020204" pitchFamily="34" charset="-122"/>
                <a:sym typeface="Gill Sans" pitchFamily="-109" charset="0"/>
              </a:rPr>
              <a:t>用户行为</a:t>
            </a:r>
          </a:p>
        </p:txBody>
      </p:sp>
      <p:sp>
        <p:nvSpPr>
          <p:cNvPr id="115" name="矩形 23"/>
          <p:cNvSpPr/>
          <p:nvPr/>
        </p:nvSpPr>
        <p:spPr>
          <a:xfrm>
            <a:off x="3386872" y="4768258"/>
            <a:ext cx="1747569" cy="1514966"/>
          </a:xfrm>
          <a:prstGeom prst="rect">
            <a:avLst/>
          </a:prstGeom>
          <a:solidFill>
            <a:srgbClr val="FFFFFF"/>
          </a:solidFill>
          <a:ln w="25400" cap="flat" cmpd="sng" algn="ctr">
            <a:solidFill>
              <a:srgbClr val="FF0000"/>
            </a:solidFill>
            <a:prstDash val="sysDash"/>
          </a:ln>
          <a:effectLst/>
        </p:spPr>
        <p:txBody>
          <a:bodyPr rtlCol="0" anchor="t"/>
          <a:lstStyle/>
          <a:p>
            <a:pPr defTabSz="409358" fontAlgn="base" hangingPunct="0">
              <a:lnSpc>
                <a:spcPct val="120000"/>
              </a:lnSpc>
              <a:spcBef>
                <a:spcPct val="0"/>
              </a:spcBef>
              <a:spcAft>
                <a:spcPct val="0"/>
              </a:spcAft>
              <a:defRPr/>
            </a:pPr>
            <a:r>
              <a:rPr lang="zh-CN" altLang="en-US" sz="1350" b="1" kern="0" dirty="0">
                <a:solidFill>
                  <a:srgbClr val="0070C0"/>
                </a:solidFill>
                <a:latin typeface="微软雅黑" panose="020B0503020204020204" pitchFamily="34" charset="-122"/>
                <a:sym typeface="Gill Sans" pitchFamily="-109" charset="0"/>
              </a:rPr>
              <a:t>用户属性：</a:t>
            </a:r>
            <a:endParaRPr lang="en-US" altLang="zh-CN" sz="1350" b="1" kern="0" dirty="0">
              <a:solidFill>
                <a:srgbClr val="0070C0"/>
              </a:solidFill>
              <a:latin typeface="微软雅黑" panose="020B0503020204020204" pitchFamily="34" charset="-122"/>
              <a:sym typeface="Gill Sans" pitchFamily="-109" charset="0"/>
            </a:endParaRPr>
          </a:p>
          <a:p>
            <a:pPr defTabSz="409358" fontAlgn="base" hangingPunct="0">
              <a:lnSpc>
                <a:spcPct val="120000"/>
              </a:lnSpc>
              <a:spcBef>
                <a:spcPct val="0"/>
              </a:spcBef>
              <a:spcAft>
                <a:spcPct val="0"/>
              </a:spcAft>
              <a:defRPr/>
            </a:pPr>
            <a:r>
              <a:rPr lang="zh-CN" altLang="en-US" sz="1350" kern="0" dirty="0">
                <a:solidFill>
                  <a:srgbClr val="000000"/>
                </a:solidFill>
                <a:latin typeface="微软雅黑" pitchFamily="34" charset="-122"/>
                <a:sym typeface="Gill Sans" pitchFamily="-109" charset="0"/>
              </a:rPr>
              <a:t>是用户本身所固有的特性，属性不能脱离用户独自存在，也不会因用户与企业关系变化而变化。</a:t>
            </a:r>
            <a:endParaRPr lang="zh-CN" altLang="en-US" sz="1350" b="1" kern="0" dirty="0">
              <a:solidFill>
                <a:srgbClr val="000000"/>
              </a:solidFill>
              <a:latin typeface="微软雅黑" pitchFamily="34" charset="-122"/>
              <a:sym typeface="Gill Sans" pitchFamily="-109" charset="0"/>
            </a:endParaRPr>
          </a:p>
        </p:txBody>
      </p:sp>
      <p:sp>
        <p:nvSpPr>
          <p:cNvPr id="116" name="矩形 23"/>
          <p:cNvSpPr/>
          <p:nvPr/>
        </p:nvSpPr>
        <p:spPr>
          <a:xfrm>
            <a:off x="8497059" y="4773133"/>
            <a:ext cx="1747569" cy="1514968"/>
          </a:xfrm>
          <a:prstGeom prst="rect">
            <a:avLst/>
          </a:prstGeom>
          <a:solidFill>
            <a:srgbClr val="FFFFFF"/>
          </a:solidFill>
          <a:ln w="25400" cap="flat" cmpd="sng" algn="ctr">
            <a:solidFill>
              <a:srgbClr val="FF0000"/>
            </a:solidFill>
            <a:prstDash val="sysDash"/>
          </a:ln>
          <a:effectLst/>
        </p:spPr>
        <p:txBody>
          <a:bodyPr rtlCol="0" anchor="t"/>
          <a:lstStyle/>
          <a:p>
            <a:pPr defTabSz="409358" fontAlgn="base" hangingPunct="0">
              <a:lnSpc>
                <a:spcPct val="120000"/>
              </a:lnSpc>
              <a:spcBef>
                <a:spcPct val="0"/>
              </a:spcBef>
              <a:spcAft>
                <a:spcPct val="0"/>
              </a:spcAft>
              <a:defRPr/>
            </a:pPr>
            <a:r>
              <a:rPr lang="zh-CN" altLang="en-US" sz="1350" b="1" kern="0" dirty="0">
                <a:solidFill>
                  <a:srgbClr val="0070C0"/>
                </a:solidFill>
                <a:latin typeface="微软雅黑" pitchFamily="34" charset="-122"/>
                <a:sym typeface="Gill Sans" pitchFamily="-109" charset="0"/>
              </a:rPr>
              <a:t>用户需求：</a:t>
            </a:r>
            <a:endParaRPr lang="en-US" altLang="zh-CN" sz="1350" b="1" kern="0" dirty="0">
              <a:solidFill>
                <a:srgbClr val="0070C0"/>
              </a:solidFill>
              <a:latin typeface="微软雅黑" pitchFamily="34" charset="-122"/>
              <a:sym typeface="Gill Sans" pitchFamily="-109" charset="0"/>
            </a:endParaRPr>
          </a:p>
          <a:p>
            <a:pPr defTabSz="409358" fontAlgn="base" hangingPunct="0">
              <a:lnSpc>
                <a:spcPct val="120000"/>
              </a:lnSpc>
              <a:spcBef>
                <a:spcPct val="0"/>
              </a:spcBef>
              <a:spcAft>
                <a:spcPct val="0"/>
              </a:spcAft>
              <a:defRPr/>
            </a:pPr>
            <a:r>
              <a:rPr lang="zh-CN" altLang="en-US" sz="1350" kern="0" dirty="0">
                <a:solidFill>
                  <a:srgbClr val="000000"/>
                </a:solidFill>
                <a:latin typeface="微软雅黑" pitchFamily="34" charset="-122"/>
                <a:sym typeface="Gill Sans" pitchFamily="-109" charset="0"/>
              </a:rPr>
              <a:t>描述用户生理和心理的需要，常表现为购买产品</a:t>
            </a:r>
            <a:r>
              <a:rPr lang="en-US" altLang="zh-CN" sz="1350" kern="0" dirty="0">
                <a:solidFill>
                  <a:srgbClr val="000000"/>
                </a:solidFill>
                <a:latin typeface="微软雅黑" pitchFamily="34" charset="-122"/>
                <a:sym typeface="Gill Sans" pitchFamily="-109" charset="0"/>
              </a:rPr>
              <a:t>/</a:t>
            </a:r>
            <a:r>
              <a:rPr lang="zh-CN" altLang="en-US" sz="1350" kern="0" dirty="0">
                <a:solidFill>
                  <a:srgbClr val="000000"/>
                </a:solidFill>
                <a:latin typeface="微软雅黑" pitchFamily="34" charset="-122"/>
                <a:sym typeface="Gill Sans" pitchFamily="-109" charset="0"/>
              </a:rPr>
              <a:t>服务的愿望。</a:t>
            </a:r>
            <a:endParaRPr lang="en-US" altLang="en-US" sz="1350" kern="0" dirty="0">
              <a:solidFill>
                <a:srgbClr val="000000"/>
              </a:solidFill>
              <a:latin typeface="微软雅黑" pitchFamily="34" charset="-122"/>
              <a:sym typeface="Gill Sans" pitchFamily="-109" charset="0"/>
            </a:endParaRPr>
          </a:p>
          <a:p>
            <a:pPr defTabSz="409358" fontAlgn="base" hangingPunct="0">
              <a:lnSpc>
                <a:spcPct val="130000"/>
              </a:lnSpc>
              <a:spcBef>
                <a:spcPct val="0"/>
              </a:spcBef>
              <a:spcAft>
                <a:spcPct val="0"/>
              </a:spcAft>
              <a:defRPr/>
            </a:pPr>
            <a:endParaRPr lang="zh-CN" altLang="en-US" sz="1350" kern="0" dirty="0">
              <a:solidFill>
                <a:srgbClr val="000000"/>
              </a:solidFill>
              <a:latin typeface="微软雅黑" panose="020B0503020204020204" pitchFamily="34" charset="-122"/>
              <a:sym typeface="Gill Sans" pitchFamily="-109" charset="0"/>
            </a:endParaRPr>
          </a:p>
        </p:txBody>
      </p:sp>
      <p:sp>
        <p:nvSpPr>
          <p:cNvPr id="117" name="矩形 22"/>
          <p:cNvSpPr/>
          <p:nvPr/>
        </p:nvSpPr>
        <p:spPr>
          <a:xfrm>
            <a:off x="5763417" y="4737447"/>
            <a:ext cx="2151487" cy="1514966"/>
          </a:xfrm>
          <a:prstGeom prst="rect">
            <a:avLst/>
          </a:prstGeom>
          <a:solidFill>
            <a:srgbClr val="FFFFFF"/>
          </a:solidFill>
          <a:ln w="25400" cap="flat" cmpd="sng" algn="ctr">
            <a:solidFill>
              <a:srgbClr val="FF0000"/>
            </a:solidFill>
            <a:prstDash val="sysDash"/>
          </a:ln>
          <a:effectLst/>
        </p:spPr>
        <p:txBody>
          <a:bodyPr rtlCol="0" anchor="t"/>
          <a:lstStyle/>
          <a:p>
            <a:pPr defTabSz="409358" fontAlgn="base" hangingPunct="0">
              <a:lnSpc>
                <a:spcPct val="120000"/>
              </a:lnSpc>
              <a:spcBef>
                <a:spcPct val="0"/>
              </a:spcBef>
              <a:spcAft>
                <a:spcPct val="0"/>
              </a:spcAft>
              <a:defRPr/>
            </a:pPr>
            <a:r>
              <a:rPr lang="zh-CN" altLang="en-US" sz="1350" b="1" kern="0" dirty="0">
                <a:solidFill>
                  <a:srgbClr val="0070C0"/>
                </a:solidFill>
                <a:latin typeface="微软雅黑" panose="020B0503020204020204" pitchFamily="34" charset="-122"/>
                <a:sym typeface="Gill Sans" pitchFamily="-109" charset="0"/>
              </a:rPr>
              <a:t>用户行为：</a:t>
            </a:r>
            <a:endParaRPr lang="en-US" altLang="zh-CN" sz="1350" b="1" kern="0" dirty="0">
              <a:solidFill>
                <a:srgbClr val="0070C0"/>
              </a:solidFill>
              <a:latin typeface="微软雅黑" panose="020B0503020204020204" pitchFamily="34" charset="-122"/>
              <a:sym typeface="Gill Sans" pitchFamily="-109" charset="0"/>
            </a:endParaRPr>
          </a:p>
          <a:p>
            <a:pPr defTabSz="409358" fontAlgn="base" hangingPunct="0">
              <a:lnSpc>
                <a:spcPct val="120000"/>
              </a:lnSpc>
              <a:spcBef>
                <a:spcPct val="0"/>
              </a:spcBef>
              <a:spcAft>
                <a:spcPct val="0"/>
              </a:spcAft>
              <a:defRPr/>
            </a:pPr>
            <a:r>
              <a:rPr lang="zh-CN" altLang="en-US" sz="1350" kern="0" dirty="0">
                <a:solidFill>
                  <a:srgbClr val="000000"/>
                </a:solidFill>
                <a:latin typeface="微软雅黑" pitchFamily="34" charset="-122"/>
                <a:sym typeface="Gill Sans" pitchFamily="-109" charset="0"/>
              </a:rPr>
              <a:t>指用户所有举止动作，包括与用户与企业有关的行为或者无关的独立行为。</a:t>
            </a:r>
          </a:p>
        </p:txBody>
      </p:sp>
      <p:sp>
        <p:nvSpPr>
          <p:cNvPr id="118" name="矩形 23"/>
          <p:cNvSpPr/>
          <p:nvPr/>
        </p:nvSpPr>
        <p:spPr>
          <a:xfrm>
            <a:off x="4327786" y="3807006"/>
            <a:ext cx="607799" cy="274494"/>
          </a:xfrm>
          <a:prstGeom prst="rect">
            <a:avLst/>
          </a:prstGeom>
          <a:solidFill>
            <a:srgbClr val="FFFFFF"/>
          </a:solidFill>
          <a:ln w="25400" cap="flat" cmpd="sng" algn="ctr">
            <a:noFill/>
            <a:prstDash val="sysDash"/>
          </a:ln>
          <a:effectLst/>
        </p:spPr>
        <p:txBody>
          <a:bodyPr rtlCol="0" anchor="t"/>
          <a:lstStyle/>
          <a:p>
            <a:pPr algn="ctr" defTabSz="409358" fontAlgn="base" hangingPunct="0">
              <a:spcBef>
                <a:spcPct val="0"/>
              </a:spcBef>
              <a:spcAft>
                <a:spcPct val="0"/>
              </a:spcAft>
              <a:defRPr/>
            </a:pPr>
            <a:r>
              <a:rPr lang="en-US" altLang="zh-CN" sz="1050" i="1" kern="0" dirty="0">
                <a:solidFill>
                  <a:srgbClr val="000000"/>
                </a:solidFill>
                <a:latin typeface="微软雅黑" pitchFamily="34" charset="-122"/>
                <a:sym typeface="Gill Sans" pitchFamily="-109" charset="0"/>
              </a:rPr>
              <a:t>7</a:t>
            </a:r>
            <a:r>
              <a:rPr lang="zh-CN" altLang="en-US" sz="1050" i="1" kern="0" dirty="0">
                <a:solidFill>
                  <a:srgbClr val="000000"/>
                </a:solidFill>
                <a:latin typeface="微软雅黑" pitchFamily="34" charset="-122"/>
                <a:sym typeface="Gill Sans" pitchFamily="-109" charset="0"/>
              </a:rPr>
              <a:t>月</a:t>
            </a:r>
            <a:r>
              <a:rPr lang="en-US" altLang="zh-CN" sz="1050" i="1" kern="0" dirty="0">
                <a:solidFill>
                  <a:srgbClr val="000000"/>
                </a:solidFill>
                <a:latin typeface="微软雅黑" pitchFamily="34" charset="-122"/>
                <a:sym typeface="Gill Sans" pitchFamily="-109" charset="0"/>
              </a:rPr>
              <a:t>12</a:t>
            </a:r>
            <a:r>
              <a:rPr lang="zh-CN" altLang="en-US" sz="1050" i="1" kern="0" dirty="0">
                <a:solidFill>
                  <a:srgbClr val="000000"/>
                </a:solidFill>
                <a:latin typeface="微软雅黑" pitchFamily="34" charset="-122"/>
                <a:sym typeface="Gill Sans" pitchFamily="-109" charset="0"/>
              </a:rPr>
              <a:t>日</a:t>
            </a:r>
          </a:p>
        </p:txBody>
      </p:sp>
      <p:sp>
        <p:nvSpPr>
          <p:cNvPr id="119" name="矩形 23"/>
          <p:cNvSpPr/>
          <p:nvPr/>
        </p:nvSpPr>
        <p:spPr>
          <a:xfrm>
            <a:off x="5008608" y="3807006"/>
            <a:ext cx="607799" cy="274494"/>
          </a:xfrm>
          <a:prstGeom prst="rect">
            <a:avLst/>
          </a:prstGeom>
          <a:solidFill>
            <a:srgbClr val="FFFFFF"/>
          </a:solidFill>
          <a:ln w="25400" cap="flat" cmpd="sng" algn="ctr">
            <a:noFill/>
            <a:prstDash val="sysDash"/>
          </a:ln>
          <a:effectLst/>
        </p:spPr>
        <p:txBody>
          <a:bodyPr rtlCol="0" anchor="t"/>
          <a:lstStyle/>
          <a:p>
            <a:pPr algn="ctr" defTabSz="409358" fontAlgn="base" hangingPunct="0">
              <a:spcBef>
                <a:spcPct val="0"/>
              </a:spcBef>
              <a:spcAft>
                <a:spcPct val="0"/>
              </a:spcAft>
              <a:defRPr/>
            </a:pPr>
            <a:r>
              <a:rPr lang="zh-CN" altLang="en-US" sz="1050" i="1" kern="0" dirty="0">
                <a:solidFill>
                  <a:srgbClr val="000000"/>
                </a:solidFill>
                <a:latin typeface="微软雅黑" panose="020B0503020204020204" pitchFamily="34" charset="-122"/>
                <a:sym typeface="Gill Sans" pitchFamily="-109" charset="0"/>
              </a:rPr>
              <a:t>在家</a:t>
            </a:r>
          </a:p>
        </p:txBody>
      </p:sp>
      <p:sp>
        <p:nvSpPr>
          <p:cNvPr id="120" name="矩形 23"/>
          <p:cNvSpPr/>
          <p:nvPr/>
        </p:nvSpPr>
        <p:spPr>
          <a:xfrm>
            <a:off x="6398168" y="3807006"/>
            <a:ext cx="607799" cy="274494"/>
          </a:xfrm>
          <a:prstGeom prst="rect">
            <a:avLst/>
          </a:prstGeom>
          <a:solidFill>
            <a:srgbClr val="FFFFFF"/>
          </a:solidFill>
          <a:ln w="25400" cap="flat" cmpd="sng" algn="ctr">
            <a:noFill/>
            <a:prstDash val="sysDash"/>
          </a:ln>
          <a:effectLst/>
        </p:spPr>
        <p:txBody>
          <a:bodyPr rtlCol="0" anchor="t"/>
          <a:lstStyle/>
          <a:p>
            <a:pPr algn="ctr" defTabSz="409358" fontAlgn="base" hangingPunct="0">
              <a:spcBef>
                <a:spcPct val="0"/>
              </a:spcBef>
              <a:spcAft>
                <a:spcPct val="0"/>
              </a:spcAft>
              <a:defRPr/>
            </a:pPr>
            <a:r>
              <a:rPr lang="en-US" altLang="zh-CN" sz="1050" i="1" kern="0" dirty="0">
                <a:solidFill>
                  <a:srgbClr val="000000"/>
                </a:solidFill>
                <a:latin typeface="微软雅黑" pitchFamily="34" charset="-122"/>
                <a:sym typeface="Gill Sans" pitchFamily="-109" charset="0"/>
              </a:rPr>
              <a:t>Wi-Fi</a:t>
            </a:r>
            <a:endParaRPr lang="zh-CN" altLang="en-US" sz="1050" i="1" kern="0" dirty="0">
              <a:solidFill>
                <a:srgbClr val="000000"/>
              </a:solidFill>
              <a:latin typeface="微软雅黑" pitchFamily="34" charset="-122"/>
              <a:sym typeface="Gill Sans" pitchFamily="-109" charset="0"/>
            </a:endParaRPr>
          </a:p>
        </p:txBody>
      </p:sp>
      <p:sp>
        <p:nvSpPr>
          <p:cNvPr id="121" name="矩形 23"/>
          <p:cNvSpPr/>
          <p:nvPr/>
        </p:nvSpPr>
        <p:spPr>
          <a:xfrm>
            <a:off x="7092746" y="3807006"/>
            <a:ext cx="607799" cy="274494"/>
          </a:xfrm>
          <a:prstGeom prst="rect">
            <a:avLst/>
          </a:prstGeom>
          <a:solidFill>
            <a:srgbClr val="FFFFFF"/>
          </a:solidFill>
          <a:ln w="25400" cap="flat" cmpd="sng" algn="ctr">
            <a:noFill/>
            <a:prstDash val="sysDash"/>
          </a:ln>
          <a:effectLst/>
        </p:spPr>
        <p:txBody>
          <a:bodyPr rtlCol="0" anchor="t"/>
          <a:lstStyle/>
          <a:p>
            <a:pPr algn="ctr" defTabSz="409358" fontAlgn="base" hangingPunct="0">
              <a:spcBef>
                <a:spcPct val="0"/>
              </a:spcBef>
              <a:spcAft>
                <a:spcPct val="0"/>
              </a:spcAft>
              <a:defRPr/>
            </a:pPr>
            <a:r>
              <a:rPr lang="zh-CN" altLang="en-US" sz="1050" i="1" kern="0" dirty="0">
                <a:solidFill>
                  <a:srgbClr val="000000"/>
                </a:solidFill>
                <a:latin typeface="微软雅黑" panose="020B0503020204020204" pitchFamily="34" charset="-122"/>
                <a:sym typeface="Gill Sans" pitchFamily="-109" charset="0"/>
              </a:rPr>
              <a:t>会员订阅</a:t>
            </a:r>
          </a:p>
        </p:txBody>
      </p:sp>
      <p:sp>
        <p:nvSpPr>
          <p:cNvPr id="122" name="矩形 23"/>
          <p:cNvSpPr/>
          <p:nvPr/>
        </p:nvSpPr>
        <p:spPr>
          <a:xfrm>
            <a:off x="5702089" y="3807006"/>
            <a:ext cx="607799" cy="274494"/>
          </a:xfrm>
          <a:prstGeom prst="rect">
            <a:avLst/>
          </a:prstGeom>
          <a:solidFill>
            <a:srgbClr val="FFFFFF"/>
          </a:solidFill>
          <a:ln w="25400" cap="flat" cmpd="sng" algn="ctr">
            <a:noFill/>
            <a:prstDash val="sysDash"/>
          </a:ln>
          <a:effectLst/>
        </p:spPr>
        <p:txBody>
          <a:bodyPr rtlCol="0" anchor="t"/>
          <a:lstStyle/>
          <a:p>
            <a:pPr algn="ctr" defTabSz="409358" fontAlgn="base" hangingPunct="0">
              <a:spcBef>
                <a:spcPct val="0"/>
              </a:spcBef>
              <a:spcAft>
                <a:spcPct val="0"/>
              </a:spcAft>
              <a:defRPr/>
            </a:pPr>
            <a:r>
              <a:rPr lang="zh-CN" altLang="en-US" sz="1050" i="1" kern="0" dirty="0">
                <a:solidFill>
                  <a:srgbClr val="000000"/>
                </a:solidFill>
                <a:latin typeface="微软雅黑" panose="020B0503020204020204" pitchFamily="34" charset="-122"/>
                <a:sym typeface="Gill Sans" pitchFamily="-109" charset="0"/>
              </a:rPr>
              <a:t>华为视频</a:t>
            </a:r>
          </a:p>
        </p:txBody>
      </p:sp>
      <p:sp>
        <p:nvSpPr>
          <p:cNvPr id="123" name="矩形 23"/>
          <p:cNvSpPr/>
          <p:nvPr/>
        </p:nvSpPr>
        <p:spPr>
          <a:xfrm>
            <a:off x="7768784" y="3807006"/>
            <a:ext cx="607799" cy="274494"/>
          </a:xfrm>
          <a:prstGeom prst="rect">
            <a:avLst/>
          </a:prstGeom>
          <a:solidFill>
            <a:srgbClr val="FFFFFF"/>
          </a:solidFill>
          <a:ln w="25400" cap="flat" cmpd="sng" algn="ctr">
            <a:noFill/>
            <a:prstDash val="sysDash"/>
          </a:ln>
          <a:effectLst/>
        </p:spPr>
        <p:txBody>
          <a:bodyPr rtlCol="0" anchor="t"/>
          <a:lstStyle/>
          <a:p>
            <a:pPr algn="ctr" defTabSz="409358" fontAlgn="base" hangingPunct="0">
              <a:spcBef>
                <a:spcPct val="0"/>
              </a:spcBef>
              <a:spcAft>
                <a:spcPct val="0"/>
              </a:spcAft>
              <a:defRPr/>
            </a:pPr>
            <a:r>
              <a:rPr lang="zh-CN" altLang="en-US" sz="1050" i="1" kern="0" dirty="0">
                <a:solidFill>
                  <a:srgbClr val="000000"/>
                </a:solidFill>
                <a:latin typeface="微软雅黑" pitchFamily="34" charset="-122"/>
                <a:sym typeface="Gill Sans" pitchFamily="-109" charset="0"/>
              </a:rPr>
              <a:t>星球大战</a:t>
            </a:r>
            <a:r>
              <a:rPr lang="en-US" altLang="zh-CN" sz="1050" i="1" kern="0" dirty="0">
                <a:solidFill>
                  <a:srgbClr val="000000"/>
                </a:solidFill>
                <a:latin typeface="微软雅黑" pitchFamily="34" charset="-122"/>
                <a:sym typeface="Gill Sans" pitchFamily="-109" charset="0"/>
              </a:rPr>
              <a:t>7</a:t>
            </a:r>
            <a:endParaRPr lang="zh-CN" altLang="en-US" sz="1050" i="1" kern="0" dirty="0">
              <a:solidFill>
                <a:srgbClr val="000000"/>
              </a:solidFill>
              <a:latin typeface="微软雅黑" pitchFamily="34" charset="-122"/>
              <a:sym typeface="Gill Sans" pitchFamily="-109" charset="0"/>
            </a:endParaRPr>
          </a:p>
        </p:txBody>
      </p:sp>
      <p:sp>
        <p:nvSpPr>
          <p:cNvPr id="124" name="矩形 23"/>
          <p:cNvSpPr/>
          <p:nvPr/>
        </p:nvSpPr>
        <p:spPr>
          <a:xfrm>
            <a:off x="8478498" y="3807006"/>
            <a:ext cx="607799" cy="274494"/>
          </a:xfrm>
          <a:prstGeom prst="rect">
            <a:avLst/>
          </a:prstGeom>
          <a:solidFill>
            <a:srgbClr val="FFFFFF"/>
          </a:solidFill>
          <a:ln w="25400" cap="flat" cmpd="sng" algn="ctr">
            <a:noFill/>
            <a:prstDash val="sysDash"/>
          </a:ln>
          <a:effectLst/>
        </p:spPr>
        <p:txBody>
          <a:bodyPr rtlCol="0" anchor="t"/>
          <a:lstStyle/>
          <a:p>
            <a:pPr algn="ctr" defTabSz="409358" fontAlgn="base" hangingPunct="0">
              <a:spcBef>
                <a:spcPct val="0"/>
              </a:spcBef>
              <a:spcAft>
                <a:spcPct val="0"/>
              </a:spcAft>
              <a:defRPr/>
            </a:pPr>
            <a:r>
              <a:rPr lang="zh-CN" altLang="en-US" sz="1050" i="1" kern="0" dirty="0">
                <a:solidFill>
                  <a:srgbClr val="000000"/>
                </a:solidFill>
                <a:latin typeface="微软雅黑" panose="020B0503020204020204" pitchFamily="34" charset="-122"/>
                <a:sym typeface="Gill Sans" pitchFamily="-109" charset="0"/>
              </a:rPr>
              <a:t>观看</a:t>
            </a:r>
          </a:p>
        </p:txBody>
      </p:sp>
      <p:sp>
        <p:nvSpPr>
          <p:cNvPr id="125" name="矩形 23"/>
          <p:cNvSpPr/>
          <p:nvPr/>
        </p:nvSpPr>
        <p:spPr>
          <a:xfrm>
            <a:off x="9162191" y="3807006"/>
            <a:ext cx="607799" cy="274494"/>
          </a:xfrm>
          <a:prstGeom prst="rect">
            <a:avLst/>
          </a:prstGeom>
          <a:solidFill>
            <a:srgbClr val="FFFFFF"/>
          </a:solidFill>
          <a:ln w="25400" cap="flat" cmpd="sng" algn="ctr">
            <a:noFill/>
            <a:prstDash val="sysDash"/>
          </a:ln>
          <a:effectLst/>
        </p:spPr>
        <p:txBody>
          <a:bodyPr rtlCol="0" anchor="t"/>
          <a:lstStyle/>
          <a:p>
            <a:pPr algn="ctr" defTabSz="409358" fontAlgn="base" hangingPunct="0">
              <a:spcBef>
                <a:spcPct val="0"/>
              </a:spcBef>
              <a:spcAft>
                <a:spcPct val="0"/>
              </a:spcAft>
              <a:defRPr/>
            </a:pPr>
            <a:r>
              <a:rPr lang="zh-CN" altLang="en-US" sz="1050" i="1" kern="0" dirty="0">
                <a:solidFill>
                  <a:srgbClr val="000000"/>
                </a:solidFill>
                <a:latin typeface="微软雅黑" panose="020B0503020204020204" pitchFamily="34" charset="-122"/>
                <a:sym typeface="Gill Sans" pitchFamily="-109" charset="0"/>
              </a:rPr>
              <a:t>休闲放松</a:t>
            </a:r>
          </a:p>
        </p:txBody>
      </p:sp>
      <p:sp>
        <p:nvSpPr>
          <p:cNvPr id="126" name="Title66"/>
          <p:cNvSpPr txBox="1"/>
          <p:nvPr/>
        </p:nvSpPr>
        <p:spPr>
          <a:xfrm>
            <a:off x="1559939" y="1710279"/>
            <a:ext cx="1094878" cy="261476"/>
          </a:xfrm>
          <a:prstGeom prst="rect">
            <a:avLst/>
          </a:prstGeom>
          <a:noFill/>
          <a:ln w="9525">
            <a:noFill/>
          </a:ln>
        </p:spPr>
        <p:txBody>
          <a:bodyPr vert="horz" wrap="square" lIns="0" tIns="0" rIns="0" bIns="53207" rtlCol="0" anchor="b">
            <a:spAutoFit/>
          </a:bodyPr>
          <a:lstStyle/>
          <a:p>
            <a:pPr algn="ctr" defTabSz="409358" fontAlgn="base" hangingPunct="0">
              <a:spcBef>
                <a:spcPts val="300"/>
              </a:spcBef>
              <a:spcAft>
                <a:spcPct val="0"/>
              </a:spcAft>
              <a:buClr>
                <a:srgbClr val="000000"/>
              </a:buClr>
              <a:buSzPct val="100000"/>
            </a:pPr>
            <a:r>
              <a:rPr lang="zh-CN" altLang="en-US" sz="1350" dirty="0">
                <a:solidFill>
                  <a:srgbClr val="000000"/>
                </a:solidFill>
                <a:latin typeface="微软雅黑" panose="020B0503020204020204" pitchFamily="34" charset="-122"/>
                <a:cs typeface="Arial Narrow" pitchFamily="34" charset="0"/>
                <a:sym typeface="Gill Sans" pitchFamily="-109" charset="0"/>
              </a:rPr>
              <a:t>业务场景梳理</a:t>
            </a:r>
          </a:p>
        </p:txBody>
      </p:sp>
      <p:cxnSp>
        <p:nvCxnSpPr>
          <p:cNvPr id="127" name="HorizontalLine7"/>
          <p:cNvCxnSpPr/>
          <p:nvPr/>
        </p:nvCxnSpPr>
        <p:spPr>
          <a:xfrm flipV="1">
            <a:off x="209921" y="1971755"/>
            <a:ext cx="2700036" cy="9470"/>
          </a:xfrm>
          <a:prstGeom prst="line">
            <a:avLst/>
          </a:prstGeom>
          <a:noFill/>
          <a:ln w="22225" cap="flat" cmpd="sng" algn="ctr">
            <a:solidFill>
              <a:srgbClr val="7030A0"/>
            </a:solidFill>
            <a:prstDash val="solid"/>
            <a:tailEnd type="triangle" w="lg" len="lg"/>
          </a:ln>
          <a:effectLst/>
        </p:spPr>
      </p:cxnSp>
      <p:sp>
        <p:nvSpPr>
          <p:cNvPr id="128" name="SplitText95"/>
          <p:cNvSpPr txBox="1">
            <a:spLocks/>
          </p:cNvSpPr>
          <p:nvPr/>
        </p:nvSpPr>
        <p:spPr>
          <a:xfrm>
            <a:off x="268699" y="2233211"/>
            <a:ext cx="3028123" cy="4030968"/>
          </a:xfrm>
          <a:prstGeom prst="homePlate">
            <a:avLst>
              <a:gd name="adj" fmla="val 23120"/>
            </a:avLst>
          </a:prstGeom>
          <a:solidFill>
            <a:srgbClr val="00B0F0">
              <a:alpha val="70000"/>
            </a:srgbClr>
          </a:solidFill>
          <a:ln w="9525">
            <a:noFill/>
          </a:ln>
        </p:spPr>
        <p:txBody>
          <a:bodyPr vert="horz" wrap="square" lIns="53906" tIns="53995" rIns="80992" bIns="53995" rtlCol="0" anchor="ctr">
            <a:noAutofit/>
          </a:bodyPr>
          <a:lstStyle/>
          <a:p>
            <a:pPr marL="106957" lvl="1" indent="-106957" defTabSz="409358" fontAlgn="base" hangingPunct="0">
              <a:lnSpc>
                <a:spcPct val="90000"/>
              </a:lnSpc>
              <a:spcAft>
                <a:spcPct val="0"/>
              </a:spcAft>
              <a:buSzPct val="100000"/>
              <a:buFont typeface="Arial Narrow"/>
              <a:buChar char="&gt;"/>
            </a:pPr>
            <a:endParaRPr lang="en-US" altLang="zh-CN" sz="1350" dirty="0">
              <a:solidFill>
                <a:srgbClr val="000000"/>
              </a:solidFill>
              <a:latin typeface="微软雅黑" panose="020B0503020204020204" pitchFamily="34" charset="-122"/>
              <a:sym typeface="Gill Sans" pitchFamily="-109" charset="0"/>
            </a:endParaRPr>
          </a:p>
        </p:txBody>
      </p:sp>
      <p:sp>
        <p:nvSpPr>
          <p:cNvPr id="129" name="Title99"/>
          <p:cNvSpPr txBox="1"/>
          <p:nvPr/>
        </p:nvSpPr>
        <p:spPr>
          <a:xfrm>
            <a:off x="3954147" y="1723270"/>
            <a:ext cx="5559230" cy="261476"/>
          </a:xfrm>
          <a:prstGeom prst="rect">
            <a:avLst/>
          </a:prstGeom>
          <a:noFill/>
          <a:ln w="9525">
            <a:noFill/>
          </a:ln>
        </p:spPr>
        <p:txBody>
          <a:bodyPr vert="horz" wrap="square" lIns="0" tIns="0" rIns="0" bIns="53207" rtlCol="0" anchor="b">
            <a:spAutoFit/>
          </a:bodyPr>
          <a:lstStyle/>
          <a:p>
            <a:pPr algn="ctr" defTabSz="409358" fontAlgn="base" hangingPunct="0">
              <a:spcBef>
                <a:spcPts val="300"/>
              </a:spcBef>
              <a:spcAft>
                <a:spcPct val="0"/>
              </a:spcAft>
              <a:buClr>
                <a:srgbClr val="000000"/>
              </a:buClr>
              <a:buSzPct val="100000"/>
            </a:pPr>
            <a:r>
              <a:rPr lang="zh-CN" altLang="en-US" sz="1350" dirty="0">
                <a:solidFill>
                  <a:srgbClr val="000000"/>
                </a:solidFill>
                <a:latin typeface="微软雅黑" panose="020B0503020204020204" pitchFamily="34" charset="-122"/>
                <a:cs typeface="Arial Narrow" pitchFamily="34" charset="0"/>
                <a:sym typeface="Gill Sans" pitchFamily="-109" charset="0"/>
              </a:rPr>
              <a:t>采用“</a:t>
            </a:r>
            <a:r>
              <a:rPr lang="en-US" altLang="zh-CN" sz="1350" dirty="0">
                <a:solidFill>
                  <a:srgbClr val="000000"/>
                </a:solidFill>
                <a:latin typeface="微软雅黑" panose="020B0503020204020204" pitchFamily="34" charset="-122"/>
                <a:cs typeface="Arial Narrow" pitchFamily="34" charset="0"/>
                <a:sym typeface="Gill Sans" pitchFamily="-109" charset="0"/>
              </a:rPr>
              <a:t>7W2H</a:t>
            </a:r>
            <a:r>
              <a:rPr lang="zh-CN" altLang="en-US" sz="1350" dirty="0">
                <a:solidFill>
                  <a:srgbClr val="000000"/>
                </a:solidFill>
                <a:latin typeface="微软雅黑" panose="020B0503020204020204" pitchFamily="34" charset="-122"/>
                <a:cs typeface="Arial Narrow" pitchFamily="34" charset="0"/>
                <a:sym typeface="Gill Sans" pitchFamily="-109" charset="0"/>
              </a:rPr>
              <a:t>”标准解析业务场景中的用户及用户活动，识别标签需求</a:t>
            </a:r>
          </a:p>
        </p:txBody>
      </p:sp>
      <p:sp>
        <p:nvSpPr>
          <p:cNvPr id="130" name="Title1212"/>
          <p:cNvSpPr txBox="1">
            <a:spLocks/>
          </p:cNvSpPr>
          <p:nvPr/>
        </p:nvSpPr>
        <p:spPr>
          <a:xfrm>
            <a:off x="10490908" y="1737439"/>
            <a:ext cx="1459177" cy="261476"/>
          </a:xfrm>
          <a:prstGeom prst="rect">
            <a:avLst/>
          </a:prstGeom>
          <a:noFill/>
          <a:ln w="9525">
            <a:noFill/>
          </a:ln>
        </p:spPr>
        <p:txBody>
          <a:bodyPr vert="horz" wrap="square" lIns="0" tIns="0" rIns="0" bIns="53207" rtlCol="0" anchor="b">
            <a:spAutoFit/>
          </a:bodyPr>
          <a:lstStyle/>
          <a:p>
            <a:pPr algn="ctr" defTabSz="409358" fontAlgn="base" hangingPunct="0">
              <a:spcBef>
                <a:spcPts val="300"/>
              </a:spcBef>
              <a:spcAft>
                <a:spcPct val="0"/>
              </a:spcAft>
              <a:buClr>
                <a:srgbClr val="000000"/>
              </a:buClr>
              <a:buSzPct val="100000"/>
            </a:pPr>
            <a:r>
              <a:rPr lang="zh-CN" altLang="en-US" sz="1350" dirty="0">
                <a:solidFill>
                  <a:srgbClr val="000000"/>
                </a:solidFill>
                <a:latin typeface="微软雅黑" panose="020B0503020204020204" pitchFamily="34" charset="-122"/>
                <a:cs typeface="Arial Narrow" pitchFamily="34" charset="0"/>
                <a:sym typeface="Gill Sans" pitchFamily="-109" charset="0"/>
              </a:rPr>
              <a:t>标签需求</a:t>
            </a:r>
          </a:p>
        </p:txBody>
      </p:sp>
      <p:cxnSp>
        <p:nvCxnSpPr>
          <p:cNvPr id="131" name="HorizontalLine13"/>
          <p:cNvCxnSpPr>
            <a:cxnSpLocks/>
          </p:cNvCxnSpPr>
          <p:nvPr/>
        </p:nvCxnSpPr>
        <p:spPr>
          <a:xfrm>
            <a:off x="10490908" y="1998244"/>
            <a:ext cx="1459177" cy="0"/>
          </a:xfrm>
          <a:prstGeom prst="line">
            <a:avLst/>
          </a:prstGeom>
          <a:noFill/>
          <a:ln w="22225" cap="flat" cmpd="sng" algn="ctr">
            <a:solidFill>
              <a:srgbClr val="FFFFFF"/>
            </a:solidFill>
            <a:prstDash val="solid"/>
            <a:tailEnd type="triangle" w="lg" len="lg"/>
          </a:ln>
          <a:effectLst/>
        </p:spPr>
      </p:cxnSp>
      <p:sp>
        <p:nvSpPr>
          <p:cNvPr id="132" name="Rounded Rectangle 36"/>
          <p:cNvSpPr>
            <a:spLocks/>
          </p:cNvSpPr>
          <p:nvPr/>
        </p:nvSpPr>
        <p:spPr>
          <a:xfrm>
            <a:off x="10470059" y="2613505"/>
            <a:ext cx="1395386" cy="329489"/>
          </a:xfrm>
          <a:prstGeom prst="roundRect">
            <a:avLst>
              <a:gd name="adj" fmla="val 50000"/>
            </a:avLst>
          </a:prstGeom>
          <a:solidFill>
            <a:srgbClr val="00B0F0"/>
          </a:solidFill>
          <a:ln w="15875" cap="flat" cmpd="sng" algn="ctr">
            <a:noFill/>
            <a:prstDash val="solid"/>
          </a:ln>
          <a:effectLst/>
          <a:extLst/>
        </p:spPr>
        <p:txBody>
          <a:bodyPr wrap="square" lIns="53995" tIns="0" rIns="0" bIns="0" rtlCol="0" anchor="ctr" anchorCtr="0">
            <a:noAutofit/>
          </a:bodyPr>
          <a:lstStyle/>
          <a:p>
            <a:pPr algn="ctr" defTabSz="409358" fontAlgn="base" hangingPunct="0">
              <a:spcBef>
                <a:spcPct val="0"/>
              </a:spcBef>
              <a:spcAft>
                <a:spcPct val="0"/>
              </a:spcAft>
              <a:defRPr/>
            </a:pPr>
            <a:r>
              <a:rPr lang="zh-CN" altLang="en-US" sz="1200" kern="0" dirty="0">
                <a:solidFill>
                  <a:srgbClr val="000000"/>
                </a:solidFill>
                <a:latin typeface="微软雅黑" panose="020B0503020204020204" pitchFamily="34" charset="-122"/>
                <a:ea typeface="华文细黑"/>
                <a:sym typeface="Gill Sans" pitchFamily="-109" charset="0"/>
              </a:rPr>
              <a:t>观看时间偏好</a:t>
            </a:r>
          </a:p>
        </p:txBody>
      </p:sp>
      <p:sp>
        <p:nvSpPr>
          <p:cNvPr id="133" name="Rounded Rectangle 37"/>
          <p:cNvSpPr>
            <a:spLocks/>
          </p:cNvSpPr>
          <p:nvPr/>
        </p:nvSpPr>
        <p:spPr>
          <a:xfrm>
            <a:off x="10470059" y="3375000"/>
            <a:ext cx="1395386" cy="338309"/>
          </a:xfrm>
          <a:prstGeom prst="roundRect">
            <a:avLst>
              <a:gd name="adj" fmla="val 50000"/>
            </a:avLst>
          </a:prstGeom>
          <a:solidFill>
            <a:srgbClr val="00B0F0"/>
          </a:solidFill>
          <a:ln w="15875" cap="flat" cmpd="sng" algn="ctr">
            <a:noFill/>
            <a:prstDash val="solid"/>
          </a:ln>
          <a:effectLst/>
          <a:extLst/>
        </p:spPr>
        <p:txBody>
          <a:bodyPr wrap="square" lIns="53995" tIns="0" rIns="0" bIns="0" rtlCol="0" anchor="ctr" anchorCtr="0">
            <a:noAutofit/>
          </a:bodyPr>
          <a:lstStyle/>
          <a:p>
            <a:pPr algn="ctr" defTabSz="409358" fontAlgn="base" hangingPunct="0">
              <a:spcBef>
                <a:spcPct val="0"/>
              </a:spcBef>
              <a:spcAft>
                <a:spcPct val="0"/>
              </a:spcAft>
              <a:defRPr/>
            </a:pPr>
            <a:r>
              <a:rPr lang="zh-CN" altLang="en-US" sz="1200" kern="0" dirty="0">
                <a:solidFill>
                  <a:srgbClr val="000000"/>
                </a:solidFill>
                <a:latin typeface="微软雅黑" panose="020B0503020204020204" pitchFamily="34" charset="-122"/>
                <a:ea typeface="华文细黑"/>
                <a:sym typeface="Gill Sans" pitchFamily="-109" charset="0"/>
              </a:rPr>
              <a:t>视频客户端偏好</a:t>
            </a:r>
          </a:p>
        </p:txBody>
      </p:sp>
      <p:sp>
        <p:nvSpPr>
          <p:cNvPr id="134" name="Rounded Rectangle 38"/>
          <p:cNvSpPr>
            <a:spLocks/>
          </p:cNvSpPr>
          <p:nvPr/>
        </p:nvSpPr>
        <p:spPr>
          <a:xfrm>
            <a:off x="10470059" y="3801248"/>
            <a:ext cx="1395386" cy="383762"/>
          </a:xfrm>
          <a:prstGeom prst="roundRect">
            <a:avLst>
              <a:gd name="adj" fmla="val 50000"/>
            </a:avLst>
          </a:prstGeom>
          <a:solidFill>
            <a:srgbClr val="00B0F0"/>
          </a:solidFill>
          <a:ln w="15875" cap="flat" cmpd="sng" algn="ctr">
            <a:noFill/>
            <a:prstDash val="solid"/>
          </a:ln>
          <a:effectLst/>
          <a:extLst/>
        </p:spPr>
        <p:txBody>
          <a:bodyPr wrap="square" lIns="53995" tIns="0" rIns="0" bIns="0" rtlCol="0" anchor="ctr" anchorCtr="0">
            <a:noAutofit/>
          </a:bodyPr>
          <a:lstStyle/>
          <a:p>
            <a:pPr algn="ctr" defTabSz="409358" fontAlgn="base" hangingPunct="0">
              <a:spcBef>
                <a:spcPct val="0"/>
              </a:spcBef>
              <a:spcAft>
                <a:spcPct val="0"/>
              </a:spcAft>
              <a:defRPr/>
            </a:pPr>
            <a:r>
              <a:rPr lang="zh-CN" altLang="en-US" sz="1200" kern="0" dirty="0">
                <a:solidFill>
                  <a:srgbClr val="000000"/>
                </a:solidFill>
                <a:latin typeface="微软雅黑" panose="020B0503020204020204" pitchFamily="34" charset="-122"/>
                <a:ea typeface="华文细黑"/>
                <a:sym typeface="Gill Sans" pitchFamily="-109" charset="0"/>
              </a:rPr>
              <a:t>观影网络偏好</a:t>
            </a:r>
          </a:p>
        </p:txBody>
      </p:sp>
      <p:sp>
        <p:nvSpPr>
          <p:cNvPr id="135" name="Rounded Rectangle 40"/>
          <p:cNvSpPr>
            <a:spLocks/>
          </p:cNvSpPr>
          <p:nvPr/>
        </p:nvSpPr>
        <p:spPr>
          <a:xfrm>
            <a:off x="10470059" y="4272950"/>
            <a:ext cx="1395386" cy="430210"/>
          </a:xfrm>
          <a:prstGeom prst="roundRect">
            <a:avLst>
              <a:gd name="adj" fmla="val 50000"/>
            </a:avLst>
          </a:prstGeom>
          <a:solidFill>
            <a:srgbClr val="00B0F0"/>
          </a:solidFill>
          <a:ln w="15875" cap="flat" cmpd="sng" algn="ctr">
            <a:noFill/>
            <a:prstDash val="solid"/>
          </a:ln>
          <a:effectLst/>
          <a:extLst/>
        </p:spPr>
        <p:txBody>
          <a:bodyPr wrap="square" lIns="53995" tIns="0" rIns="0" bIns="0" rtlCol="0" anchor="ctr" anchorCtr="0">
            <a:noAutofit/>
          </a:bodyPr>
          <a:lstStyle/>
          <a:p>
            <a:pPr algn="ctr" defTabSz="409358" fontAlgn="base" hangingPunct="0">
              <a:spcBef>
                <a:spcPct val="0"/>
              </a:spcBef>
              <a:spcAft>
                <a:spcPct val="0"/>
              </a:spcAft>
              <a:defRPr/>
            </a:pPr>
            <a:r>
              <a:rPr lang="en-US" altLang="zh-CN" sz="1200" kern="0" dirty="0">
                <a:solidFill>
                  <a:srgbClr val="000000"/>
                </a:solidFill>
                <a:latin typeface="微软雅黑" panose="020B0503020204020204" pitchFamily="34" charset="-122"/>
                <a:ea typeface="华文细黑"/>
                <a:sym typeface="Gill Sans" pitchFamily="-109" charset="0"/>
              </a:rPr>
              <a:t>VIP</a:t>
            </a:r>
            <a:r>
              <a:rPr lang="zh-CN" altLang="en-US" sz="1200" kern="0" dirty="0">
                <a:solidFill>
                  <a:srgbClr val="000000"/>
                </a:solidFill>
                <a:latin typeface="微软雅黑" panose="020B0503020204020204" pitchFamily="34" charset="-122"/>
                <a:ea typeface="华文细黑"/>
                <a:sym typeface="Gill Sans" pitchFamily="-109" charset="0"/>
              </a:rPr>
              <a:t>会员类型</a:t>
            </a:r>
          </a:p>
        </p:txBody>
      </p:sp>
      <p:sp>
        <p:nvSpPr>
          <p:cNvPr id="136" name="Rounded Rectangle 41"/>
          <p:cNvSpPr>
            <a:spLocks/>
          </p:cNvSpPr>
          <p:nvPr/>
        </p:nvSpPr>
        <p:spPr>
          <a:xfrm>
            <a:off x="10470059" y="4791099"/>
            <a:ext cx="1395386" cy="403532"/>
          </a:xfrm>
          <a:prstGeom prst="roundRect">
            <a:avLst>
              <a:gd name="adj" fmla="val 50000"/>
            </a:avLst>
          </a:prstGeom>
          <a:solidFill>
            <a:srgbClr val="00B0F0"/>
          </a:solidFill>
          <a:ln w="15875" cap="flat" cmpd="sng" algn="ctr">
            <a:noFill/>
            <a:prstDash val="solid"/>
          </a:ln>
          <a:effectLst/>
          <a:extLst/>
        </p:spPr>
        <p:txBody>
          <a:bodyPr wrap="square" lIns="53995" tIns="0" rIns="0" bIns="0" rtlCol="0" anchor="ctr" anchorCtr="0">
            <a:noAutofit/>
          </a:bodyPr>
          <a:lstStyle/>
          <a:p>
            <a:pPr algn="ctr" defTabSz="409358" fontAlgn="base" hangingPunct="0">
              <a:spcBef>
                <a:spcPct val="0"/>
              </a:spcBef>
              <a:spcAft>
                <a:spcPct val="0"/>
              </a:spcAft>
              <a:defRPr/>
            </a:pPr>
            <a:r>
              <a:rPr lang="zh-CN" altLang="en-US" sz="1200" kern="0" dirty="0">
                <a:solidFill>
                  <a:srgbClr val="000000"/>
                </a:solidFill>
                <a:latin typeface="微软雅黑" panose="020B0503020204020204" pitchFamily="34" charset="-122"/>
                <a:ea typeface="华文细黑"/>
                <a:sym typeface="Gill Sans" pitchFamily="-109" charset="0"/>
              </a:rPr>
              <a:t>影片类型偏好</a:t>
            </a:r>
          </a:p>
        </p:txBody>
      </p:sp>
      <p:sp>
        <p:nvSpPr>
          <p:cNvPr id="137" name="Rounded Rectangle 42"/>
          <p:cNvSpPr>
            <a:spLocks/>
          </p:cNvSpPr>
          <p:nvPr/>
        </p:nvSpPr>
        <p:spPr>
          <a:xfrm>
            <a:off x="10470059" y="5238830"/>
            <a:ext cx="1395386" cy="393272"/>
          </a:xfrm>
          <a:prstGeom prst="roundRect">
            <a:avLst>
              <a:gd name="adj" fmla="val 50000"/>
            </a:avLst>
          </a:prstGeom>
          <a:solidFill>
            <a:srgbClr val="00B0F0"/>
          </a:solidFill>
          <a:ln w="15875" cap="flat" cmpd="sng" algn="ctr">
            <a:noFill/>
            <a:prstDash val="solid"/>
          </a:ln>
          <a:effectLst/>
          <a:extLst/>
        </p:spPr>
        <p:txBody>
          <a:bodyPr wrap="square" lIns="53995" tIns="0" rIns="0" bIns="0" rtlCol="0" anchor="ctr" anchorCtr="0">
            <a:noAutofit/>
          </a:bodyPr>
          <a:lstStyle/>
          <a:p>
            <a:pPr algn="ctr" defTabSz="409358" fontAlgn="base" hangingPunct="0">
              <a:spcBef>
                <a:spcPct val="0"/>
              </a:spcBef>
              <a:spcAft>
                <a:spcPct val="0"/>
              </a:spcAft>
              <a:defRPr/>
            </a:pPr>
            <a:r>
              <a:rPr lang="zh-CN" altLang="en-US" sz="1200" kern="0" dirty="0">
                <a:solidFill>
                  <a:srgbClr val="000000"/>
                </a:solidFill>
                <a:latin typeface="微软雅黑" panose="020B0503020204020204" pitchFamily="34" charset="-122"/>
                <a:ea typeface="华文细黑"/>
                <a:sym typeface="Gill Sans" pitchFamily="-109" charset="0"/>
              </a:rPr>
              <a:t>观影时长</a:t>
            </a:r>
          </a:p>
        </p:txBody>
      </p:sp>
      <p:sp>
        <p:nvSpPr>
          <p:cNvPr id="138" name="Rounded Rectangle 43"/>
          <p:cNvSpPr>
            <a:spLocks/>
          </p:cNvSpPr>
          <p:nvPr/>
        </p:nvSpPr>
        <p:spPr>
          <a:xfrm>
            <a:off x="10470059" y="5676299"/>
            <a:ext cx="1395386" cy="393273"/>
          </a:xfrm>
          <a:prstGeom prst="roundRect">
            <a:avLst>
              <a:gd name="adj" fmla="val 50000"/>
            </a:avLst>
          </a:prstGeom>
          <a:solidFill>
            <a:srgbClr val="00B0F0"/>
          </a:solidFill>
          <a:ln w="15875" cap="flat" cmpd="sng" algn="ctr">
            <a:noFill/>
            <a:prstDash val="solid"/>
          </a:ln>
          <a:effectLst/>
          <a:extLst/>
        </p:spPr>
        <p:txBody>
          <a:bodyPr wrap="square" lIns="53995" tIns="0" rIns="0" bIns="0" rtlCol="0" anchor="ctr" anchorCtr="0">
            <a:noAutofit/>
          </a:bodyPr>
          <a:lstStyle/>
          <a:p>
            <a:pPr algn="ctr" defTabSz="409358" fontAlgn="base" hangingPunct="0">
              <a:spcBef>
                <a:spcPct val="0"/>
              </a:spcBef>
              <a:spcAft>
                <a:spcPct val="0"/>
              </a:spcAft>
              <a:defRPr/>
            </a:pPr>
            <a:r>
              <a:rPr lang="zh-CN" altLang="en-US" sz="1200" kern="0" dirty="0">
                <a:solidFill>
                  <a:srgbClr val="000000"/>
                </a:solidFill>
                <a:latin typeface="微软雅黑" panose="020B0503020204020204" pitchFamily="34" charset="-122"/>
                <a:ea typeface="华文细黑"/>
                <a:sym typeface="Gill Sans" pitchFamily="-109" charset="0"/>
              </a:rPr>
              <a:t>语言偏好</a:t>
            </a:r>
          </a:p>
        </p:txBody>
      </p:sp>
      <p:sp>
        <p:nvSpPr>
          <p:cNvPr id="139" name="Rounded Rectangle 44"/>
          <p:cNvSpPr>
            <a:spLocks/>
          </p:cNvSpPr>
          <p:nvPr/>
        </p:nvSpPr>
        <p:spPr>
          <a:xfrm>
            <a:off x="10470059" y="6113770"/>
            <a:ext cx="1395386" cy="339271"/>
          </a:xfrm>
          <a:prstGeom prst="roundRect">
            <a:avLst>
              <a:gd name="adj" fmla="val 50000"/>
            </a:avLst>
          </a:prstGeom>
          <a:solidFill>
            <a:srgbClr val="00B0F0"/>
          </a:solidFill>
          <a:ln w="15875" cap="flat" cmpd="sng" algn="ctr">
            <a:noFill/>
            <a:prstDash val="solid"/>
          </a:ln>
          <a:effectLst/>
          <a:extLst/>
        </p:spPr>
        <p:txBody>
          <a:bodyPr wrap="square" lIns="53995" tIns="0" rIns="0" bIns="0" rtlCol="0" anchor="ctr" anchorCtr="0">
            <a:noAutofit/>
          </a:bodyPr>
          <a:lstStyle/>
          <a:p>
            <a:pPr algn="ctr" defTabSz="409358" fontAlgn="base" hangingPunct="0">
              <a:spcBef>
                <a:spcPct val="0"/>
              </a:spcBef>
              <a:spcAft>
                <a:spcPct val="0"/>
              </a:spcAft>
              <a:defRPr/>
            </a:pPr>
            <a:r>
              <a:rPr lang="en-US" altLang="zh-CN" sz="1200" kern="0" dirty="0">
                <a:solidFill>
                  <a:srgbClr val="000000"/>
                </a:solidFill>
                <a:latin typeface="微软雅黑" panose="020B0503020204020204" pitchFamily="34" charset="-122"/>
                <a:ea typeface="华文细黑"/>
                <a:sym typeface="Gill Sans" pitchFamily="-109" charset="0"/>
              </a:rPr>
              <a:t>…</a:t>
            </a:r>
            <a:endParaRPr lang="zh-CN" altLang="en-US" sz="1200" kern="0" dirty="0">
              <a:solidFill>
                <a:srgbClr val="000000"/>
              </a:solidFill>
              <a:latin typeface="微软雅黑" panose="020B0503020204020204" pitchFamily="34" charset="-122"/>
              <a:ea typeface="华文细黑"/>
              <a:sym typeface="Gill Sans" pitchFamily="-109" charset="0"/>
            </a:endParaRPr>
          </a:p>
        </p:txBody>
      </p:sp>
      <p:sp>
        <p:nvSpPr>
          <p:cNvPr id="140" name="Rounded Rectangle 54"/>
          <p:cNvSpPr>
            <a:spLocks/>
          </p:cNvSpPr>
          <p:nvPr/>
        </p:nvSpPr>
        <p:spPr>
          <a:xfrm>
            <a:off x="10470059" y="2987193"/>
            <a:ext cx="1395386" cy="312799"/>
          </a:xfrm>
          <a:prstGeom prst="roundRect">
            <a:avLst>
              <a:gd name="adj" fmla="val 50000"/>
            </a:avLst>
          </a:prstGeom>
          <a:solidFill>
            <a:srgbClr val="00B0F0"/>
          </a:solidFill>
          <a:ln w="15875" cap="flat" cmpd="sng" algn="ctr">
            <a:noFill/>
            <a:prstDash val="solid"/>
          </a:ln>
          <a:effectLst/>
          <a:extLst/>
        </p:spPr>
        <p:txBody>
          <a:bodyPr wrap="square" lIns="53995" tIns="0" rIns="0" bIns="0" rtlCol="0" anchor="ctr" anchorCtr="0">
            <a:noAutofit/>
          </a:bodyPr>
          <a:lstStyle/>
          <a:p>
            <a:pPr algn="ctr" defTabSz="409358" fontAlgn="base" hangingPunct="0">
              <a:spcBef>
                <a:spcPct val="0"/>
              </a:spcBef>
              <a:spcAft>
                <a:spcPct val="0"/>
              </a:spcAft>
              <a:defRPr/>
            </a:pPr>
            <a:r>
              <a:rPr lang="zh-CN" altLang="en-US" sz="1200" kern="0" dirty="0">
                <a:solidFill>
                  <a:srgbClr val="000000"/>
                </a:solidFill>
                <a:latin typeface="微软雅黑" panose="020B0503020204020204" pitchFamily="34" charset="-122"/>
                <a:ea typeface="华文细黑"/>
                <a:sym typeface="Gill Sans" pitchFamily="-109" charset="0"/>
              </a:rPr>
              <a:t>观影场景偏好</a:t>
            </a:r>
          </a:p>
        </p:txBody>
      </p:sp>
      <p:cxnSp>
        <p:nvCxnSpPr>
          <p:cNvPr id="141" name="直接连接符 140"/>
          <p:cNvCxnSpPr/>
          <p:nvPr/>
        </p:nvCxnSpPr>
        <p:spPr bwMode="auto">
          <a:xfrm flipV="1">
            <a:off x="10226257" y="1972077"/>
            <a:ext cx="1755822" cy="9148"/>
          </a:xfrm>
          <a:prstGeom prst="line">
            <a:avLst/>
          </a:prstGeom>
          <a:noFill/>
          <a:ln w="22225" cap="flat" cmpd="sng" algn="ctr">
            <a:solidFill>
              <a:srgbClr val="7030A0"/>
            </a:solidFill>
            <a:prstDash val="solid"/>
            <a:tailEnd type="none" w="lg" len="lg"/>
          </a:ln>
          <a:effectLst/>
        </p:spPr>
      </p:cxnSp>
      <p:sp>
        <p:nvSpPr>
          <p:cNvPr id="142" name="Left Brace 17"/>
          <p:cNvSpPr>
            <a:spLocks/>
          </p:cNvSpPr>
          <p:nvPr/>
        </p:nvSpPr>
        <p:spPr bwMode="auto">
          <a:xfrm rot="-5400000">
            <a:off x="3790784" y="3900936"/>
            <a:ext cx="224609" cy="623827"/>
          </a:xfrm>
          <a:prstGeom prst="leftBrace">
            <a:avLst>
              <a:gd name="adj1" fmla="val 8341"/>
              <a:gd name="adj2" fmla="val 50000"/>
            </a:avLst>
          </a:prstGeom>
          <a:noFill/>
          <a:ln w="12700" algn="ctr">
            <a:solidFill>
              <a:srgbClr val="000000"/>
            </a:solidFill>
            <a:round/>
            <a:headEnd type="none" w="sm" len="sm"/>
            <a:tailEnd type="none" w="sm" len="sm"/>
          </a:ln>
        </p:spPr>
        <p:txBody>
          <a:bodyPr vert="eaVert"/>
          <a:lstStyle/>
          <a:p>
            <a:pPr algn="ctr" defTabSz="409358" eaLnBrk="0" fontAlgn="base" hangingPunct="0">
              <a:lnSpc>
                <a:spcPct val="80000"/>
              </a:lnSpc>
              <a:spcBef>
                <a:spcPct val="0"/>
              </a:spcBef>
              <a:spcAft>
                <a:spcPct val="0"/>
              </a:spcAft>
              <a:defRPr/>
            </a:pPr>
            <a:endParaRPr lang="zh-CN" altLang="en-US" sz="1050" b="1" kern="0">
              <a:solidFill>
                <a:srgbClr val="000000"/>
              </a:solidFill>
              <a:latin typeface="微软雅黑" panose="020B0503020204020204" pitchFamily="34" charset="-122"/>
              <a:sym typeface="Gill Sans" pitchFamily="-109" charset="0"/>
            </a:endParaRPr>
          </a:p>
        </p:txBody>
      </p:sp>
      <p:graphicFrame>
        <p:nvGraphicFramePr>
          <p:cNvPr id="143" name="Group 64"/>
          <p:cNvGraphicFramePr>
            <a:graphicFrameLocks noGrp="1"/>
          </p:cNvGraphicFramePr>
          <p:nvPr>
            <p:extLst/>
          </p:nvPr>
        </p:nvGraphicFramePr>
        <p:xfrm>
          <a:off x="3591176" y="2180398"/>
          <a:ext cx="6205115" cy="1500133"/>
        </p:xfrm>
        <a:graphic>
          <a:graphicData uri="http://schemas.openxmlformats.org/drawingml/2006/table">
            <a:tbl>
              <a:tblPr/>
              <a:tblGrid>
                <a:gridCol w="688953"/>
                <a:gridCol w="690088"/>
                <a:gridCol w="688952"/>
                <a:gridCol w="690088"/>
                <a:gridCol w="688953"/>
                <a:gridCol w="690088"/>
                <a:gridCol w="688952"/>
                <a:gridCol w="690088"/>
                <a:gridCol w="688953"/>
              </a:tblGrid>
              <a:tr h="548586">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FFFF"/>
                          </a:solidFill>
                          <a:effectLst/>
                          <a:latin typeface="微软雅黑" pitchFamily="34" charset="-122"/>
                          <a:ea typeface="微软雅黑" pitchFamily="34" charset="-122"/>
                        </a:rPr>
                        <a:t>WHO</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smtClean="0">
                          <a:ln>
                            <a:noFill/>
                          </a:ln>
                          <a:solidFill>
                            <a:schemeClr val="bg1"/>
                          </a:solidFill>
                          <a:effectLst/>
                          <a:latin typeface="微软雅黑" pitchFamily="34" charset="-122"/>
                          <a:ea typeface="微软雅黑" pitchFamily="34" charset="-122"/>
                        </a:rPr>
                        <a:t>谁</a:t>
                      </a:r>
                      <a:r>
                        <a:rPr kumimoji="0" lang="en-US" altLang="zh-CN" sz="1000" b="1" i="0" u="none" strike="noStrike" cap="none" normalizeH="0" baseline="0" dirty="0" smtClean="0">
                          <a:ln>
                            <a:noFill/>
                          </a:ln>
                          <a:solidFill>
                            <a:schemeClr val="bg1"/>
                          </a:solidFill>
                          <a:effectLst/>
                          <a:latin typeface="微软雅黑" pitchFamily="34" charset="-122"/>
                          <a:ea typeface="微软雅黑" pitchFamily="34" charset="-122"/>
                        </a:rPr>
                        <a:t>/</a:t>
                      </a:r>
                      <a:r>
                        <a:rPr kumimoji="0" lang="zh-CN" altLang="en-US" sz="1000" b="1" i="0" u="none" strike="noStrike" cap="none" normalizeH="0" baseline="0" dirty="0" smtClean="0">
                          <a:ln>
                            <a:noFill/>
                          </a:ln>
                          <a:solidFill>
                            <a:schemeClr val="bg1"/>
                          </a:solidFill>
                          <a:effectLst/>
                          <a:latin typeface="微软雅黑" pitchFamily="34" charset="-122"/>
                          <a:ea typeface="微软雅黑" pitchFamily="34" charset="-122"/>
                        </a:rPr>
                        <a:t>谁的</a:t>
                      </a: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365C0"/>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FFFF"/>
                          </a:solidFill>
                          <a:effectLst/>
                          <a:latin typeface="微软雅黑" pitchFamily="34" charset="-122"/>
                          <a:ea typeface="微软雅黑" pitchFamily="34" charset="-122"/>
                        </a:rPr>
                        <a:t>WHEN</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smtClean="0">
                          <a:ln>
                            <a:noFill/>
                          </a:ln>
                          <a:solidFill>
                            <a:srgbClr val="FFFFFF"/>
                          </a:solidFill>
                          <a:effectLst/>
                          <a:latin typeface="微软雅黑" pitchFamily="34" charset="-122"/>
                          <a:ea typeface="微软雅黑" pitchFamily="34" charset="-122"/>
                        </a:rPr>
                        <a:t>何时</a:t>
                      </a: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365C0"/>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FFFF"/>
                          </a:solidFill>
                          <a:effectLst/>
                          <a:latin typeface="微软雅黑" pitchFamily="34" charset="-122"/>
                          <a:ea typeface="微软雅黑" pitchFamily="34" charset="-122"/>
                        </a:rPr>
                        <a:t>WHERE</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smtClean="0">
                          <a:ln>
                            <a:noFill/>
                          </a:ln>
                          <a:solidFill>
                            <a:srgbClr val="FFFFFF"/>
                          </a:solidFill>
                          <a:effectLst/>
                          <a:latin typeface="微软雅黑" pitchFamily="34" charset="-122"/>
                          <a:ea typeface="微软雅黑" pitchFamily="34" charset="-122"/>
                        </a:rPr>
                        <a:t>何地</a:t>
                      </a: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365C0"/>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FFFF"/>
                          </a:solidFill>
                          <a:effectLst/>
                          <a:latin typeface="微软雅黑" pitchFamily="34" charset="-122"/>
                          <a:ea typeface="微软雅黑" pitchFamily="34" charset="-122"/>
                        </a:rPr>
                        <a:t>HOW</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smtClean="0">
                          <a:ln>
                            <a:noFill/>
                          </a:ln>
                          <a:solidFill>
                            <a:srgbClr val="FFFFFF"/>
                          </a:solidFill>
                          <a:effectLst/>
                          <a:latin typeface="微软雅黑" pitchFamily="34" charset="-122"/>
                          <a:ea typeface="微软雅黑" pitchFamily="34" charset="-122"/>
                        </a:rPr>
                        <a:t>何种方式</a:t>
                      </a: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365C0"/>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FFFF"/>
                          </a:solidFill>
                          <a:effectLst/>
                          <a:latin typeface="微软雅黑" pitchFamily="34" charset="-122"/>
                          <a:ea typeface="微软雅黑" pitchFamily="34" charset="-122"/>
                        </a:rPr>
                        <a:t>WHICH</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FFFF"/>
                          </a:solidFill>
                          <a:effectLst/>
                          <a:latin typeface="微软雅黑" pitchFamily="34" charset="-122"/>
                          <a:ea typeface="微软雅黑" pitchFamily="34" charset="-122"/>
                        </a:rPr>
                        <a:t>WAY</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smtClean="0">
                          <a:ln>
                            <a:noFill/>
                          </a:ln>
                          <a:solidFill>
                            <a:srgbClr val="FFFFFF"/>
                          </a:solidFill>
                          <a:effectLst/>
                          <a:latin typeface="微软雅黑" pitchFamily="34" charset="-122"/>
                          <a:ea typeface="微软雅黑" pitchFamily="34" charset="-122"/>
                        </a:rPr>
                        <a:t>何种途径</a:t>
                      </a: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365C0"/>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FFFF"/>
                          </a:solidFill>
                          <a:effectLst/>
                          <a:latin typeface="微软雅黑" pitchFamily="34" charset="-122"/>
                          <a:ea typeface="微软雅黑" pitchFamily="34" charset="-122"/>
                        </a:rPr>
                        <a:t>HOW MUCH</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smtClean="0">
                          <a:ln>
                            <a:noFill/>
                          </a:ln>
                          <a:solidFill>
                            <a:srgbClr val="FFFFFF"/>
                          </a:solidFill>
                          <a:effectLst/>
                          <a:latin typeface="微软雅黑" pitchFamily="34" charset="-122"/>
                          <a:ea typeface="微软雅黑" pitchFamily="34" charset="-122"/>
                        </a:rPr>
                        <a:t>以何代价</a:t>
                      </a: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365C0"/>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FFFF"/>
                          </a:solidFill>
                          <a:effectLst/>
                          <a:latin typeface="微软雅黑" pitchFamily="34" charset="-122"/>
                          <a:ea typeface="微软雅黑" pitchFamily="34" charset="-122"/>
                        </a:rPr>
                        <a:t>WHOM</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smtClean="0">
                          <a:ln>
                            <a:noFill/>
                          </a:ln>
                          <a:solidFill>
                            <a:srgbClr val="FFFFFF"/>
                          </a:solidFill>
                          <a:effectLst/>
                          <a:latin typeface="微软雅黑" pitchFamily="34" charset="-122"/>
                          <a:ea typeface="微软雅黑" pitchFamily="34" charset="-122"/>
                        </a:rPr>
                        <a:t>与谁</a:t>
                      </a: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365C0"/>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FFFF"/>
                          </a:solidFill>
                          <a:effectLst/>
                          <a:latin typeface="微软雅黑" pitchFamily="34" charset="-122"/>
                          <a:ea typeface="微软雅黑" pitchFamily="34" charset="-122"/>
                        </a:rPr>
                        <a:t>WHAT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smtClean="0">
                          <a:ln>
                            <a:noFill/>
                          </a:ln>
                          <a:solidFill>
                            <a:srgbClr val="FFFFFF"/>
                          </a:solidFill>
                          <a:effectLst/>
                          <a:latin typeface="微软雅黑" pitchFamily="34" charset="-122"/>
                          <a:ea typeface="微软雅黑" pitchFamily="34" charset="-122"/>
                        </a:rPr>
                        <a:t>做什么</a:t>
                      </a: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365C0"/>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FFFF"/>
                          </a:solidFill>
                          <a:effectLst/>
                          <a:latin typeface="微软雅黑" pitchFamily="34" charset="-122"/>
                          <a:ea typeface="微软雅黑" pitchFamily="34" charset="-122"/>
                        </a:rPr>
                        <a:t>WHAT FOR</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baseline="0" dirty="0" smtClean="0">
                          <a:ln>
                            <a:noFill/>
                          </a:ln>
                          <a:solidFill>
                            <a:srgbClr val="FFFFFF"/>
                          </a:solidFill>
                          <a:effectLst/>
                          <a:latin typeface="微软雅黑" pitchFamily="34" charset="-122"/>
                          <a:ea typeface="微软雅黑" pitchFamily="34" charset="-122"/>
                        </a:rPr>
                        <a:t>原因</a:t>
                      </a: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365C0"/>
                    </a:solidFill>
                  </a:tcPr>
                </a:tc>
              </a:tr>
              <a:tr h="951547">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3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365C0">
                        <a:lumMod val="20000"/>
                        <a:lumOff val="80000"/>
                      </a:srgbClr>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3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365C0">
                        <a:lumMod val="20000"/>
                        <a:lumOff val="80000"/>
                      </a:srgbClr>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3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365C0">
                        <a:lumMod val="20000"/>
                        <a:lumOff val="80000"/>
                      </a:srgbClr>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3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365C0">
                        <a:lumMod val="20000"/>
                        <a:lumOff val="80000"/>
                      </a:srgbClr>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3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365C0">
                        <a:lumMod val="20000"/>
                        <a:lumOff val="80000"/>
                      </a:srgbClr>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3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365C0">
                        <a:lumMod val="20000"/>
                        <a:lumOff val="80000"/>
                      </a:srgbClr>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3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365C0">
                        <a:lumMod val="20000"/>
                        <a:lumOff val="80000"/>
                      </a:srgbClr>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3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365C0">
                        <a:lumMod val="20000"/>
                        <a:lumOff val="80000"/>
                      </a:srgbClr>
                    </a:solidFill>
                  </a:tcPr>
                </a:tc>
                <a:tc>
                  <a:txBody>
                    <a:bodyPr/>
                    <a:lstStyle>
                      <a:lvl1pPr marL="0" algn="l" defTabSz="914400" rtl="0" eaLnBrk="1" latinLnBrk="0" hangingPunct="1">
                        <a:defRPr sz="1800" kern="1200">
                          <a:solidFill>
                            <a:schemeClr val="tx1"/>
                          </a:solidFill>
                          <a:latin typeface="Franklin Gothic Book"/>
                          <a:ea typeface="华文细黑"/>
                          <a:cs typeface="Gill Sans"/>
                        </a:defRPr>
                      </a:lvl1pPr>
                      <a:lvl2pPr marL="457200" algn="l" defTabSz="914400" rtl="0" eaLnBrk="1" latinLnBrk="0" hangingPunct="1">
                        <a:defRPr sz="1800" kern="1200">
                          <a:solidFill>
                            <a:schemeClr val="tx1"/>
                          </a:solidFill>
                          <a:latin typeface="Franklin Gothic Book"/>
                          <a:ea typeface="华文细黑"/>
                          <a:cs typeface="Gill Sans"/>
                        </a:defRPr>
                      </a:lvl2pPr>
                      <a:lvl3pPr marL="914400" algn="l" defTabSz="914400" rtl="0" eaLnBrk="1" latinLnBrk="0" hangingPunct="1">
                        <a:defRPr sz="1800" kern="1200">
                          <a:solidFill>
                            <a:schemeClr val="tx1"/>
                          </a:solidFill>
                          <a:latin typeface="Franklin Gothic Book"/>
                          <a:ea typeface="华文细黑"/>
                          <a:cs typeface="Gill Sans"/>
                        </a:defRPr>
                      </a:lvl3pPr>
                      <a:lvl4pPr marL="1371600" algn="l" defTabSz="914400" rtl="0" eaLnBrk="1" latinLnBrk="0" hangingPunct="1">
                        <a:defRPr sz="1800" kern="1200">
                          <a:solidFill>
                            <a:schemeClr val="tx1"/>
                          </a:solidFill>
                          <a:latin typeface="Franklin Gothic Book"/>
                          <a:ea typeface="华文细黑"/>
                          <a:cs typeface="Gill Sans"/>
                        </a:defRPr>
                      </a:lvl4pPr>
                      <a:lvl5pPr marL="1828800" algn="l" defTabSz="914400" rtl="0" eaLnBrk="1" latinLnBrk="0" hangingPunct="1">
                        <a:defRPr sz="1800" kern="1200">
                          <a:solidFill>
                            <a:schemeClr val="tx1"/>
                          </a:solidFill>
                          <a:latin typeface="Franklin Gothic Book"/>
                          <a:ea typeface="华文细黑"/>
                          <a:cs typeface="Gill Sans"/>
                        </a:defRPr>
                      </a:lvl5pPr>
                      <a:lvl6pPr marL="2286000" algn="l" defTabSz="914400" rtl="0" eaLnBrk="1" latinLnBrk="0" hangingPunct="1">
                        <a:defRPr sz="1800" kern="1200">
                          <a:solidFill>
                            <a:schemeClr val="tx1"/>
                          </a:solidFill>
                          <a:latin typeface="Franklin Gothic Book"/>
                          <a:ea typeface="华文细黑"/>
                          <a:cs typeface="Gill Sans"/>
                        </a:defRPr>
                      </a:lvl6pPr>
                      <a:lvl7pPr marL="2743200" algn="l" defTabSz="914400" rtl="0" eaLnBrk="1" latinLnBrk="0" hangingPunct="1">
                        <a:defRPr sz="1800" kern="1200">
                          <a:solidFill>
                            <a:schemeClr val="tx1"/>
                          </a:solidFill>
                          <a:latin typeface="Franklin Gothic Book"/>
                          <a:ea typeface="华文细黑"/>
                          <a:cs typeface="Gill Sans"/>
                        </a:defRPr>
                      </a:lvl7pPr>
                      <a:lvl8pPr marL="3200400" algn="l" defTabSz="914400" rtl="0" eaLnBrk="1" latinLnBrk="0" hangingPunct="1">
                        <a:defRPr sz="1800" kern="1200">
                          <a:solidFill>
                            <a:schemeClr val="tx1"/>
                          </a:solidFill>
                          <a:latin typeface="Franklin Gothic Book"/>
                          <a:ea typeface="华文细黑"/>
                          <a:cs typeface="Gill Sans"/>
                        </a:defRPr>
                      </a:lvl8pPr>
                      <a:lvl9pPr marL="3657600" algn="l" defTabSz="914400" rtl="0" eaLnBrk="1" latinLnBrk="0" hangingPunct="1">
                        <a:defRPr sz="1800" kern="1200">
                          <a:solidFill>
                            <a:schemeClr val="tx1"/>
                          </a:solidFill>
                          <a:latin typeface="Franklin Gothic Book"/>
                          <a:ea typeface="华文细黑"/>
                          <a:cs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300" b="0" i="0" u="none" strike="noStrike" cap="none" normalizeH="0" baseline="0" dirty="0" smtClean="0">
                        <a:ln>
                          <a:noFill/>
                        </a:ln>
                        <a:solidFill>
                          <a:srgbClr val="000000"/>
                        </a:solidFill>
                        <a:effectLst/>
                        <a:latin typeface="微软雅黑" pitchFamily="34" charset="-122"/>
                        <a:ea typeface="微软雅黑" pitchFamily="34" charset="-122"/>
                      </a:endParaRPr>
                    </a:p>
                  </a:txBody>
                  <a:tcPr marL="68573" marR="68573" marT="34287" marB="3428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365C0">
                        <a:lumMod val="20000"/>
                        <a:lumOff val="80000"/>
                      </a:srgbClr>
                    </a:solidFill>
                  </a:tcPr>
                </a:tc>
              </a:tr>
            </a:tbl>
          </a:graphicData>
        </a:graphic>
      </p:graphicFrame>
      <p:sp>
        <p:nvSpPr>
          <p:cNvPr id="144" name="TextBox 6"/>
          <p:cNvSpPr txBox="1">
            <a:spLocks noChangeArrowheads="1"/>
          </p:cNvSpPr>
          <p:nvPr/>
        </p:nvSpPr>
        <p:spPr bwMode="auto">
          <a:xfrm rot="-5400000">
            <a:off x="3672065" y="2817648"/>
            <a:ext cx="530915" cy="669415"/>
          </a:xfrm>
          <a:prstGeom prst="rect">
            <a:avLst/>
          </a:prstGeom>
          <a:noFill/>
          <a:ln w="9525">
            <a:noFill/>
            <a:miter lim="800000"/>
            <a:headEnd/>
            <a:tailEnd/>
          </a:ln>
        </p:spPr>
        <p:txBody>
          <a:bodyPr vert="eaVert" wrap="none">
            <a:spAutoFit/>
          </a:bodyPr>
          <a:lstStyle/>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用户静态</a:t>
            </a:r>
            <a:endParaRPr lang="en-US" altLang="zh-CN" sz="1125" dirty="0">
              <a:solidFill>
                <a:srgbClr val="000000"/>
              </a:solidFill>
              <a:latin typeface="微软雅黑" pitchFamily="34" charset="-122"/>
              <a:sym typeface="Gill Sans" pitchFamily="-109" charset="0"/>
            </a:endParaRPr>
          </a:p>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信息</a:t>
            </a:r>
          </a:p>
        </p:txBody>
      </p:sp>
      <p:sp>
        <p:nvSpPr>
          <p:cNvPr id="145" name="TextBox 7"/>
          <p:cNvSpPr txBox="1">
            <a:spLocks noChangeArrowheads="1"/>
          </p:cNvSpPr>
          <p:nvPr/>
        </p:nvSpPr>
        <p:spPr bwMode="auto">
          <a:xfrm rot="-5400000">
            <a:off x="4347706" y="2817648"/>
            <a:ext cx="530915" cy="669415"/>
          </a:xfrm>
          <a:prstGeom prst="rect">
            <a:avLst/>
          </a:prstGeom>
          <a:noFill/>
          <a:ln w="9525">
            <a:noFill/>
            <a:miter lim="800000"/>
            <a:headEnd/>
            <a:tailEnd/>
          </a:ln>
        </p:spPr>
        <p:txBody>
          <a:bodyPr vert="eaVert" wrap="none">
            <a:spAutoFit/>
          </a:bodyPr>
          <a:lstStyle/>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用户时间</a:t>
            </a:r>
            <a:endParaRPr lang="en-US" altLang="zh-CN" sz="1125" dirty="0">
              <a:solidFill>
                <a:srgbClr val="000000"/>
              </a:solidFill>
              <a:latin typeface="微软雅黑" pitchFamily="34" charset="-122"/>
              <a:sym typeface="Gill Sans" pitchFamily="-109" charset="0"/>
            </a:endParaRPr>
          </a:p>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信息</a:t>
            </a:r>
          </a:p>
        </p:txBody>
      </p:sp>
      <p:sp>
        <p:nvSpPr>
          <p:cNvPr id="146" name="TextBox 8"/>
          <p:cNvSpPr txBox="1">
            <a:spLocks noChangeArrowheads="1"/>
          </p:cNvSpPr>
          <p:nvPr/>
        </p:nvSpPr>
        <p:spPr bwMode="auto">
          <a:xfrm rot="-5400000">
            <a:off x="5049630" y="2817648"/>
            <a:ext cx="530915" cy="669415"/>
          </a:xfrm>
          <a:prstGeom prst="rect">
            <a:avLst/>
          </a:prstGeom>
          <a:noFill/>
          <a:ln w="9525">
            <a:noFill/>
            <a:miter lim="800000"/>
            <a:headEnd/>
            <a:tailEnd/>
          </a:ln>
        </p:spPr>
        <p:txBody>
          <a:bodyPr vert="eaVert" wrap="none">
            <a:spAutoFit/>
          </a:bodyPr>
          <a:lstStyle/>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用户位置</a:t>
            </a:r>
            <a:endParaRPr lang="en-US" altLang="zh-CN" sz="1125" dirty="0">
              <a:solidFill>
                <a:srgbClr val="000000"/>
              </a:solidFill>
              <a:latin typeface="微软雅黑" pitchFamily="34" charset="-122"/>
              <a:sym typeface="Gill Sans" pitchFamily="-109" charset="0"/>
            </a:endParaRPr>
          </a:p>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信息</a:t>
            </a:r>
          </a:p>
        </p:txBody>
      </p:sp>
      <p:sp>
        <p:nvSpPr>
          <p:cNvPr id="147" name="TextBox 9"/>
          <p:cNvSpPr txBox="1">
            <a:spLocks noChangeArrowheads="1"/>
          </p:cNvSpPr>
          <p:nvPr/>
        </p:nvSpPr>
        <p:spPr bwMode="auto">
          <a:xfrm rot="-5400000">
            <a:off x="5739152" y="2745513"/>
            <a:ext cx="530915" cy="813684"/>
          </a:xfrm>
          <a:prstGeom prst="rect">
            <a:avLst/>
          </a:prstGeom>
          <a:noFill/>
          <a:ln w="9525">
            <a:noFill/>
            <a:miter lim="800000"/>
            <a:headEnd/>
            <a:tailEnd/>
          </a:ln>
        </p:spPr>
        <p:txBody>
          <a:bodyPr vert="eaVert" wrap="none">
            <a:spAutoFit/>
          </a:bodyPr>
          <a:lstStyle/>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产品或服务</a:t>
            </a:r>
            <a:endParaRPr lang="en-US" altLang="zh-CN" sz="1125" dirty="0">
              <a:solidFill>
                <a:srgbClr val="000000"/>
              </a:solidFill>
              <a:latin typeface="微软雅黑" pitchFamily="34" charset="-122"/>
              <a:sym typeface="Gill Sans" pitchFamily="-109" charset="0"/>
            </a:endParaRPr>
          </a:p>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信息</a:t>
            </a:r>
          </a:p>
        </p:txBody>
      </p:sp>
      <p:sp>
        <p:nvSpPr>
          <p:cNvPr id="148" name="TextBox 10"/>
          <p:cNvSpPr txBox="1">
            <a:spLocks noChangeArrowheads="1"/>
          </p:cNvSpPr>
          <p:nvPr/>
        </p:nvSpPr>
        <p:spPr bwMode="auto">
          <a:xfrm rot="-5400000">
            <a:off x="6435232" y="2745513"/>
            <a:ext cx="530915" cy="813684"/>
          </a:xfrm>
          <a:prstGeom prst="rect">
            <a:avLst/>
          </a:prstGeom>
          <a:noFill/>
          <a:ln w="9525">
            <a:noFill/>
            <a:miter lim="800000"/>
            <a:headEnd/>
            <a:tailEnd/>
          </a:ln>
        </p:spPr>
        <p:txBody>
          <a:bodyPr vert="eaVert" wrap="none">
            <a:spAutoFit/>
          </a:bodyPr>
          <a:lstStyle/>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渠道或通道</a:t>
            </a:r>
            <a:endParaRPr lang="en-US" altLang="zh-CN" sz="1125" dirty="0">
              <a:solidFill>
                <a:srgbClr val="000000"/>
              </a:solidFill>
              <a:latin typeface="微软雅黑" pitchFamily="34" charset="-122"/>
              <a:sym typeface="Gill Sans" pitchFamily="-109" charset="0"/>
            </a:endParaRPr>
          </a:p>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信息</a:t>
            </a:r>
          </a:p>
        </p:txBody>
      </p:sp>
      <p:sp>
        <p:nvSpPr>
          <p:cNvPr id="149" name="TextBox 11"/>
          <p:cNvSpPr txBox="1">
            <a:spLocks noChangeArrowheads="1"/>
          </p:cNvSpPr>
          <p:nvPr/>
        </p:nvSpPr>
        <p:spPr bwMode="auto">
          <a:xfrm rot="-5400000">
            <a:off x="7129809" y="2817648"/>
            <a:ext cx="530915" cy="669415"/>
          </a:xfrm>
          <a:prstGeom prst="rect">
            <a:avLst/>
          </a:prstGeom>
          <a:noFill/>
          <a:ln w="9525">
            <a:noFill/>
            <a:miter lim="800000"/>
            <a:headEnd/>
            <a:tailEnd/>
          </a:ln>
        </p:spPr>
        <p:txBody>
          <a:bodyPr vert="eaVert" wrap="none">
            <a:spAutoFit/>
          </a:bodyPr>
          <a:lstStyle/>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服务代价</a:t>
            </a:r>
            <a:endParaRPr lang="en-US" altLang="zh-CN" sz="1125" dirty="0">
              <a:solidFill>
                <a:srgbClr val="000000"/>
              </a:solidFill>
              <a:latin typeface="微软雅黑" pitchFamily="34" charset="-122"/>
              <a:sym typeface="Gill Sans" pitchFamily="-109" charset="0"/>
            </a:endParaRPr>
          </a:p>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信息</a:t>
            </a:r>
          </a:p>
        </p:txBody>
      </p:sp>
      <p:sp>
        <p:nvSpPr>
          <p:cNvPr id="150" name="TextBox 12"/>
          <p:cNvSpPr txBox="1">
            <a:spLocks noChangeArrowheads="1"/>
          </p:cNvSpPr>
          <p:nvPr/>
        </p:nvSpPr>
        <p:spPr bwMode="auto">
          <a:xfrm rot="-5400000">
            <a:off x="7805848" y="2961918"/>
            <a:ext cx="530915" cy="380875"/>
          </a:xfrm>
          <a:prstGeom prst="rect">
            <a:avLst/>
          </a:prstGeom>
          <a:noFill/>
          <a:ln w="9525">
            <a:noFill/>
            <a:miter lim="800000"/>
            <a:headEnd/>
            <a:tailEnd/>
          </a:ln>
        </p:spPr>
        <p:txBody>
          <a:bodyPr vert="eaVert" wrap="none">
            <a:spAutoFit/>
          </a:bodyPr>
          <a:lstStyle/>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对象</a:t>
            </a:r>
            <a:endParaRPr lang="en-US" altLang="zh-CN" sz="1125" dirty="0">
              <a:solidFill>
                <a:srgbClr val="000000"/>
              </a:solidFill>
              <a:latin typeface="微软雅黑" pitchFamily="34" charset="-122"/>
              <a:sym typeface="Gill Sans" pitchFamily="-109" charset="0"/>
            </a:endParaRPr>
          </a:p>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信息</a:t>
            </a:r>
          </a:p>
        </p:txBody>
      </p:sp>
      <p:sp>
        <p:nvSpPr>
          <p:cNvPr id="151" name="TextBox 13"/>
          <p:cNvSpPr txBox="1">
            <a:spLocks noChangeArrowheads="1"/>
          </p:cNvSpPr>
          <p:nvPr/>
        </p:nvSpPr>
        <p:spPr bwMode="auto">
          <a:xfrm rot="-5400000">
            <a:off x="8506990" y="2817648"/>
            <a:ext cx="530915" cy="669415"/>
          </a:xfrm>
          <a:prstGeom prst="rect">
            <a:avLst/>
          </a:prstGeom>
          <a:noFill/>
          <a:ln w="9525">
            <a:noFill/>
            <a:miter lim="800000"/>
            <a:headEnd/>
            <a:tailEnd/>
          </a:ln>
        </p:spPr>
        <p:txBody>
          <a:bodyPr vert="eaVert" wrap="none">
            <a:spAutoFit/>
          </a:bodyPr>
          <a:lstStyle/>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用户动作</a:t>
            </a:r>
            <a:endParaRPr lang="en-US" altLang="zh-CN" sz="1125" dirty="0">
              <a:solidFill>
                <a:srgbClr val="000000"/>
              </a:solidFill>
              <a:latin typeface="微软雅黑" pitchFamily="34" charset="-122"/>
              <a:sym typeface="Gill Sans" pitchFamily="-109" charset="0"/>
            </a:endParaRPr>
          </a:p>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信息</a:t>
            </a:r>
          </a:p>
        </p:txBody>
      </p:sp>
      <p:sp>
        <p:nvSpPr>
          <p:cNvPr id="152" name="TextBox 14"/>
          <p:cNvSpPr txBox="1">
            <a:spLocks noChangeArrowheads="1"/>
          </p:cNvSpPr>
          <p:nvPr/>
        </p:nvSpPr>
        <p:spPr bwMode="auto">
          <a:xfrm rot="-5400000">
            <a:off x="9182111" y="2817648"/>
            <a:ext cx="530915" cy="669415"/>
          </a:xfrm>
          <a:prstGeom prst="rect">
            <a:avLst/>
          </a:prstGeom>
          <a:noFill/>
          <a:ln w="9525">
            <a:noFill/>
            <a:miter lim="800000"/>
            <a:headEnd/>
            <a:tailEnd/>
          </a:ln>
        </p:spPr>
        <p:txBody>
          <a:bodyPr vert="eaVert" wrap="none">
            <a:spAutoFit/>
          </a:bodyPr>
          <a:lstStyle/>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用户需求</a:t>
            </a:r>
            <a:endParaRPr lang="en-US" altLang="zh-CN" sz="1125" dirty="0">
              <a:solidFill>
                <a:srgbClr val="000000"/>
              </a:solidFill>
              <a:latin typeface="微软雅黑" pitchFamily="34" charset="-122"/>
              <a:sym typeface="Gill Sans" pitchFamily="-109" charset="0"/>
            </a:endParaRPr>
          </a:p>
          <a:p>
            <a:pPr algn="ctr" defTabSz="409358" fontAlgn="base" hangingPunct="0">
              <a:spcBef>
                <a:spcPct val="0"/>
              </a:spcBef>
              <a:spcAft>
                <a:spcPct val="0"/>
              </a:spcAft>
            </a:pPr>
            <a:r>
              <a:rPr lang="zh-CN" altLang="en-US" sz="1125" dirty="0">
                <a:solidFill>
                  <a:srgbClr val="000000"/>
                </a:solidFill>
                <a:latin typeface="微软雅黑" pitchFamily="34" charset="-122"/>
                <a:sym typeface="Gill Sans" pitchFamily="-109" charset="0"/>
              </a:rPr>
              <a:t>信息</a:t>
            </a:r>
          </a:p>
        </p:txBody>
      </p:sp>
      <p:sp>
        <p:nvSpPr>
          <p:cNvPr id="153" name="矩形 23"/>
          <p:cNvSpPr/>
          <p:nvPr/>
        </p:nvSpPr>
        <p:spPr>
          <a:xfrm>
            <a:off x="3670693" y="3807006"/>
            <a:ext cx="607799" cy="274494"/>
          </a:xfrm>
          <a:prstGeom prst="rect">
            <a:avLst/>
          </a:prstGeom>
          <a:solidFill>
            <a:srgbClr val="FFFFFF"/>
          </a:solidFill>
          <a:ln w="25400" cap="flat" cmpd="sng" algn="ctr">
            <a:noFill/>
            <a:prstDash val="sysDash"/>
          </a:ln>
          <a:effectLst/>
        </p:spPr>
        <p:txBody>
          <a:bodyPr rtlCol="0" anchor="t"/>
          <a:lstStyle/>
          <a:p>
            <a:pPr algn="ctr" defTabSz="409358" fontAlgn="base" hangingPunct="0">
              <a:spcBef>
                <a:spcPct val="0"/>
              </a:spcBef>
              <a:spcAft>
                <a:spcPct val="0"/>
              </a:spcAft>
              <a:defRPr/>
            </a:pPr>
            <a:r>
              <a:rPr lang="zh-CN" altLang="en-US" sz="1050" i="1" kern="0" dirty="0">
                <a:solidFill>
                  <a:srgbClr val="000000"/>
                </a:solidFill>
                <a:latin typeface="微软雅黑" panose="020B0503020204020204" pitchFamily="34" charset="-122"/>
                <a:sym typeface="Gill Sans" pitchFamily="-109" charset="0"/>
              </a:rPr>
              <a:t>张三</a:t>
            </a:r>
          </a:p>
        </p:txBody>
      </p:sp>
      <p:cxnSp>
        <p:nvCxnSpPr>
          <p:cNvPr id="154" name="HorizontalLine10"/>
          <p:cNvCxnSpPr/>
          <p:nvPr/>
        </p:nvCxnSpPr>
        <p:spPr>
          <a:xfrm>
            <a:off x="3576255" y="1972077"/>
            <a:ext cx="6353797" cy="0"/>
          </a:xfrm>
          <a:prstGeom prst="line">
            <a:avLst/>
          </a:prstGeom>
          <a:noFill/>
          <a:ln w="22225" cap="flat" cmpd="sng" algn="ctr">
            <a:solidFill>
              <a:srgbClr val="7030A0"/>
            </a:solidFill>
            <a:prstDash val="solid"/>
            <a:tailEnd type="triangle" w="lg" len="lg"/>
          </a:ln>
          <a:effectLst/>
        </p:spPr>
      </p:cxnSp>
      <p:sp>
        <p:nvSpPr>
          <p:cNvPr id="155" name="文本框 3"/>
          <p:cNvSpPr txBox="1"/>
          <p:nvPr/>
        </p:nvSpPr>
        <p:spPr>
          <a:xfrm>
            <a:off x="321618" y="3009185"/>
            <a:ext cx="2756557" cy="2896947"/>
          </a:xfrm>
          <a:prstGeom prst="rect">
            <a:avLst/>
          </a:prstGeom>
          <a:noFill/>
        </p:spPr>
        <p:txBody>
          <a:bodyPr wrap="square" rtlCol="0">
            <a:spAutoFit/>
          </a:bodyPr>
          <a:lstStyle/>
          <a:p>
            <a:pPr marL="106957" lvl="1" indent="-106957" defTabSz="409358" fontAlgn="base" hangingPunct="0">
              <a:lnSpc>
                <a:spcPct val="150000"/>
              </a:lnSpc>
              <a:spcAft>
                <a:spcPct val="0"/>
              </a:spcAft>
              <a:buSzPct val="100000"/>
              <a:buFont typeface="Arial Narrow"/>
              <a:buChar char="&gt;"/>
            </a:pPr>
            <a:r>
              <a:rPr lang="zh-CN" altLang="en-US" sz="1350" dirty="0">
                <a:solidFill>
                  <a:srgbClr val="000000"/>
                </a:solidFill>
                <a:latin typeface="微软雅黑" panose="020B0503020204020204" pitchFamily="34" charset="-122"/>
                <a:sym typeface="Gill Sans" pitchFamily="-109" charset="0"/>
              </a:rPr>
              <a:t>通过与业务部门的深度访谈或业务需求分析，形成</a:t>
            </a:r>
            <a:r>
              <a:rPr lang="zh-CN" altLang="en-US" sz="1350" b="1" dirty="0">
                <a:solidFill>
                  <a:srgbClr val="000000"/>
                </a:solidFill>
                <a:latin typeface="微软雅黑" panose="020B0503020204020204" pitchFamily="34" charset="-122"/>
                <a:sym typeface="Gill Sans" pitchFamily="-109" charset="0"/>
              </a:rPr>
              <a:t>业务应用场景库</a:t>
            </a:r>
            <a:endParaRPr lang="en-US" altLang="zh-CN" sz="1350" b="1" dirty="0">
              <a:solidFill>
                <a:srgbClr val="000000"/>
              </a:solidFill>
              <a:latin typeface="微软雅黑" panose="020B0503020204020204" pitchFamily="34" charset="-122"/>
              <a:sym typeface="Gill Sans" pitchFamily="-109" charset="0"/>
            </a:endParaRPr>
          </a:p>
          <a:p>
            <a:pPr marL="106957" lvl="1" indent="-106957" defTabSz="409358" fontAlgn="base" hangingPunct="0">
              <a:lnSpc>
                <a:spcPct val="150000"/>
              </a:lnSpc>
              <a:spcAft>
                <a:spcPct val="0"/>
              </a:spcAft>
              <a:buSzPct val="100000"/>
              <a:buFont typeface="Arial Narrow"/>
              <a:buChar char="&gt;"/>
            </a:pPr>
            <a:r>
              <a:rPr lang="zh-CN" altLang="en-US" sz="1350" dirty="0">
                <a:solidFill>
                  <a:srgbClr val="000000"/>
                </a:solidFill>
                <a:latin typeface="微软雅黑" panose="020B0503020204020204" pitchFamily="34" charset="-122"/>
                <a:sym typeface="Gill Sans" pitchFamily="-109" charset="0"/>
              </a:rPr>
              <a:t>通过与运营部门的深度访谈或者运营需求分析，形成</a:t>
            </a:r>
            <a:r>
              <a:rPr lang="zh-CN" altLang="en-US" sz="1350" b="1" dirty="0">
                <a:solidFill>
                  <a:srgbClr val="000000"/>
                </a:solidFill>
                <a:latin typeface="微软雅黑" panose="020B0503020204020204" pitchFamily="34" charset="-122"/>
                <a:sym typeface="Gill Sans" pitchFamily="-109" charset="0"/>
              </a:rPr>
              <a:t>运营分析场景库</a:t>
            </a:r>
            <a:endParaRPr lang="en-US" altLang="zh-CN" sz="1350" b="1" dirty="0">
              <a:solidFill>
                <a:srgbClr val="000000"/>
              </a:solidFill>
              <a:latin typeface="微软雅黑" panose="020B0503020204020204" pitchFamily="34" charset="-122"/>
              <a:sym typeface="Gill Sans" pitchFamily="-109" charset="0"/>
            </a:endParaRPr>
          </a:p>
          <a:p>
            <a:pPr marL="106957" lvl="1" indent="-106957" defTabSz="409358" fontAlgn="base" hangingPunct="0">
              <a:lnSpc>
                <a:spcPct val="150000"/>
              </a:lnSpc>
              <a:spcAft>
                <a:spcPct val="0"/>
              </a:spcAft>
              <a:buSzPct val="100000"/>
              <a:buFont typeface="Arial Narrow"/>
              <a:buChar char="&gt;"/>
            </a:pPr>
            <a:r>
              <a:rPr lang="zh-CN" altLang="en-US" sz="1350" dirty="0">
                <a:solidFill>
                  <a:srgbClr val="000000"/>
                </a:solidFill>
                <a:latin typeface="微软雅黑" panose="020B0503020204020204" pitchFamily="34" charset="-122"/>
                <a:sym typeface="Gill Sans" pitchFamily="-109" charset="0"/>
              </a:rPr>
              <a:t>通过标杆分析，借鉴业界成功实践，补充完善业务应用场景库、运营分析场景库</a:t>
            </a:r>
            <a:endParaRPr lang="zh-CN" altLang="en-US" sz="2775" dirty="0">
              <a:solidFill>
                <a:srgbClr val="000000"/>
              </a:solidFill>
              <a:latin typeface="Gill Sans" pitchFamily="-109" charset="0"/>
              <a:ea typeface="ＭＳ Ｐゴシック" pitchFamily="34" charset="-128"/>
              <a:sym typeface="Gill Sans" pitchFamily="-109" charset="0"/>
            </a:endParaRPr>
          </a:p>
        </p:txBody>
      </p:sp>
      <p:sp>
        <p:nvSpPr>
          <p:cNvPr id="156" name="Rounded Rectangle 44"/>
          <p:cNvSpPr>
            <a:spLocks/>
          </p:cNvSpPr>
          <p:nvPr/>
        </p:nvSpPr>
        <p:spPr>
          <a:xfrm>
            <a:off x="10464104" y="2223485"/>
            <a:ext cx="1395386" cy="339271"/>
          </a:xfrm>
          <a:prstGeom prst="roundRect">
            <a:avLst>
              <a:gd name="adj" fmla="val 50000"/>
            </a:avLst>
          </a:prstGeom>
          <a:solidFill>
            <a:srgbClr val="00B0F0"/>
          </a:solidFill>
          <a:ln w="15875" cap="flat" cmpd="sng" algn="ctr">
            <a:noFill/>
            <a:prstDash val="solid"/>
          </a:ln>
          <a:effectLst/>
          <a:extLst/>
        </p:spPr>
        <p:txBody>
          <a:bodyPr wrap="square" lIns="53995" tIns="0" rIns="0" bIns="0" rtlCol="0" anchor="ctr" anchorCtr="0">
            <a:noAutofit/>
          </a:bodyPr>
          <a:lstStyle/>
          <a:p>
            <a:pPr algn="ctr" defTabSz="409358" fontAlgn="base" hangingPunct="0">
              <a:spcBef>
                <a:spcPct val="0"/>
              </a:spcBef>
              <a:spcAft>
                <a:spcPct val="0"/>
              </a:spcAft>
              <a:defRPr/>
            </a:pPr>
            <a:r>
              <a:rPr lang="zh-CN" altLang="en-US" sz="1200" kern="0" dirty="0">
                <a:solidFill>
                  <a:srgbClr val="000000"/>
                </a:solidFill>
                <a:latin typeface="微软雅黑" panose="020B0503020204020204" pitchFamily="34" charset="-122"/>
                <a:ea typeface="华文细黑"/>
                <a:sym typeface="Gill Sans" pitchFamily="-109" charset="0"/>
              </a:rPr>
              <a:t>用户性别</a:t>
            </a:r>
          </a:p>
        </p:txBody>
      </p:sp>
      <p:sp>
        <p:nvSpPr>
          <p:cNvPr id="157" name="文本框 4"/>
          <p:cNvSpPr txBox="1"/>
          <p:nvPr/>
        </p:nvSpPr>
        <p:spPr>
          <a:xfrm>
            <a:off x="243945" y="929387"/>
            <a:ext cx="11805675" cy="746253"/>
          </a:xfrm>
          <a:prstGeom prst="rect">
            <a:avLst/>
          </a:prstGeom>
          <a:solidFill>
            <a:schemeClr val="accent1">
              <a:lumMod val="20000"/>
              <a:lumOff val="80000"/>
              <a:alpha val="20000"/>
            </a:schemeClr>
          </a:solidFill>
          <a:ln w="6350">
            <a:solidFill>
              <a:schemeClr val="bg1"/>
            </a:solidFill>
          </a:ln>
          <a:effectLst/>
        </p:spPr>
        <p:txBody>
          <a:bodyPr wrap="square" lIns="121817" tIns="60908" rIns="121817" bIns="60908" rtlCol="0">
            <a:spAutoFit/>
          </a:bodyPr>
          <a:lstStyle/>
          <a:p>
            <a:pPr defTabSz="409486"/>
            <a:r>
              <a:rPr lang="zh-CN" altLang="en-US" sz="1350" b="1" dirty="0">
                <a:solidFill>
                  <a:prstClr val="black"/>
                </a:solidFill>
                <a:latin typeface="微软雅黑" panose="020B0503020204020204" pitchFamily="34" charset="-122"/>
              </a:rPr>
              <a:t>标签库建设方法论：</a:t>
            </a:r>
            <a:endParaRPr lang="en-US" altLang="zh-CN" sz="1350" b="1" dirty="0">
              <a:solidFill>
                <a:prstClr val="black"/>
              </a:solidFill>
              <a:latin typeface="微软雅黑" panose="020B0503020204020204" pitchFamily="34" charset="-122"/>
            </a:endParaRPr>
          </a:p>
          <a:p>
            <a:pPr defTabSz="409486"/>
            <a:r>
              <a:rPr lang="zh-CN" altLang="en-US" sz="1350" dirty="0">
                <a:solidFill>
                  <a:prstClr val="black"/>
                </a:solidFill>
                <a:latin typeface="微软雅黑" panose="020B0503020204020204" pitchFamily="34" charset="-122"/>
              </a:rPr>
              <a:t>标签库的建设过程中，以云服务业务流程为维度，以当前业务需求为出发点，以用户历程为梳理主线，针对典型业务场景，运用</a:t>
            </a:r>
            <a:r>
              <a:rPr lang="en-US" altLang="zh-CN" sz="1350" dirty="0">
                <a:solidFill>
                  <a:prstClr val="black"/>
                </a:solidFill>
                <a:latin typeface="微软雅黑" panose="020B0503020204020204" pitchFamily="34" charset="-122"/>
              </a:rPr>
              <a:t>7W2H</a:t>
            </a:r>
            <a:r>
              <a:rPr lang="zh-CN" altLang="en-US" sz="1350" dirty="0">
                <a:solidFill>
                  <a:prstClr val="black"/>
                </a:solidFill>
                <a:latin typeface="微软雅黑" panose="020B0503020204020204" pitchFamily="34" charset="-122"/>
              </a:rPr>
              <a:t>的方式，梳理出标签需求，并规划落地实施。</a:t>
            </a:r>
            <a:endParaRPr lang="en-US" altLang="zh-CN" sz="1350" dirty="0">
              <a:solidFill>
                <a:prstClr val="black"/>
              </a:solidFill>
              <a:latin typeface="微软雅黑" panose="020B0503020204020204" pitchFamily="34" charset="-122"/>
            </a:endParaRPr>
          </a:p>
        </p:txBody>
      </p:sp>
    </p:spTree>
    <p:extLst>
      <p:ext uri="{BB962C8B-B14F-4D97-AF65-F5344CB8AC3E}">
        <p14:creationId xmlns:p14="http://schemas.microsoft.com/office/powerpoint/2010/main" val="4890141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400" dirty="0"/>
              <a:t>标签业务权限设计</a:t>
            </a:r>
          </a:p>
        </p:txBody>
      </p:sp>
      <p:grpSp>
        <p:nvGrpSpPr>
          <p:cNvPr id="15" name="组合 14"/>
          <p:cNvGrpSpPr/>
          <p:nvPr/>
        </p:nvGrpSpPr>
        <p:grpSpPr>
          <a:xfrm>
            <a:off x="2423951" y="1376973"/>
            <a:ext cx="7074095" cy="3591391"/>
            <a:chOff x="2915816" y="3781619"/>
            <a:chExt cx="2675344" cy="2959749"/>
          </a:xfrm>
        </p:grpSpPr>
        <p:sp>
          <p:nvSpPr>
            <p:cNvPr id="6" name="矩形 92"/>
            <p:cNvSpPr/>
            <p:nvPr/>
          </p:nvSpPr>
          <p:spPr bwMode="auto">
            <a:xfrm>
              <a:off x="2915816" y="3781619"/>
              <a:ext cx="504057" cy="8977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73" tIns="34287" rIns="68573" bIns="34287" numCol="1" rtlCol="0" anchor="ctr" anchorCtr="0" compatLnSpc="1">
              <a:prstTxWarp prst="textNoShape">
                <a:avLst/>
              </a:prstTxWarp>
            </a:bodyPr>
            <a:lstStyle/>
            <a:p>
              <a:pPr algn="ctr" defTabSz="1149935">
                <a:defRPr/>
              </a:pPr>
              <a:r>
                <a:rPr lang="zh-CN" altLang="en-US" sz="1500" kern="0" dirty="0">
                  <a:solidFill>
                    <a:srgbClr val="000000"/>
                  </a:solidFill>
                  <a:latin typeface="微软雅黑" pitchFamily="34" charset="-122"/>
                </a:rPr>
                <a:t>公共标签</a:t>
              </a:r>
              <a:endParaRPr lang="en-US" altLang="zh-CN" sz="1500" kern="0" dirty="0">
                <a:solidFill>
                  <a:srgbClr val="000000"/>
                </a:solidFill>
                <a:latin typeface="微软雅黑" pitchFamily="34" charset="-122"/>
              </a:endParaRPr>
            </a:p>
            <a:p>
              <a:pPr algn="ctr" defTabSz="1149935">
                <a:defRPr/>
              </a:pPr>
              <a:r>
                <a:rPr lang="en-US" altLang="zh-CN" sz="1500" kern="0" dirty="0">
                  <a:solidFill>
                    <a:srgbClr val="000000"/>
                  </a:solidFill>
                  <a:latin typeface="微软雅黑" pitchFamily="34" charset="-122"/>
                </a:rPr>
                <a:t>PUBLIC</a:t>
              </a:r>
            </a:p>
          </p:txBody>
        </p:sp>
        <p:sp>
          <p:nvSpPr>
            <p:cNvPr id="9" name="矩形 95"/>
            <p:cNvSpPr/>
            <p:nvPr/>
          </p:nvSpPr>
          <p:spPr bwMode="auto">
            <a:xfrm>
              <a:off x="2915816" y="4869160"/>
              <a:ext cx="504057" cy="8341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73" tIns="34287" rIns="68573" bIns="34287" numCol="1" rtlCol="0" anchor="ctr" anchorCtr="0" compatLnSpc="1">
              <a:prstTxWarp prst="textNoShape">
                <a:avLst/>
              </a:prstTxWarp>
            </a:bodyPr>
            <a:lstStyle/>
            <a:p>
              <a:pPr algn="ctr" defTabSz="1149935">
                <a:defRPr/>
              </a:pPr>
              <a:r>
                <a:rPr lang="zh-CN" altLang="en-US" sz="1500" kern="0" dirty="0">
                  <a:solidFill>
                    <a:srgbClr val="000000"/>
                  </a:solidFill>
                  <a:latin typeface="微软雅黑" pitchFamily="34" charset="-122"/>
                </a:rPr>
                <a:t>业务部门私有标签</a:t>
              </a:r>
              <a:endParaRPr lang="en-US" altLang="zh-CN" sz="1500" kern="0" dirty="0">
                <a:solidFill>
                  <a:srgbClr val="000000"/>
                </a:solidFill>
                <a:latin typeface="微软雅黑" pitchFamily="34" charset="-122"/>
              </a:endParaRPr>
            </a:p>
            <a:p>
              <a:pPr algn="ctr" defTabSz="1149935">
                <a:defRPr/>
              </a:pPr>
              <a:r>
                <a:rPr lang="en-US" altLang="zh-CN" sz="1500" kern="0" dirty="0">
                  <a:solidFill>
                    <a:srgbClr val="000000"/>
                  </a:solidFill>
                  <a:latin typeface="微软雅黑" pitchFamily="34" charset="-122"/>
                </a:rPr>
                <a:t>DEPT</a:t>
              </a:r>
            </a:p>
          </p:txBody>
        </p:sp>
        <p:sp>
          <p:nvSpPr>
            <p:cNvPr id="10" name="矩形 96"/>
            <p:cNvSpPr/>
            <p:nvPr/>
          </p:nvSpPr>
          <p:spPr bwMode="auto">
            <a:xfrm>
              <a:off x="3545868" y="3781619"/>
              <a:ext cx="2030758" cy="897755"/>
            </a:xfrm>
            <a:prstGeom prst="rect">
              <a:avLst/>
            </a:prstGeom>
            <a:noFill/>
            <a:ln w="9525" cap="flat" cmpd="sng" algn="ctr">
              <a:solidFill>
                <a:schemeClr val="accent1"/>
              </a:solidFill>
              <a:prstDash val="sysDash"/>
              <a:headEnd type="none" w="med" len="med"/>
              <a:tailEnd type="none" w="med" len="med"/>
            </a:ln>
            <a:effectLst/>
          </p:spPr>
          <p:txBody>
            <a:bodyPr vert="horz" wrap="square" lIns="68573" tIns="34287" rIns="68573" bIns="34287" numCol="1" rtlCol="0" anchor="ctr" anchorCtr="0" compatLnSpc="1">
              <a:prstTxWarp prst="textNoShape">
                <a:avLst/>
              </a:prstTxWarp>
            </a:bodyPr>
            <a:lstStyle/>
            <a:p>
              <a:pPr defTabSz="1149935">
                <a:lnSpc>
                  <a:spcPct val="150000"/>
                </a:lnSpc>
                <a:defRPr/>
              </a:pPr>
              <a:r>
                <a:rPr lang="zh-CN" altLang="en-US" sz="1500" kern="0" dirty="0">
                  <a:solidFill>
                    <a:srgbClr val="000000"/>
                  </a:solidFill>
                  <a:latin typeface="微软雅黑" pitchFamily="34" charset="-122"/>
                </a:rPr>
                <a:t>标签库内所有具有稳定用途的标签均为公共标签，业务人员可以根据公共标签分类表进行选择符合自己需求标签开展营销</a:t>
              </a:r>
              <a:endParaRPr lang="en-US" altLang="zh-CN" sz="1500" kern="0" dirty="0">
                <a:solidFill>
                  <a:srgbClr val="000000"/>
                </a:solidFill>
                <a:latin typeface="微软雅黑" pitchFamily="34" charset="-122"/>
              </a:endParaRPr>
            </a:p>
          </p:txBody>
        </p:sp>
        <p:sp>
          <p:nvSpPr>
            <p:cNvPr id="11" name="矩形 97"/>
            <p:cNvSpPr/>
            <p:nvPr/>
          </p:nvSpPr>
          <p:spPr bwMode="auto">
            <a:xfrm>
              <a:off x="3545867" y="4869161"/>
              <a:ext cx="2030759" cy="834128"/>
            </a:xfrm>
            <a:prstGeom prst="rect">
              <a:avLst/>
            </a:prstGeom>
            <a:noFill/>
            <a:ln w="9525" cap="flat" cmpd="sng" algn="ctr">
              <a:solidFill>
                <a:schemeClr val="accent1"/>
              </a:solidFill>
              <a:prstDash val="sysDash"/>
              <a:headEnd type="none" w="med" len="med"/>
              <a:tailEnd type="none" w="med" len="med"/>
            </a:ln>
            <a:effectLst/>
          </p:spPr>
          <p:txBody>
            <a:bodyPr vert="horz" wrap="square" lIns="68573" tIns="34287" rIns="68573" bIns="34287" numCol="1" rtlCol="0" anchor="ctr" anchorCtr="0" compatLnSpc="1">
              <a:prstTxWarp prst="textNoShape">
                <a:avLst/>
              </a:prstTxWarp>
            </a:bodyPr>
            <a:lstStyle/>
            <a:p>
              <a:pPr defTabSz="1149935">
                <a:lnSpc>
                  <a:spcPct val="150000"/>
                </a:lnSpc>
                <a:defRPr/>
              </a:pPr>
              <a:r>
                <a:rPr lang="zh-CN" altLang="en-US" sz="1500" kern="0" dirty="0">
                  <a:solidFill>
                    <a:srgbClr val="000000"/>
                  </a:solidFill>
                  <a:latin typeface="微软雅黑" pitchFamily="34" charset="-122"/>
                </a:rPr>
                <a:t>只能被相应业务部门查看并调用，标签具有定向使用目标，可由部门更改</a:t>
              </a:r>
              <a:r>
                <a:rPr lang="en-US" altLang="zh-CN" sz="1500" kern="0" dirty="0">
                  <a:solidFill>
                    <a:srgbClr val="000000"/>
                  </a:solidFill>
                  <a:latin typeface="微软雅黑" pitchFamily="34" charset="-122"/>
                </a:rPr>
                <a:t>/</a:t>
              </a:r>
              <a:r>
                <a:rPr lang="zh-CN" altLang="en-US" sz="1500" kern="0" dirty="0">
                  <a:solidFill>
                    <a:srgbClr val="000000"/>
                  </a:solidFill>
                  <a:latin typeface="微软雅黑" pitchFamily="34" charset="-122"/>
                </a:rPr>
                <a:t>删除，更新周期较短</a:t>
              </a:r>
              <a:endParaRPr lang="en-US" altLang="zh-CN" sz="1500" kern="0" dirty="0">
                <a:solidFill>
                  <a:srgbClr val="000000"/>
                </a:solidFill>
                <a:latin typeface="微软雅黑" pitchFamily="34" charset="-122"/>
              </a:endParaRPr>
            </a:p>
          </p:txBody>
        </p:sp>
        <p:sp>
          <p:nvSpPr>
            <p:cNvPr id="12" name="矩形 95"/>
            <p:cNvSpPr/>
            <p:nvPr/>
          </p:nvSpPr>
          <p:spPr bwMode="auto">
            <a:xfrm>
              <a:off x="2930350" y="5907239"/>
              <a:ext cx="504057" cy="8341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73" tIns="34287" rIns="68573" bIns="34287" numCol="1" rtlCol="0" anchor="ctr" anchorCtr="0" compatLnSpc="1">
              <a:prstTxWarp prst="textNoShape">
                <a:avLst/>
              </a:prstTxWarp>
            </a:bodyPr>
            <a:lstStyle/>
            <a:p>
              <a:pPr algn="ctr" defTabSz="1149935">
                <a:defRPr/>
              </a:pPr>
              <a:r>
                <a:rPr lang="zh-CN" altLang="en-US" sz="1500" kern="0" dirty="0">
                  <a:solidFill>
                    <a:srgbClr val="000000"/>
                  </a:solidFill>
                  <a:latin typeface="微软雅黑" pitchFamily="34" charset="-122"/>
                </a:rPr>
                <a:t>个人私有标签</a:t>
              </a:r>
              <a:endParaRPr lang="en-US" altLang="zh-CN" sz="1500" kern="0" dirty="0">
                <a:solidFill>
                  <a:srgbClr val="000000"/>
                </a:solidFill>
                <a:latin typeface="微软雅黑" pitchFamily="34" charset="-122"/>
              </a:endParaRPr>
            </a:p>
            <a:p>
              <a:pPr algn="ctr" defTabSz="1149935">
                <a:defRPr/>
              </a:pPr>
              <a:r>
                <a:rPr lang="en-US" altLang="zh-CN" sz="1500" kern="0" dirty="0">
                  <a:solidFill>
                    <a:srgbClr val="000000"/>
                  </a:solidFill>
                  <a:latin typeface="微软雅黑" pitchFamily="34" charset="-122"/>
                </a:rPr>
                <a:t>PRIVATE</a:t>
              </a:r>
            </a:p>
          </p:txBody>
        </p:sp>
        <p:sp>
          <p:nvSpPr>
            <p:cNvPr id="13" name="矩形 97"/>
            <p:cNvSpPr/>
            <p:nvPr/>
          </p:nvSpPr>
          <p:spPr bwMode="auto">
            <a:xfrm>
              <a:off x="3560401" y="5907240"/>
              <a:ext cx="2030759" cy="834128"/>
            </a:xfrm>
            <a:prstGeom prst="rect">
              <a:avLst/>
            </a:prstGeom>
            <a:noFill/>
            <a:ln w="9525" cap="flat" cmpd="sng" algn="ctr">
              <a:solidFill>
                <a:schemeClr val="accent1"/>
              </a:solidFill>
              <a:prstDash val="sysDash"/>
              <a:headEnd type="none" w="med" len="med"/>
              <a:tailEnd type="none" w="med" len="med"/>
            </a:ln>
            <a:effectLst/>
          </p:spPr>
          <p:txBody>
            <a:bodyPr vert="horz" wrap="square" lIns="68573" tIns="34287" rIns="68573" bIns="34287" numCol="1" rtlCol="0" anchor="ctr" anchorCtr="0" compatLnSpc="1">
              <a:prstTxWarp prst="textNoShape">
                <a:avLst/>
              </a:prstTxWarp>
            </a:bodyPr>
            <a:lstStyle/>
            <a:p>
              <a:pPr defTabSz="1149935">
                <a:lnSpc>
                  <a:spcPct val="150000"/>
                </a:lnSpc>
                <a:defRPr/>
              </a:pPr>
              <a:r>
                <a:rPr lang="zh-CN" altLang="en-US" sz="1500" kern="0" dirty="0">
                  <a:solidFill>
                    <a:srgbClr val="000000"/>
                  </a:solidFill>
                  <a:latin typeface="微软雅黑" pitchFamily="34" charset="-122"/>
                </a:rPr>
                <a:t>可通过多种方式构建个性化标签库，个性标签仅能在自己账户内查询</a:t>
              </a:r>
              <a:r>
                <a:rPr lang="en-US" altLang="zh-CN" sz="1500" kern="0" dirty="0">
                  <a:solidFill>
                    <a:srgbClr val="000000"/>
                  </a:solidFill>
                  <a:latin typeface="微软雅黑" pitchFamily="34" charset="-122"/>
                </a:rPr>
                <a:t>:</a:t>
              </a:r>
            </a:p>
          </p:txBody>
        </p:sp>
      </p:grpSp>
    </p:spTree>
    <p:extLst>
      <p:ext uri="{BB962C8B-B14F-4D97-AF65-F5344CB8AC3E}">
        <p14:creationId xmlns:p14="http://schemas.microsoft.com/office/powerpoint/2010/main" val="10428721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标签构建流程</a:t>
            </a:r>
          </a:p>
        </p:txBody>
      </p:sp>
      <p:sp>
        <p:nvSpPr>
          <p:cNvPr id="4" name="矩形 3"/>
          <p:cNvSpPr/>
          <p:nvPr/>
        </p:nvSpPr>
        <p:spPr>
          <a:xfrm>
            <a:off x="953178" y="2861520"/>
            <a:ext cx="6203678" cy="676548"/>
          </a:xfrm>
          <a:prstGeom prst="rect">
            <a:avLst/>
          </a:prstGeom>
          <a:solidFill>
            <a:schemeClr val="bg1"/>
          </a:solidFill>
          <a:ln w="25400">
            <a:solidFill>
              <a:srgbClr val="395E8A"/>
            </a:solidFill>
            <a:miter lim="800000"/>
            <a:headEnd/>
            <a:tailEnd/>
          </a:ln>
        </p:spPr>
        <p:txBody>
          <a:bodyPr lIns="69357" tIns="34678" rIns="69357" bIns="34678" anchor="ctr"/>
          <a:lstStyle/>
          <a:p>
            <a:pPr algn="ctr" defTabSz="1149935"/>
            <a:endParaRPr lang="zh-CN" altLang="en-US" sz="900">
              <a:solidFill>
                <a:srgbClr val="1F497D">
                  <a:lumMod val="75000"/>
                </a:srgbClr>
              </a:solidFill>
              <a:latin typeface="微软雅黑" panose="020B0503020204020204" pitchFamily="34" charset="-122"/>
            </a:endParaRPr>
          </a:p>
        </p:txBody>
      </p:sp>
      <p:sp>
        <p:nvSpPr>
          <p:cNvPr id="5" name="矩形 4"/>
          <p:cNvSpPr/>
          <p:nvPr/>
        </p:nvSpPr>
        <p:spPr>
          <a:xfrm>
            <a:off x="876545" y="3815745"/>
            <a:ext cx="6203678" cy="676548"/>
          </a:xfrm>
          <a:prstGeom prst="rect">
            <a:avLst/>
          </a:prstGeom>
          <a:solidFill>
            <a:schemeClr val="bg1"/>
          </a:solidFill>
          <a:ln w="25400">
            <a:solidFill>
              <a:srgbClr val="395E8A"/>
            </a:solidFill>
            <a:miter lim="800000"/>
            <a:headEnd/>
            <a:tailEnd/>
          </a:ln>
        </p:spPr>
        <p:txBody>
          <a:bodyPr lIns="69357" tIns="34678" rIns="69357" bIns="34678" anchor="ctr"/>
          <a:lstStyle/>
          <a:p>
            <a:pPr algn="ctr" defTabSz="1149935"/>
            <a:endParaRPr lang="zh-CN" altLang="en-US" sz="900">
              <a:solidFill>
                <a:srgbClr val="1F497D">
                  <a:lumMod val="75000"/>
                </a:srgbClr>
              </a:solidFill>
              <a:latin typeface="微软雅黑" panose="020B0503020204020204" pitchFamily="34" charset="-122"/>
            </a:endParaRPr>
          </a:p>
        </p:txBody>
      </p:sp>
      <p:sp>
        <p:nvSpPr>
          <p:cNvPr id="6" name="矩形 5"/>
          <p:cNvSpPr/>
          <p:nvPr/>
        </p:nvSpPr>
        <p:spPr>
          <a:xfrm>
            <a:off x="855194" y="4741727"/>
            <a:ext cx="6224646" cy="1387310"/>
          </a:xfrm>
          <a:prstGeom prst="rect">
            <a:avLst/>
          </a:prstGeom>
          <a:solidFill>
            <a:schemeClr val="bg1"/>
          </a:solidFill>
          <a:ln w="25400">
            <a:solidFill>
              <a:srgbClr val="395E8A"/>
            </a:solidFill>
            <a:miter lim="800000"/>
            <a:headEnd/>
            <a:tailEnd/>
          </a:ln>
        </p:spPr>
        <p:txBody>
          <a:bodyPr lIns="69357" tIns="34678" rIns="69357" bIns="34678" anchor="ctr"/>
          <a:lstStyle/>
          <a:p>
            <a:pPr algn="ctr" defTabSz="1149935"/>
            <a:endParaRPr lang="zh-CN" altLang="en-US" sz="900">
              <a:solidFill>
                <a:prstClr val="white"/>
              </a:solidFill>
              <a:latin typeface="微软雅黑" panose="020B0503020204020204" pitchFamily="34" charset="-122"/>
            </a:endParaRPr>
          </a:p>
        </p:txBody>
      </p:sp>
      <p:sp>
        <p:nvSpPr>
          <p:cNvPr id="7" name="矩形 6"/>
          <p:cNvSpPr/>
          <p:nvPr/>
        </p:nvSpPr>
        <p:spPr>
          <a:xfrm>
            <a:off x="1265737" y="4890949"/>
            <a:ext cx="5641771"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数据集成</a:t>
            </a:r>
          </a:p>
        </p:txBody>
      </p:sp>
      <p:sp>
        <p:nvSpPr>
          <p:cNvPr id="8" name="箭头: 上下 70"/>
          <p:cNvSpPr/>
          <p:nvPr/>
        </p:nvSpPr>
        <p:spPr>
          <a:xfrm>
            <a:off x="2955515" y="5290859"/>
            <a:ext cx="205769" cy="292292"/>
          </a:xfrm>
          <a:prstGeom prst="upDownArrow">
            <a:avLst/>
          </a:prstGeom>
          <a:solidFill>
            <a:srgbClr val="F8DACC"/>
          </a:solidFill>
          <a:ln w="25400">
            <a:solidFill>
              <a:srgbClr val="395E8A"/>
            </a:solidFill>
            <a:miter lim="800000"/>
            <a:headEnd/>
            <a:tailEnd/>
          </a:ln>
        </p:spPr>
        <p:txBody>
          <a:bodyPr lIns="69357" tIns="34678" rIns="69357" bIns="34678" anchor="ctr"/>
          <a:lstStyle/>
          <a:p>
            <a:pPr algn="ctr" defTabSz="1149935"/>
            <a:endParaRPr lang="zh-CN" altLang="en-US" sz="900">
              <a:solidFill>
                <a:srgbClr val="1F497D">
                  <a:lumMod val="75000"/>
                </a:srgbClr>
              </a:solidFill>
              <a:latin typeface="微软雅黑" panose="020B0503020204020204" pitchFamily="34" charset="-122"/>
            </a:endParaRPr>
          </a:p>
        </p:txBody>
      </p:sp>
      <p:sp>
        <p:nvSpPr>
          <p:cNvPr id="9" name="矩形 8"/>
          <p:cNvSpPr/>
          <p:nvPr/>
        </p:nvSpPr>
        <p:spPr>
          <a:xfrm>
            <a:off x="1265737" y="5571206"/>
            <a:ext cx="2573212"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内部系统数据</a:t>
            </a:r>
          </a:p>
        </p:txBody>
      </p:sp>
      <p:sp>
        <p:nvSpPr>
          <p:cNvPr id="10" name="矩形 9"/>
          <p:cNvSpPr/>
          <p:nvPr/>
        </p:nvSpPr>
        <p:spPr>
          <a:xfrm>
            <a:off x="4110608" y="5571206"/>
            <a:ext cx="2796901"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外部互联网数据</a:t>
            </a:r>
          </a:p>
        </p:txBody>
      </p:sp>
      <p:sp>
        <p:nvSpPr>
          <p:cNvPr id="11" name="矩形 10"/>
          <p:cNvSpPr/>
          <p:nvPr/>
        </p:nvSpPr>
        <p:spPr>
          <a:xfrm>
            <a:off x="1234859" y="3948305"/>
            <a:ext cx="1844682"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数据清洗</a:t>
            </a:r>
          </a:p>
        </p:txBody>
      </p:sp>
      <p:sp>
        <p:nvSpPr>
          <p:cNvPr id="12" name="矩形 11"/>
          <p:cNvSpPr/>
          <p:nvPr/>
        </p:nvSpPr>
        <p:spPr>
          <a:xfrm>
            <a:off x="1228822" y="3034206"/>
            <a:ext cx="1808766"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en-US" altLang="zh-CN" sz="1200" dirty="0">
                <a:solidFill>
                  <a:prstClr val="black"/>
                </a:solidFill>
                <a:latin typeface="微软雅黑" panose="020B0503020204020204" pitchFamily="34" charset="-122"/>
              </a:rPr>
              <a:t>ID</a:t>
            </a:r>
            <a:r>
              <a:rPr lang="zh-CN" altLang="en-US" sz="1200" dirty="0">
                <a:solidFill>
                  <a:prstClr val="black"/>
                </a:solidFill>
                <a:latin typeface="微软雅黑" panose="020B0503020204020204" pitchFamily="34" charset="-122"/>
              </a:rPr>
              <a:t>识别</a:t>
            </a:r>
          </a:p>
        </p:txBody>
      </p:sp>
      <p:sp>
        <p:nvSpPr>
          <p:cNvPr id="13" name="箭头: 上下 75"/>
          <p:cNvSpPr/>
          <p:nvPr/>
        </p:nvSpPr>
        <p:spPr>
          <a:xfrm>
            <a:off x="5202658" y="5288867"/>
            <a:ext cx="205769" cy="292292"/>
          </a:xfrm>
          <a:prstGeom prst="upDownArrow">
            <a:avLst/>
          </a:prstGeom>
          <a:solidFill>
            <a:srgbClr val="F8DACC"/>
          </a:solidFill>
          <a:ln w="25400">
            <a:solidFill>
              <a:srgbClr val="395E8A"/>
            </a:solidFill>
            <a:miter lim="800000"/>
            <a:headEnd/>
            <a:tailEnd/>
          </a:ln>
        </p:spPr>
        <p:txBody>
          <a:bodyPr lIns="69357" tIns="34678" rIns="69357" bIns="34678" anchor="ctr"/>
          <a:lstStyle/>
          <a:p>
            <a:pPr algn="ctr" defTabSz="1149935"/>
            <a:endParaRPr lang="zh-CN" altLang="en-US" sz="900">
              <a:solidFill>
                <a:srgbClr val="1F497D">
                  <a:lumMod val="75000"/>
                </a:srgbClr>
              </a:solidFill>
              <a:latin typeface="微软雅黑" panose="020B0503020204020204" pitchFamily="34" charset="-122"/>
            </a:endParaRPr>
          </a:p>
        </p:txBody>
      </p:sp>
      <p:sp>
        <p:nvSpPr>
          <p:cNvPr id="14" name="箭头: 上下 76"/>
          <p:cNvSpPr/>
          <p:nvPr/>
        </p:nvSpPr>
        <p:spPr>
          <a:xfrm>
            <a:off x="3811451" y="4381610"/>
            <a:ext cx="384042" cy="527325"/>
          </a:xfrm>
          <a:prstGeom prst="upDownArrow">
            <a:avLst/>
          </a:prstGeom>
          <a:solidFill>
            <a:srgbClr val="F8DACC"/>
          </a:solidFill>
          <a:ln w="25400">
            <a:solidFill>
              <a:srgbClr val="395E8A"/>
            </a:solidFill>
            <a:miter lim="800000"/>
            <a:headEnd/>
            <a:tailEnd/>
          </a:ln>
        </p:spPr>
        <p:txBody>
          <a:bodyPr lIns="69357" tIns="34678" rIns="69357" bIns="34678" anchor="ctr"/>
          <a:lstStyle/>
          <a:p>
            <a:pPr algn="ctr" defTabSz="1149935"/>
            <a:endParaRPr lang="zh-CN" altLang="en-US" sz="900">
              <a:solidFill>
                <a:srgbClr val="1F497D">
                  <a:lumMod val="75000"/>
                </a:srgbClr>
              </a:solidFill>
              <a:latin typeface="微软雅黑" panose="020B0503020204020204" pitchFamily="34" charset="-122"/>
            </a:endParaRPr>
          </a:p>
        </p:txBody>
      </p:sp>
      <p:sp>
        <p:nvSpPr>
          <p:cNvPr id="15" name="文本框 14"/>
          <p:cNvSpPr txBox="1"/>
          <p:nvPr/>
        </p:nvSpPr>
        <p:spPr>
          <a:xfrm>
            <a:off x="826897" y="3637150"/>
            <a:ext cx="1909953" cy="313560"/>
          </a:xfrm>
          <a:prstGeom prst="rect">
            <a:avLst/>
          </a:prstGeom>
          <a:solidFill>
            <a:srgbClr val="EC881D"/>
          </a:solidFill>
          <a:ln w="25400">
            <a:solidFill>
              <a:srgbClr val="395E8A"/>
            </a:solidFill>
            <a:miter lim="800000"/>
            <a:headEnd/>
            <a:tailEnd/>
          </a:ln>
        </p:spPr>
        <p:txBody>
          <a:bodyPr lIns="69357" tIns="34678" rIns="69357" bIns="34678" anchor="ctr"/>
          <a:lstStyle>
            <a:defPPr>
              <a:defRPr lang="zh-CN"/>
            </a:defPPr>
            <a:lvl1pPr algn="ctr">
              <a:buFont typeface="Arial" panose="020B0604020202020204" pitchFamily="34" charset="0"/>
              <a:defRPr sz="1800" b="1">
                <a:latin typeface="微软雅黑" panose="020B0503020204020204" pitchFamily="34" charset="-122"/>
                <a:ea typeface="微软雅黑" panose="020B0503020204020204" pitchFamily="34" charset="-122"/>
              </a:defRPr>
            </a:lvl1pPr>
          </a:lstStyle>
          <a:p>
            <a:pPr defTabSz="1149935"/>
            <a:r>
              <a:rPr lang="zh-CN" altLang="en-US" sz="1350" dirty="0">
                <a:solidFill>
                  <a:prstClr val="black"/>
                </a:solidFill>
              </a:rPr>
              <a:t>数据预处理</a:t>
            </a:r>
          </a:p>
        </p:txBody>
      </p:sp>
      <p:sp>
        <p:nvSpPr>
          <p:cNvPr id="16" name="文本框 15"/>
          <p:cNvSpPr txBox="1"/>
          <p:nvPr/>
        </p:nvSpPr>
        <p:spPr>
          <a:xfrm>
            <a:off x="826896" y="4625761"/>
            <a:ext cx="1795612" cy="313560"/>
          </a:xfrm>
          <a:prstGeom prst="rect">
            <a:avLst/>
          </a:prstGeom>
          <a:solidFill>
            <a:srgbClr val="EC881D"/>
          </a:solidFill>
          <a:ln w="25400">
            <a:solidFill>
              <a:srgbClr val="395E8A"/>
            </a:solidFill>
            <a:miter lim="800000"/>
            <a:headEnd/>
            <a:tailEnd/>
          </a:ln>
        </p:spPr>
        <p:txBody>
          <a:bodyPr lIns="69357" tIns="34678" rIns="69357" bIns="34678" anchor="ctr"/>
          <a:lstStyle>
            <a:defPPr>
              <a:defRPr lang="zh-CN"/>
            </a:defPPr>
            <a:lvl1pPr algn="ctr">
              <a:buFont typeface="Arial" panose="020B0604020202020204" pitchFamily="34" charset="0"/>
              <a:defRPr sz="1800" b="1">
                <a:latin typeface="微软雅黑" panose="020B0503020204020204" pitchFamily="34" charset="-122"/>
                <a:ea typeface="微软雅黑" panose="020B0503020204020204" pitchFamily="34" charset="-122"/>
              </a:defRPr>
            </a:lvl1pPr>
          </a:lstStyle>
          <a:p>
            <a:pPr defTabSz="1149935"/>
            <a:r>
              <a:rPr lang="zh-CN" altLang="en-US" sz="1350" dirty="0">
                <a:solidFill>
                  <a:prstClr val="black"/>
                </a:solidFill>
              </a:rPr>
              <a:t>数据抽取</a:t>
            </a:r>
          </a:p>
        </p:txBody>
      </p:sp>
      <p:sp>
        <p:nvSpPr>
          <p:cNvPr id="17" name="矩形 16"/>
          <p:cNvSpPr/>
          <p:nvPr/>
        </p:nvSpPr>
        <p:spPr>
          <a:xfrm>
            <a:off x="5087708" y="3946115"/>
            <a:ext cx="1844682"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标准化映射</a:t>
            </a:r>
          </a:p>
        </p:txBody>
      </p:sp>
      <p:sp>
        <p:nvSpPr>
          <p:cNvPr id="18" name="矩形 17"/>
          <p:cNvSpPr/>
          <p:nvPr/>
        </p:nvSpPr>
        <p:spPr>
          <a:xfrm>
            <a:off x="5062827" y="3050836"/>
            <a:ext cx="1844682"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打通合并</a:t>
            </a:r>
          </a:p>
        </p:txBody>
      </p:sp>
      <p:sp>
        <p:nvSpPr>
          <p:cNvPr id="19" name="矩形 18"/>
          <p:cNvSpPr/>
          <p:nvPr/>
        </p:nvSpPr>
        <p:spPr>
          <a:xfrm>
            <a:off x="3161284" y="3038725"/>
            <a:ext cx="1764530"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en-US" altLang="zh-CN" sz="1200" dirty="0">
                <a:solidFill>
                  <a:prstClr val="black"/>
                </a:solidFill>
                <a:latin typeface="微软雅黑" panose="020B0503020204020204" pitchFamily="34" charset="-122"/>
              </a:rPr>
              <a:t>ID</a:t>
            </a:r>
            <a:r>
              <a:rPr lang="zh-CN" altLang="en-US" sz="1200" dirty="0">
                <a:solidFill>
                  <a:prstClr val="black"/>
                </a:solidFill>
                <a:latin typeface="微软雅黑" panose="020B0503020204020204" pitchFamily="34" charset="-122"/>
              </a:rPr>
              <a:t>去重</a:t>
            </a:r>
          </a:p>
        </p:txBody>
      </p:sp>
      <p:sp>
        <p:nvSpPr>
          <p:cNvPr id="20" name="矩形 19"/>
          <p:cNvSpPr/>
          <p:nvPr/>
        </p:nvSpPr>
        <p:spPr>
          <a:xfrm>
            <a:off x="3161284" y="3949493"/>
            <a:ext cx="1844682"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属性识别</a:t>
            </a:r>
          </a:p>
        </p:txBody>
      </p:sp>
      <p:sp>
        <p:nvSpPr>
          <p:cNvPr id="21" name="文本框 20"/>
          <p:cNvSpPr txBox="1"/>
          <p:nvPr/>
        </p:nvSpPr>
        <p:spPr>
          <a:xfrm>
            <a:off x="826897" y="2796434"/>
            <a:ext cx="1909953" cy="313560"/>
          </a:xfrm>
          <a:prstGeom prst="rect">
            <a:avLst/>
          </a:prstGeom>
          <a:solidFill>
            <a:srgbClr val="EC881D"/>
          </a:solidFill>
          <a:ln w="25400">
            <a:solidFill>
              <a:srgbClr val="395E8A"/>
            </a:solidFill>
            <a:miter lim="800000"/>
            <a:headEnd/>
            <a:tailEnd/>
          </a:ln>
        </p:spPr>
        <p:txBody>
          <a:bodyPr lIns="69357" tIns="34678" rIns="69357" bIns="34678" anchor="ctr"/>
          <a:lstStyle>
            <a:defPPr>
              <a:defRPr lang="zh-CN"/>
            </a:defPPr>
            <a:lvl1pPr algn="ctr">
              <a:buFont typeface="Arial" panose="020B0604020202020204" pitchFamily="34" charset="0"/>
              <a:defRPr sz="1800" b="1">
                <a:latin typeface="微软雅黑" panose="020B0503020204020204" pitchFamily="34" charset="-122"/>
                <a:ea typeface="微软雅黑" panose="020B0503020204020204" pitchFamily="34" charset="-122"/>
              </a:defRPr>
            </a:lvl1pPr>
          </a:lstStyle>
          <a:p>
            <a:pPr defTabSz="1149935"/>
            <a:r>
              <a:rPr lang="zh-CN" altLang="en-US" sz="1350" dirty="0">
                <a:solidFill>
                  <a:prstClr val="black"/>
                </a:solidFill>
              </a:rPr>
              <a:t>打通去重</a:t>
            </a:r>
          </a:p>
        </p:txBody>
      </p:sp>
      <p:sp>
        <p:nvSpPr>
          <p:cNvPr id="22" name="矩形 21"/>
          <p:cNvSpPr/>
          <p:nvPr/>
        </p:nvSpPr>
        <p:spPr>
          <a:xfrm>
            <a:off x="953178" y="1971988"/>
            <a:ext cx="6203678" cy="676548"/>
          </a:xfrm>
          <a:prstGeom prst="rect">
            <a:avLst/>
          </a:prstGeom>
          <a:solidFill>
            <a:schemeClr val="bg1"/>
          </a:solidFill>
          <a:ln w="25400">
            <a:solidFill>
              <a:srgbClr val="395E8A"/>
            </a:solidFill>
            <a:miter lim="800000"/>
            <a:headEnd/>
            <a:tailEnd/>
          </a:ln>
        </p:spPr>
        <p:txBody>
          <a:bodyPr lIns="69357" tIns="34678" rIns="69357" bIns="34678" anchor="ctr"/>
          <a:lstStyle/>
          <a:p>
            <a:pPr algn="ctr" defTabSz="1149935"/>
            <a:endParaRPr lang="zh-CN" altLang="en-US" sz="900">
              <a:solidFill>
                <a:srgbClr val="1F497D">
                  <a:lumMod val="75000"/>
                </a:srgbClr>
              </a:solidFill>
              <a:latin typeface="微软雅黑" panose="020B0503020204020204" pitchFamily="34" charset="-122"/>
            </a:endParaRPr>
          </a:p>
        </p:txBody>
      </p:sp>
      <p:sp>
        <p:nvSpPr>
          <p:cNvPr id="23" name="矩形 22"/>
          <p:cNvSpPr/>
          <p:nvPr/>
        </p:nvSpPr>
        <p:spPr>
          <a:xfrm>
            <a:off x="1228822" y="2144674"/>
            <a:ext cx="1808766"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模型设计</a:t>
            </a:r>
          </a:p>
        </p:txBody>
      </p:sp>
      <p:sp>
        <p:nvSpPr>
          <p:cNvPr id="24" name="矩形 23"/>
          <p:cNvSpPr/>
          <p:nvPr/>
        </p:nvSpPr>
        <p:spPr>
          <a:xfrm>
            <a:off x="5062827" y="2161303"/>
            <a:ext cx="1844682"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标签计算</a:t>
            </a:r>
          </a:p>
        </p:txBody>
      </p:sp>
      <p:sp>
        <p:nvSpPr>
          <p:cNvPr id="25" name="矩形 24"/>
          <p:cNvSpPr/>
          <p:nvPr/>
        </p:nvSpPr>
        <p:spPr>
          <a:xfrm>
            <a:off x="3161284" y="2149193"/>
            <a:ext cx="1764530"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模型验证</a:t>
            </a:r>
          </a:p>
        </p:txBody>
      </p:sp>
      <p:sp>
        <p:nvSpPr>
          <p:cNvPr id="26" name="文本框 25"/>
          <p:cNvSpPr txBox="1"/>
          <p:nvPr/>
        </p:nvSpPr>
        <p:spPr>
          <a:xfrm>
            <a:off x="826897" y="1906903"/>
            <a:ext cx="1909953" cy="313560"/>
          </a:xfrm>
          <a:prstGeom prst="rect">
            <a:avLst/>
          </a:prstGeom>
          <a:solidFill>
            <a:srgbClr val="EC881D"/>
          </a:solidFill>
          <a:ln w="25400">
            <a:solidFill>
              <a:srgbClr val="395E8A"/>
            </a:solidFill>
            <a:miter lim="800000"/>
            <a:headEnd/>
            <a:tailEnd/>
          </a:ln>
        </p:spPr>
        <p:txBody>
          <a:bodyPr lIns="69357" tIns="34678" rIns="69357" bIns="34678" anchor="ctr"/>
          <a:lstStyle>
            <a:defPPr>
              <a:defRPr lang="zh-CN"/>
            </a:defPPr>
            <a:lvl1pPr algn="ctr">
              <a:buFont typeface="Arial" panose="020B0604020202020204" pitchFamily="34" charset="0"/>
              <a:defRPr sz="1800" b="1">
                <a:latin typeface="微软雅黑" panose="020B0503020204020204" pitchFamily="34" charset="-122"/>
                <a:ea typeface="微软雅黑" panose="020B0503020204020204" pitchFamily="34" charset="-122"/>
              </a:defRPr>
            </a:lvl1pPr>
          </a:lstStyle>
          <a:p>
            <a:pPr defTabSz="1149935"/>
            <a:r>
              <a:rPr lang="zh-CN" altLang="en-US" sz="1350" dirty="0">
                <a:solidFill>
                  <a:prstClr val="black"/>
                </a:solidFill>
              </a:rPr>
              <a:t>标签计算</a:t>
            </a:r>
          </a:p>
        </p:txBody>
      </p:sp>
      <p:sp>
        <p:nvSpPr>
          <p:cNvPr id="27" name="矩形 26"/>
          <p:cNvSpPr/>
          <p:nvPr/>
        </p:nvSpPr>
        <p:spPr>
          <a:xfrm>
            <a:off x="972337" y="1179496"/>
            <a:ext cx="6203678" cy="676548"/>
          </a:xfrm>
          <a:prstGeom prst="rect">
            <a:avLst/>
          </a:prstGeom>
          <a:solidFill>
            <a:schemeClr val="bg1"/>
          </a:solidFill>
          <a:ln w="25400">
            <a:solidFill>
              <a:srgbClr val="395E8A"/>
            </a:solidFill>
            <a:miter lim="800000"/>
            <a:headEnd/>
            <a:tailEnd/>
          </a:ln>
        </p:spPr>
        <p:txBody>
          <a:bodyPr lIns="69357" tIns="34678" rIns="69357" bIns="34678" anchor="ctr"/>
          <a:lstStyle/>
          <a:p>
            <a:pPr algn="ctr" defTabSz="1149935"/>
            <a:endParaRPr lang="zh-CN" altLang="en-US" sz="900">
              <a:solidFill>
                <a:srgbClr val="1F497D">
                  <a:lumMod val="75000"/>
                </a:srgbClr>
              </a:solidFill>
              <a:latin typeface="微软雅黑" panose="020B0503020204020204" pitchFamily="34" charset="-122"/>
            </a:endParaRPr>
          </a:p>
        </p:txBody>
      </p:sp>
      <p:sp>
        <p:nvSpPr>
          <p:cNvPr id="28" name="矩形 27"/>
          <p:cNvSpPr/>
          <p:nvPr/>
        </p:nvSpPr>
        <p:spPr>
          <a:xfrm>
            <a:off x="1247981" y="1352182"/>
            <a:ext cx="1808766"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用户匹配</a:t>
            </a:r>
          </a:p>
        </p:txBody>
      </p:sp>
      <p:sp>
        <p:nvSpPr>
          <p:cNvPr id="29" name="矩形 28"/>
          <p:cNvSpPr/>
          <p:nvPr/>
        </p:nvSpPr>
        <p:spPr>
          <a:xfrm>
            <a:off x="5081985" y="1368811"/>
            <a:ext cx="1844682"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标签描述用户</a:t>
            </a:r>
          </a:p>
        </p:txBody>
      </p:sp>
      <p:sp>
        <p:nvSpPr>
          <p:cNvPr id="30" name="矩形 29"/>
          <p:cNvSpPr/>
          <p:nvPr/>
        </p:nvSpPr>
        <p:spPr>
          <a:xfrm>
            <a:off x="3180441" y="1356700"/>
            <a:ext cx="1764530" cy="408608"/>
          </a:xfrm>
          <a:prstGeom prst="rect">
            <a:avLst/>
          </a:prstGeom>
          <a:solidFill>
            <a:srgbClr val="F8DACC"/>
          </a:solidFill>
          <a:ln w="25400">
            <a:solidFill>
              <a:srgbClr val="395E8A"/>
            </a:solidFill>
            <a:miter lim="800000"/>
            <a:headEnd/>
            <a:tailEnd/>
          </a:ln>
        </p:spPr>
        <p:txBody>
          <a:bodyPr lIns="69357" tIns="34678" rIns="69357" bIns="34678" anchor="ctr"/>
          <a:lstStyle/>
          <a:p>
            <a:pPr algn="ctr" defTabSz="1149935"/>
            <a:r>
              <a:rPr lang="zh-CN" altLang="en-US" sz="1200" dirty="0">
                <a:solidFill>
                  <a:prstClr val="black"/>
                </a:solidFill>
                <a:latin typeface="微软雅黑" panose="020B0503020204020204" pitchFamily="34" charset="-122"/>
              </a:rPr>
              <a:t>标签维度配置</a:t>
            </a:r>
          </a:p>
        </p:txBody>
      </p:sp>
      <p:sp>
        <p:nvSpPr>
          <p:cNvPr id="31" name="文本框 30"/>
          <p:cNvSpPr txBox="1"/>
          <p:nvPr/>
        </p:nvSpPr>
        <p:spPr>
          <a:xfrm>
            <a:off x="846055" y="1114410"/>
            <a:ext cx="1909953" cy="313560"/>
          </a:xfrm>
          <a:prstGeom prst="rect">
            <a:avLst/>
          </a:prstGeom>
          <a:solidFill>
            <a:srgbClr val="EC881D"/>
          </a:solidFill>
          <a:ln w="25400">
            <a:solidFill>
              <a:srgbClr val="395E8A"/>
            </a:solidFill>
            <a:miter lim="800000"/>
            <a:headEnd/>
            <a:tailEnd/>
          </a:ln>
        </p:spPr>
        <p:txBody>
          <a:bodyPr lIns="69357" tIns="34678" rIns="69357" bIns="34678" anchor="ctr"/>
          <a:lstStyle>
            <a:defPPr>
              <a:defRPr lang="zh-CN"/>
            </a:defPPr>
            <a:lvl1pPr algn="ctr">
              <a:buFont typeface="Arial" panose="020B0604020202020204" pitchFamily="34" charset="0"/>
              <a:defRPr sz="1200">
                <a:solidFill>
                  <a:schemeClr val="tx2">
                    <a:lumMod val="75000"/>
                  </a:schemeClr>
                </a:solidFill>
                <a:latin typeface="微软雅黑" panose="020B0503020204020204" pitchFamily="34" charset="-122"/>
                <a:ea typeface="微软雅黑" panose="020B0503020204020204" pitchFamily="34" charset="-122"/>
              </a:defRPr>
            </a:lvl1pPr>
          </a:lstStyle>
          <a:p>
            <a:pPr defTabSz="1149935"/>
            <a:r>
              <a:rPr lang="zh-CN" altLang="en-US" sz="1350" b="1" dirty="0">
                <a:solidFill>
                  <a:prstClr val="black"/>
                </a:solidFill>
              </a:rPr>
              <a:t>标签使用</a:t>
            </a:r>
          </a:p>
        </p:txBody>
      </p:sp>
      <p:sp>
        <p:nvSpPr>
          <p:cNvPr id="32" name="箭头: 上下 94"/>
          <p:cNvSpPr/>
          <p:nvPr/>
        </p:nvSpPr>
        <p:spPr>
          <a:xfrm>
            <a:off x="3792292" y="3427384"/>
            <a:ext cx="384042" cy="527325"/>
          </a:xfrm>
          <a:prstGeom prst="upDownArrow">
            <a:avLst/>
          </a:prstGeom>
          <a:solidFill>
            <a:srgbClr val="F8DACC"/>
          </a:solidFill>
          <a:ln w="25400">
            <a:solidFill>
              <a:srgbClr val="395E8A"/>
            </a:solidFill>
            <a:miter lim="800000"/>
            <a:headEnd/>
            <a:tailEnd/>
          </a:ln>
        </p:spPr>
        <p:txBody>
          <a:bodyPr lIns="69357" tIns="34678" rIns="69357" bIns="34678" anchor="ctr"/>
          <a:lstStyle/>
          <a:p>
            <a:pPr algn="ctr" defTabSz="1149935"/>
            <a:endParaRPr lang="zh-CN" altLang="en-US" sz="900">
              <a:solidFill>
                <a:srgbClr val="1F497D">
                  <a:lumMod val="75000"/>
                </a:srgbClr>
              </a:solidFill>
              <a:latin typeface="微软雅黑" panose="020B0503020204020204" pitchFamily="34" charset="-122"/>
            </a:endParaRPr>
          </a:p>
        </p:txBody>
      </p:sp>
      <p:sp>
        <p:nvSpPr>
          <p:cNvPr id="33" name="箭头: 上下 95"/>
          <p:cNvSpPr/>
          <p:nvPr/>
        </p:nvSpPr>
        <p:spPr>
          <a:xfrm>
            <a:off x="3792292" y="2554026"/>
            <a:ext cx="384042" cy="527325"/>
          </a:xfrm>
          <a:prstGeom prst="upDownArrow">
            <a:avLst/>
          </a:prstGeom>
          <a:solidFill>
            <a:srgbClr val="F8DACC"/>
          </a:solidFill>
          <a:ln w="25400">
            <a:solidFill>
              <a:srgbClr val="395E8A"/>
            </a:solidFill>
            <a:miter lim="800000"/>
            <a:headEnd/>
            <a:tailEnd/>
          </a:ln>
        </p:spPr>
        <p:txBody>
          <a:bodyPr lIns="69357" tIns="34678" rIns="69357" bIns="34678" anchor="ctr"/>
          <a:lstStyle/>
          <a:p>
            <a:pPr algn="ctr" defTabSz="1149935"/>
            <a:endParaRPr lang="zh-CN" altLang="en-US" sz="900">
              <a:solidFill>
                <a:srgbClr val="1F497D">
                  <a:lumMod val="75000"/>
                </a:srgbClr>
              </a:solidFill>
              <a:latin typeface="微软雅黑" panose="020B0503020204020204" pitchFamily="34" charset="-122"/>
            </a:endParaRPr>
          </a:p>
        </p:txBody>
      </p:sp>
      <p:sp>
        <p:nvSpPr>
          <p:cNvPr id="34" name="箭头: 上下 96"/>
          <p:cNvSpPr/>
          <p:nvPr/>
        </p:nvSpPr>
        <p:spPr>
          <a:xfrm>
            <a:off x="3792292" y="1713014"/>
            <a:ext cx="384042" cy="527325"/>
          </a:xfrm>
          <a:prstGeom prst="upDownArrow">
            <a:avLst/>
          </a:prstGeom>
          <a:solidFill>
            <a:srgbClr val="F8DACC"/>
          </a:solidFill>
          <a:ln w="25400">
            <a:solidFill>
              <a:srgbClr val="395E8A"/>
            </a:solidFill>
            <a:miter lim="800000"/>
            <a:headEnd/>
            <a:tailEnd/>
          </a:ln>
        </p:spPr>
        <p:txBody>
          <a:bodyPr lIns="69357" tIns="34678" rIns="69357" bIns="34678" anchor="ctr"/>
          <a:lstStyle/>
          <a:p>
            <a:pPr algn="ctr" defTabSz="1149935"/>
            <a:endParaRPr lang="zh-CN" altLang="en-US" sz="900">
              <a:solidFill>
                <a:srgbClr val="1F497D">
                  <a:lumMod val="75000"/>
                </a:srgbClr>
              </a:solidFill>
              <a:latin typeface="微软雅黑" panose="020B0503020204020204" pitchFamily="34" charset="-122"/>
            </a:endParaRPr>
          </a:p>
        </p:txBody>
      </p:sp>
      <p:sp>
        <p:nvSpPr>
          <p:cNvPr id="35" name="内容占位符 2"/>
          <p:cNvSpPr txBox="1">
            <a:spLocks/>
          </p:cNvSpPr>
          <p:nvPr/>
        </p:nvSpPr>
        <p:spPr>
          <a:xfrm>
            <a:off x="8202029" y="944967"/>
            <a:ext cx="3663066" cy="3864658"/>
          </a:xfrm>
          <a:prstGeom prst="rect">
            <a:avLst/>
          </a:prstGeom>
        </p:spPr>
        <p:txBody>
          <a:bodyPr>
            <a:noAutofit/>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a:lnSpc>
                <a:spcPct val="150000"/>
              </a:lnSpc>
              <a:buFont typeface="Arial" panose="020B0604020202020204" pitchFamily="34" charset="0"/>
              <a:buChar char="•"/>
              <a:defRPr/>
            </a:pPr>
            <a:r>
              <a:rPr lang="zh-CN" altLang="en-US" sz="1350" kern="0" dirty="0">
                <a:solidFill>
                  <a:prstClr val="black"/>
                </a:solidFill>
                <a:latin typeface="微软雅黑" panose="020B0503020204020204" pitchFamily="34" charset="-122"/>
              </a:rPr>
              <a:t>数据抽取</a:t>
            </a:r>
            <a:endParaRPr lang="en-US" altLang="zh-CN" sz="1350" kern="0" dirty="0">
              <a:solidFill>
                <a:prstClr val="black"/>
              </a:solidFill>
              <a:latin typeface="微软雅黑" panose="020B0503020204020204" pitchFamily="34" charset="-122"/>
            </a:endParaRPr>
          </a:p>
          <a:p>
            <a:pPr lvl="1">
              <a:lnSpc>
                <a:spcPct val="150000"/>
              </a:lnSpc>
              <a:defRPr/>
            </a:pPr>
            <a:r>
              <a:rPr lang="zh-CN" altLang="en-US" sz="1350" kern="0" dirty="0">
                <a:solidFill>
                  <a:prstClr val="black"/>
                </a:solidFill>
                <a:latin typeface="微软雅黑" panose="020B0503020204020204" pitchFamily="34" charset="-122"/>
              </a:rPr>
              <a:t>从各个源头汇聚采集数据</a:t>
            </a:r>
            <a:endParaRPr lang="en-US" altLang="zh-CN" sz="1350" kern="0" dirty="0">
              <a:solidFill>
                <a:prstClr val="black"/>
              </a:solidFill>
              <a:latin typeface="微软雅黑" panose="020B0503020204020204" pitchFamily="34" charset="-122"/>
            </a:endParaRPr>
          </a:p>
          <a:p>
            <a:pPr>
              <a:lnSpc>
                <a:spcPct val="150000"/>
              </a:lnSpc>
              <a:buFont typeface="Arial" panose="020B0604020202020204" pitchFamily="34" charset="0"/>
              <a:buChar char="•"/>
              <a:defRPr/>
            </a:pPr>
            <a:r>
              <a:rPr lang="zh-CN" altLang="en-US" sz="1350" kern="0" dirty="0">
                <a:solidFill>
                  <a:prstClr val="black"/>
                </a:solidFill>
                <a:latin typeface="微软雅黑" panose="020B0503020204020204" pitchFamily="34" charset="-122"/>
              </a:rPr>
              <a:t>数据处理</a:t>
            </a:r>
            <a:endParaRPr lang="en-US" altLang="zh-CN" sz="1350" kern="0" dirty="0">
              <a:solidFill>
                <a:prstClr val="black"/>
              </a:solidFill>
              <a:latin typeface="微软雅黑" panose="020B0503020204020204" pitchFamily="34" charset="-122"/>
            </a:endParaRPr>
          </a:p>
          <a:p>
            <a:pPr lvl="1">
              <a:lnSpc>
                <a:spcPct val="150000"/>
              </a:lnSpc>
              <a:defRPr/>
            </a:pPr>
            <a:r>
              <a:rPr lang="zh-CN" altLang="en-US" sz="1350" kern="0" dirty="0">
                <a:solidFill>
                  <a:prstClr val="black"/>
                </a:solidFill>
                <a:latin typeface="微软雅黑" panose="020B0503020204020204" pitchFamily="34" charset="-122"/>
              </a:rPr>
              <a:t>按照标准化定义清洗数据，去除错误和无用数据，将源数据匹配到标准的用户属性</a:t>
            </a:r>
            <a:endParaRPr lang="en-US" altLang="zh-CN" sz="1350" kern="0" dirty="0">
              <a:solidFill>
                <a:prstClr val="black"/>
              </a:solidFill>
              <a:latin typeface="微软雅黑" panose="020B0503020204020204" pitchFamily="34" charset="-122"/>
            </a:endParaRPr>
          </a:p>
          <a:p>
            <a:pPr>
              <a:lnSpc>
                <a:spcPct val="150000"/>
              </a:lnSpc>
              <a:buFont typeface="Arial" panose="020B0604020202020204" pitchFamily="34" charset="0"/>
              <a:buChar char="•"/>
              <a:defRPr/>
            </a:pPr>
            <a:r>
              <a:rPr lang="zh-CN" altLang="en-US" sz="1350" kern="0" dirty="0">
                <a:solidFill>
                  <a:prstClr val="black"/>
                </a:solidFill>
                <a:latin typeface="微软雅黑" panose="020B0503020204020204" pitchFamily="34" charset="-122"/>
              </a:rPr>
              <a:t>打通去重</a:t>
            </a:r>
            <a:endParaRPr lang="en-US" altLang="zh-CN" sz="1350" kern="0" dirty="0">
              <a:solidFill>
                <a:prstClr val="black"/>
              </a:solidFill>
              <a:latin typeface="微软雅黑" panose="020B0503020204020204" pitchFamily="34" charset="-122"/>
            </a:endParaRPr>
          </a:p>
          <a:p>
            <a:pPr lvl="1">
              <a:lnSpc>
                <a:spcPct val="150000"/>
              </a:lnSpc>
              <a:defRPr/>
            </a:pPr>
            <a:r>
              <a:rPr lang="zh-CN" altLang="en-US" sz="1350" kern="0" dirty="0">
                <a:solidFill>
                  <a:prstClr val="black"/>
                </a:solidFill>
                <a:latin typeface="微软雅黑" panose="020B0503020204020204" pitchFamily="34" charset="-122"/>
              </a:rPr>
              <a:t>通过</a:t>
            </a:r>
            <a:r>
              <a:rPr lang="en-US" altLang="zh-CN" sz="1350" kern="0" dirty="0">
                <a:solidFill>
                  <a:prstClr val="black"/>
                </a:solidFill>
                <a:latin typeface="微软雅黑" panose="020B0503020204020204" pitchFamily="34" charset="-122"/>
              </a:rPr>
              <a:t>ID</a:t>
            </a:r>
            <a:r>
              <a:rPr lang="zh-CN" altLang="en-US" sz="1350" kern="0" dirty="0">
                <a:solidFill>
                  <a:prstClr val="black"/>
                </a:solidFill>
                <a:latin typeface="微软雅黑" panose="020B0503020204020204" pitchFamily="34" charset="-122"/>
              </a:rPr>
              <a:t>识别，进行用户去重，将相同用户的各来源数据进行合并</a:t>
            </a:r>
            <a:endParaRPr lang="en-US" altLang="zh-CN" sz="1350" kern="0" dirty="0">
              <a:solidFill>
                <a:prstClr val="black"/>
              </a:solidFill>
              <a:latin typeface="微软雅黑" panose="020B0503020204020204" pitchFamily="34" charset="-122"/>
            </a:endParaRPr>
          </a:p>
          <a:p>
            <a:pPr>
              <a:lnSpc>
                <a:spcPct val="150000"/>
              </a:lnSpc>
              <a:buFont typeface="Arial" panose="020B0604020202020204" pitchFamily="34" charset="0"/>
              <a:buChar char="•"/>
              <a:defRPr/>
            </a:pPr>
            <a:r>
              <a:rPr lang="zh-CN" altLang="en-US" sz="1350" kern="0" dirty="0">
                <a:solidFill>
                  <a:prstClr val="black"/>
                </a:solidFill>
                <a:latin typeface="微软雅黑" panose="020B0503020204020204" pitchFamily="34" charset="-122"/>
              </a:rPr>
              <a:t>标签计算</a:t>
            </a:r>
            <a:endParaRPr lang="en-US" altLang="zh-CN" sz="1350" kern="0" dirty="0">
              <a:solidFill>
                <a:prstClr val="black"/>
              </a:solidFill>
              <a:latin typeface="微软雅黑" panose="020B0503020204020204" pitchFamily="34" charset="-122"/>
            </a:endParaRPr>
          </a:p>
          <a:p>
            <a:pPr lvl="1">
              <a:lnSpc>
                <a:spcPct val="150000"/>
              </a:lnSpc>
              <a:defRPr/>
            </a:pPr>
            <a:r>
              <a:rPr lang="zh-CN" altLang="en-US" sz="1350" kern="0" dirty="0">
                <a:solidFill>
                  <a:prstClr val="black"/>
                </a:solidFill>
                <a:latin typeface="微软雅黑" panose="020B0503020204020204" pitchFamily="34" charset="-122"/>
              </a:rPr>
              <a:t>定义标签规则，进行可靠性验证，并进行标签计算</a:t>
            </a:r>
            <a:endParaRPr lang="en-US" altLang="zh-CN" sz="1350" kern="0" dirty="0">
              <a:solidFill>
                <a:prstClr val="black"/>
              </a:solidFill>
              <a:latin typeface="微软雅黑" panose="020B0503020204020204" pitchFamily="34" charset="-122"/>
            </a:endParaRPr>
          </a:p>
          <a:p>
            <a:pPr>
              <a:lnSpc>
                <a:spcPct val="140000"/>
              </a:lnSpc>
              <a:buFont typeface="Arial" panose="020B0604020202020204" pitchFamily="34" charset="0"/>
              <a:buChar char="•"/>
              <a:defRPr/>
            </a:pPr>
            <a:r>
              <a:rPr lang="zh-CN" altLang="en-US" sz="1350" kern="0" dirty="0">
                <a:solidFill>
                  <a:prstClr val="black"/>
                </a:solidFill>
                <a:latin typeface="微软雅黑" panose="020B0503020204020204" pitchFamily="34" charset="-122"/>
              </a:rPr>
              <a:t>标签使用</a:t>
            </a:r>
            <a:endParaRPr lang="en-US" altLang="zh-CN" sz="1350" kern="0" dirty="0">
              <a:solidFill>
                <a:prstClr val="black"/>
              </a:solidFill>
              <a:latin typeface="微软雅黑" panose="020B0503020204020204" pitchFamily="34" charset="-122"/>
            </a:endParaRPr>
          </a:p>
          <a:p>
            <a:pPr lvl="1">
              <a:lnSpc>
                <a:spcPct val="150000"/>
              </a:lnSpc>
              <a:defRPr/>
            </a:pPr>
            <a:r>
              <a:rPr lang="zh-CN" altLang="en-US" sz="1350" kern="0" dirty="0">
                <a:solidFill>
                  <a:prstClr val="black"/>
                </a:solidFill>
                <a:latin typeface="微软雅黑" panose="020B0503020204020204" pitchFamily="34" charset="-122"/>
              </a:rPr>
              <a:t>将标签匹配到的用户进行信息关联，配置标签的时间维度、组合维度等，实现用一组标签来描述用户</a:t>
            </a:r>
            <a:endParaRPr lang="en-US" altLang="zh-CN" sz="1350" kern="0" dirty="0">
              <a:solidFill>
                <a:prstClr val="black"/>
              </a:solidFill>
              <a:latin typeface="微软雅黑" panose="020B0503020204020204" pitchFamily="34" charset="-122"/>
            </a:endParaRPr>
          </a:p>
          <a:p>
            <a:pPr>
              <a:lnSpc>
                <a:spcPts val="1950"/>
              </a:lnSpc>
            </a:pPr>
            <a:endParaRPr lang="zh-CN" altLang="en-US" sz="1350" kern="0" dirty="0">
              <a:solidFill>
                <a:prstClr val="black"/>
              </a:solidFill>
              <a:latin typeface="微软雅黑" panose="020B0503020204020204" pitchFamily="34" charset="-122"/>
            </a:endParaRPr>
          </a:p>
        </p:txBody>
      </p:sp>
    </p:spTree>
    <p:extLst>
      <p:ext uri="{BB962C8B-B14F-4D97-AF65-F5344CB8AC3E}">
        <p14:creationId xmlns:p14="http://schemas.microsoft.com/office/powerpoint/2010/main" val="42560495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13" name="文本框 12"/>
          <p:cNvSpPr txBox="1"/>
          <p:nvPr/>
        </p:nvSpPr>
        <p:spPr>
          <a:xfrm>
            <a:off x="1223680" y="1411941"/>
            <a:ext cx="6548720" cy="5088872"/>
          </a:xfrm>
          <a:prstGeom prst="rect">
            <a:avLst/>
          </a:prstGeom>
          <a:noFill/>
        </p:spPr>
        <p:txBody>
          <a:bodyPr wrap="square" rtlCol="0">
            <a:noAutofit/>
          </a:bodyPr>
          <a:lstStyle/>
          <a:p>
            <a:r>
              <a:rPr lang="en-US" altLang="zh-CN" sz="3200" dirty="0" smtClean="0">
                <a:latin typeface="+mn-ea"/>
              </a:rPr>
              <a:t>1</a:t>
            </a:r>
            <a:r>
              <a:rPr lang="zh-CN" altLang="en-US" sz="3200" dirty="0" smtClean="0">
                <a:latin typeface="+mn-ea"/>
              </a:rPr>
              <a:t>、画像系统概述</a:t>
            </a:r>
            <a:endParaRPr lang="en-US" altLang="zh-CN" sz="3200" dirty="0" smtClean="0">
              <a:latin typeface="+mn-ea"/>
            </a:endParaRPr>
          </a:p>
          <a:p>
            <a:r>
              <a:rPr lang="en-US" altLang="zh-CN" sz="3200" dirty="0" smtClean="0">
                <a:latin typeface="+mn-ea"/>
              </a:rPr>
              <a:t>2</a:t>
            </a:r>
            <a:r>
              <a:rPr lang="zh-CN" altLang="en-US" sz="3200" dirty="0" smtClean="0">
                <a:latin typeface="+mn-ea"/>
              </a:rPr>
              <a:t>、画像系统架构</a:t>
            </a:r>
            <a:endParaRPr lang="en-US" altLang="zh-CN" sz="3200" dirty="0" smtClean="0">
              <a:latin typeface="+mn-ea"/>
            </a:endParaRPr>
          </a:p>
          <a:p>
            <a:r>
              <a:rPr lang="en-US" altLang="zh-CN" sz="3200" dirty="0" smtClean="0">
                <a:latin typeface="+mn-ea"/>
              </a:rPr>
              <a:t>3</a:t>
            </a:r>
            <a:r>
              <a:rPr lang="zh-CN" altLang="en-US" sz="3200" dirty="0" smtClean="0">
                <a:latin typeface="+mn-ea"/>
              </a:rPr>
              <a:t>、标签体系建设</a:t>
            </a:r>
            <a:endParaRPr lang="en-US" altLang="zh-CN" sz="3200" dirty="0" smtClean="0">
              <a:latin typeface="+mn-ea"/>
            </a:endParaRPr>
          </a:p>
          <a:p>
            <a:r>
              <a:rPr lang="en-US" altLang="zh-CN" sz="3200" dirty="0" smtClean="0">
                <a:latin typeface="+mn-ea"/>
              </a:rPr>
              <a:t>4</a:t>
            </a:r>
            <a:r>
              <a:rPr lang="zh-CN" altLang="en-US" sz="3200" dirty="0" smtClean="0">
                <a:latin typeface="+mn-ea"/>
              </a:rPr>
              <a:t>、标签管理平台</a:t>
            </a:r>
            <a:endParaRPr lang="en-US" altLang="zh-CN" sz="3200" dirty="0" smtClean="0">
              <a:latin typeface="+mn-ea"/>
            </a:endParaRPr>
          </a:p>
          <a:p>
            <a:r>
              <a:rPr lang="en-US" altLang="zh-CN" sz="3200" dirty="0" smtClean="0">
                <a:latin typeface="+mn-ea"/>
              </a:rPr>
              <a:t>5</a:t>
            </a:r>
            <a:r>
              <a:rPr lang="zh-CN" altLang="en-US" sz="3200" dirty="0" smtClean="0">
                <a:latin typeface="+mn-ea"/>
              </a:rPr>
              <a:t>、画像应用平台</a:t>
            </a:r>
            <a:endParaRPr lang="en-US" altLang="zh-CN" sz="3200" dirty="0" smtClean="0">
              <a:latin typeface="+mn-ea"/>
            </a:endParaRPr>
          </a:p>
          <a:p>
            <a:r>
              <a:rPr lang="en-US" altLang="zh-CN" sz="3200" dirty="0" smtClean="0">
                <a:latin typeface="+mn-ea"/>
              </a:rPr>
              <a:t>6</a:t>
            </a:r>
            <a:r>
              <a:rPr lang="zh-CN" altLang="en-US" sz="3200" dirty="0" smtClean="0">
                <a:latin typeface="+mn-ea"/>
              </a:rPr>
              <a:t>、标签开放服务</a:t>
            </a:r>
            <a:endParaRPr lang="en-US" altLang="zh-CN" sz="3200" dirty="0" smtClean="0">
              <a:latin typeface="+mn-ea"/>
            </a:endParaRPr>
          </a:p>
          <a:p>
            <a:r>
              <a:rPr lang="en-US" altLang="zh-CN" sz="3200" dirty="0" smtClean="0">
                <a:latin typeface="+mn-ea"/>
              </a:rPr>
              <a:t>7</a:t>
            </a:r>
            <a:r>
              <a:rPr lang="zh-CN" altLang="en-US" sz="3200" dirty="0" smtClean="0">
                <a:latin typeface="+mn-ea"/>
              </a:rPr>
              <a:t>、关键技术方案</a:t>
            </a:r>
            <a:endParaRPr lang="en-US" altLang="zh-CN" sz="3200" dirty="0" smtClean="0">
              <a:latin typeface="+mn-ea"/>
            </a:endParaRPr>
          </a:p>
          <a:p>
            <a:r>
              <a:rPr lang="en-US" altLang="zh-CN" sz="3200" dirty="0" smtClean="0">
                <a:latin typeface="+mn-ea"/>
              </a:rPr>
              <a:t>8</a:t>
            </a:r>
            <a:r>
              <a:rPr lang="zh-CN" altLang="en-US" sz="3200" dirty="0" smtClean="0">
                <a:latin typeface="+mn-ea"/>
              </a:rPr>
              <a:t>、网络安全与隐私保护</a:t>
            </a:r>
            <a:endParaRPr lang="en-US" altLang="zh-CN" sz="3200" dirty="0" smtClean="0">
              <a:latin typeface="+mn-ea"/>
            </a:endParaRPr>
          </a:p>
          <a:p>
            <a:r>
              <a:rPr lang="en-US" altLang="zh-CN" sz="3200" dirty="0" smtClean="0">
                <a:latin typeface="+mn-ea"/>
              </a:rPr>
              <a:t>9</a:t>
            </a:r>
            <a:r>
              <a:rPr lang="zh-CN" altLang="en-US" sz="3200" dirty="0" smtClean="0">
                <a:latin typeface="+mn-ea"/>
              </a:rPr>
              <a:t>、版本计划</a:t>
            </a:r>
            <a:endParaRPr lang="zh-CN" altLang="en-US" sz="2400" dirty="0">
              <a:latin typeface="+mn-ea"/>
            </a:endParaRPr>
          </a:p>
        </p:txBody>
      </p:sp>
      <p:sp>
        <p:nvSpPr>
          <p:cNvPr id="14" name="左箭头 13"/>
          <p:cNvSpPr/>
          <p:nvPr/>
        </p:nvSpPr>
        <p:spPr>
          <a:xfrm>
            <a:off x="4843463" y="3066763"/>
            <a:ext cx="571500" cy="2143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54494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标签</a:t>
            </a:r>
            <a:r>
              <a:rPr lang="zh-CN" altLang="en-US" sz="2700" dirty="0" smtClean="0"/>
              <a:t>管理平台</a:t>
            </a:r>
            <a:endParaRPr lang="zh-CN" altLang="en-US" sz="2700" dirty="0"/>
          </a:p>
        </p:txBody>
      </p:sp>
      <p:sp>
        <p:nvSpPr>
          <p:cNvPr id="32" name="副标题 1"/>
          <p:cNvSpPr txBox="1">
            <a:spLocks/>
          </p:cNvSpPr>
          <p:nvPr/>
        </p:nvSpPr>
        <p:spPr>
          <a:xfrm>
            <a:off x="336860" y="1055758"/>
            <a:ext cx="11446291" cy="4964930"/>
          </a:xfrm>
          <a:prstGeom prst="rect">
            <a:avLst/>
          </a:prstGeom>
        </p:spPr>
        <p:txBody>
          <a:bodyPr/>
          <a:lstStyle>
            <a:lvl1pPr marL="457116" indent="-457116" algn="l" defTabSz="1218977" rtl="0" eaLnBrk="1" latinLnBrk="0" hangingPunct="1">
              <a:spcBef>
                <a:spcPct val="20000"/>
              </a:spcBef>
              <a:buFont typeface="Arial" pitchFamily="34" charset="0"/>
              <a:buChar char="•"/>
              <a:defRPr sz="4298" kern="1200">
                <a:solidFill>
                  <a:schemeClr val="bg1"/>
                </a:solidFill>
                <a:latin typeface="+mn-lt"/>
                <a:ea typeface="+mn-ea"/>
                <a:cs typeface="+mn-cs"/>
              </a:defRPr>
            </a:lvl1pPr>
            <a:lvl2pPr marL="990418" indent="-380930" algn="l" defTabSz="1218977" rtl="0" eaLnBrk="1" latinLnBrk="0" hangingPunct="1">
              <a:spcBef>
                <a:spcPct val="20000"/>
              </a:spcBef>
              <a:buFont typeface="Arial" pitchFamily="34" charset="0"/>
              <a:buChar char="–"/>
              <a:defRPr sz="3699" kern="1200">
                <a:solidFill>
                  <a:schemeClr val="bg1"/>
                </a:solidFill>
                <a:latin typeface="+mn-lt"/>
                <a:ea typeface="+mn-ea"/>
                <a:cs typeface="+mn-cs"/>
              </a:defRPr>
            </a:lvl2pPr>
            <a:lvl3pPr marL="1523721" indent="-304744" algn="l" defTabSz="1218977" rtl="0" eaLnBrk="1" latinLnBrk="0" hangingPunct="1">
              <a:spcBef>
                <a:spcPct val="20000"/>
              </a:spcBef>
              <a:buFont typeface="Arial" pitchFamily="34" charset="0"/>
              <a:buChar char="•"/>
              <a:defRPr sz="3199" kern="1200">
                <a:solidFill>
                  <a:schemeClr val="bg1"/>
                </a:solidFill>
                <a:latin typeface="+mn-lt"/>
                <a:ea typeface="+mn-ea"/>
                <a:cs typeface="+mn-cs"/>
              </a:defRPr>
            </a:lvl3pPr>
            <a:lvl4pPr marL="2133209" indent="-304744" algn="l" defTabSz="1218977" rtl="0" eaLnBrk="1" latinLnBrk="0" hangingPunct="1">
              <a:spcBef>
                <a:spcPct val="20000"/>
              </a:spcBef>
              <a:buFont typeface="Arial" pitchFamily="34" charset="0"/>
              <a:buChar char="–"/>
              <a:defRPr sz="2699" kern="1200">
                <a:solidFill>
                  <a:schemeClr val="bg1"/>
                </a:solidFill>
                <a:latin typeface="+mn-lt"/>
                <a:ea typeface="+mn-ea"/>
                <a:cs typeface="+mn-cs"/>
              </a:defRPr>
            </a:lvl4pPr>
            <a:lvl5pPr marL="2742697" indent="-304744" algn="l" defTabSz="1218977" rtl="0" eaLnBrk="1" latinLnBrk="0" hangingPunct="1">
              <a:spcBef>
                <a:spcPct val="20000"/>
              </a:spcBef>
              <a:buFont typeface="Arial" pitchFamily="34" charset="0"/>
              <a:buChar char="»"/>
              <a:defRPr sz="2699" kern="1200">
                <a:solidFill>
                  <a:schemeClr val="bg1"/>
                </a:solidFill>
                <a:latin typeface="+mn-lt"/>
                <a:ea typeface="+mn-ea"/>
                <a:cs typeface="+mn-cs"/>
              </a:defRPr>
            </a:lvl5pPr>
            <a:lvl6pPr marL="3352186" indent="-304744" algn="l" defTabSz="1218977"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673" indent="-304744" algn="l" defTabSz="1218977"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161" indent="-304744" algn="l" defTabSz="1218977"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650" indent="-304744" algn="l" defTabSz="1218977"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a:buNone/>
            </a:pPr>
            <a:r>
              <a:rPr lang="zh-CN" altLang="en-US" sz="2400" dirty="0" smtClean="0">
                <a:solidFill>
                  <a:schemeClr val="tx1"/>
                </a:solidFill>
              </a:rPr>
              <a:t>这一块整体全部需要刷新</a:t>
            </a:r>
            <a:endParaRPr lang="en-US" altLang="zh-CN" sz="2400" dirty="0" smtClean="0">
              <a:solidFill>
                <a:schemeClr val="tx1"/>
              </a:solidFill>
            </a:endParaRPr>
          </a:p>
          <a:p>
            <a:pPr marL="0" indent="0">
              <a:buNone/>
            </a:pPr>
            <a:r>
              <a:rPr lang="zh-CN" altLang="en-US" sz="2400" dirty="0" smtClean="0">
                <a:solidFill>
                  <a:schemeClr val="tx1"/>
                </a:solidFill>
              </a:rPr>
              <a:t>原则上一定要利用成熟的产品，比如</a:t>
            </a:r>
            <a:r>
              <a:rPr lang="en-US" altLang="zh-CN" sz="2400" dirty="0" err="1">
                <a:solidFill>
                  <a:schemeClr val="tx1"/>
                </a:solidFill>
              </a:rPr>
              <a:t>ckm</a:t>
            </a:r>
            <a:r>
              <a:rPr lang="zh-CN" altLang="en-US" sz="2400" dirty="0" smtClean="0">
                <a:solidFill>
                  <a:schemeClr val="tx1"/>
                </a:solidFill>
              </a:rPr>
              <a:t>平台，或</a:t>
            </a:r>
            <a:r>
              <a:rPr lang="en-US" altLang="zh-CN" sz="2400" dirty="0" smtClean="0">
                <a:solidFill>
                  <a:schemeClr val="tx1"/>
                </a:solidFill>
              </a:rPr>
              <a:t>FI</a:t>
            </a:r>
            <a:r>
              <a:rPr lang="zh-CN" altLang="en-US" sz="2400" dirty="0" smtClean="0">
                <a:solidFill>
                  <a:schemeClr val="tx1"/>
                </a:solidFill>
              </a:rPr>
              <a:t>的标签管理系统</a:t>
            </a:r>
            <a:endParaRPr lang="en-US" altLang="zh-CN" sz="2400" dirty="0" smtClean="0">
              <a:solidFill>
                <a:schemeClr val="tx1"/>
              </a:solidFill>
            </a:endParaRPr>
          </a:p>
          <a:p>
            <a:pPr marL="0" indent="0">
              <a:buNone/>
            </a:pPr>
            <a:endParaRPr lang="en-US" altLang="zh-CN" sz="2400" dirty="0" smtClean="0">
              <a:solidFill>
                <a:schemeClr val="tx1"/>
              </a:solidFill>
            </a:endParaRPr>
          </a:p>
        </p:txBody>
      </p:sp>
    </p:spTree>
    <p:extLst>
      <p:ext uri="{BB962C8B-B14F-4D97-AF65-F5344CB8AC3E}">
        <p14:creationId xmlns:p14="http://schemas.microsoft.com/office/powerpoint/2010/main" val="2793361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31386" y="134956"/>
            <a:ext cx="11650693" cy="540007"/>
          </a:xfrm>
        </p:spPr>
        <p:txBody>
          <a:bodyPr/>
          <a:lstStyle/>
          <a:p>
            <a:r>
              <a:rPr lang="zh-CN" altLang="en-US" dirty="0" smtClean="0"/>
              <a:t>用户画像详解</a:t>
            </a:r>
            <a:endParaRPr lang="zh-CN" altLang="en-US" dirty="0"/>
          </a:p>
        </p:txBody>
      </p:sp>
      <p:sp>
        <p:nvSpPr>
          <p:cNvPr id="7" name="内容占位符 2"/>
          <p:cNvSpPr txBox="1">
            <a:spLocks/>
          </p:cNvSpPr>
          <p:nvPr/>
        </p:nvSpPr>
        <p:spPr>
          <a:xfrm>
            <a:off x="331386" y="716094"/>
            <a:ext cx="10976675" cy="3413427"/>
          </a:xfrm>
          <a:prstGeom prst="rect">
            <a:avLst/>
          </a:prstGeom>
        </p:spPr>
        <p:txBody>
          <a:bodyPr>
            <a:noAutofit/>
          </a:bodyPr>
          <a:lstStyle/>
          <a:p>
            <a:pPr>
              <a:lnSpc>
                <a:spcPct val="150000"/>
              </a:lnSpc>
              <a:spcBef>
                <a:spcPts val="750"/>
              </a:spcBef>
              <a:defRPr/>
            </a:pPr>
            <a:endParaRPr lang="en-US" altLang="zh-CN" sz="2250" b="1" dirty="0">
              <a:solidFill>
                <a:srgbClr val="0000FF"/>
              </a:solidFill>
              <a:latin typeface="微软雅黑" panose="020B0503020204020204" pitchFamily="34" charset="-122"/>
            </a:endParaRPr>
          </a:p>
          <a:p>
            <a:pPr marL="171427" indent="-171427">
              <a:lnSpc>
                <a:spcPct val="150000"/>
              </a:lnSpc>
              <a:spcBef>
                <a:spcPts val="750"/>
              </a:spcBef>
              <a:buFont typeface="Arial" panose="020B0604020202020204" pitchFamily="34" charset="0"/>
              <a:buChar char="•"/>
              <a:defRPr/>
            </a:pPr>
            <a:endParaRPr lang="en-US" altLang="zh-CN" sz="2100" b="1" dirty="0">
              <a:solidFill>
                <a:prstClr val="black"/>
              </a:solidFill>
            </a:endParaRPr>
          </a:p>
          <a:p>
            <a:pPr marL="171427" indent="-171427">
              <a:lnSpc>
                <a:spcPct val="150000"/>
              </a:lnSpc>
              <a:spcBef>
                <a:spcPts val="750"/>
              </a:spcBef>
              <a:buFont typeface="Arial" panose="020B0604020202020204" pitchFamily="34" charset="0"/>
              <a:buChar char="•"/>
              <a:defRPr/>
            </a:pPr>
            <a:r>
              <a:rPr lang="en-US" altLang="zh-CN" sz="2100" b="1" dirty="0">
                <a:solidFill>
                  <a:srgbClr val="FF0000"/>
                </a:solidFill>
              </a:rPr>
              <a:t>What </a:t>
            </a:r>
            <a:r>
              <a:rPr lang="zh-CN" altLang="en-US" sz="2100" b="1" dirty="0">
                <a:solidFill>
                  <a:srgbClr val="FF0000"/>
                </a:solidFill>
              </a:rPr>
              <a:t>（</a:t>
            </a:r>
            <a:r>
              <a:rPr lang="zh-CN" altLang="en-US" sz="2100" b="1" dirty="0">
                <a:solidFill>
                  <a:srgbClr val="FF0000"/>
                </a:solidFill>
                <a:latin typeface="微软雅黑" panose="020B0503020204020204" pitchFamily="34" charset="-122"/>
              </a:rPr>
              <a:t>什么是用户画像</a:t>
            </a:r>
            <a:r>
              <a:rPr lang="zh-CN" altLang="en-US" sz="2100" b="1" dirty="0">
                <a:solidFill>
                  <a:srgbClr val="FF0000"/>
                </a:solidFill>
              </a:rPr>
              <a:t>）</a:t>
            </a:r>
            <a:endParaRPr lang="en-US" altLang="zh-CN" sz="2100" dirty="0">
              <a:solidFill>
                <a:srgbClr val="FF0000"/>
              </a:solidFill>
              <a:latin typeface="微软雅黑" panose="020B0503020204020204" pitchFamily="34" charset="-122"/>
            </a:endParaRPr>
          </a:p>
          <a:p>
            <a:pPr marL="514281" lvl="1" indent="-171427">
              <a:lnSpc>
                <a:spcPct val="150000"/>
              </a:lnSpc>
              <a:spcBef>
                <a:spcPts val="375"/>
              </a:spcBef>
              <a:buFont typeface="Arial" panose="020B0604020202020204" pitchFamily="34" charset="0"/>
              <a:buChar char="•"/>
              <a:defRPr/>
            </a:pPr>
            <a:r>
              <a:rPr lang="zh-CN" altLang="en-US" sz="1500" dirty="0">
                <a:solidFill>
                  <a:prstClr val="black"/>
                </a:solidFill>
              </a:rPr>
              <a:t>是根据用户社会属性、行为习惯等信息而抽象出的一个标签化的用户模型</a:t>
            </a:r>
            <a:endParaRPr lang="en-US" altLang="zh-CN" sz="1500" dirty="0">
              <a:solidFill>
                <a:prstClr val="black"/>
              </a:solidFill>
            </a:endParaRPr>
          </a:p>
          <a:p>
            <a:pPr marL="514281" lvl="1" indent="-171427">
              <a:lnSpc>
                <a:spcPct val="150000"/>
              </a:lnSpc>
              <a:spcBef>
                <a:spcPts val="375"/>
              </a:spcBef>
              <a:buFont typeface="Arial" panose="020B0604020202020204" pitchFamily="34" charset="0"/>
              <a:buChar char="•"/>
              <a:defRPr/>
            </a:pPr>
            <a:r>
              <a:rPr lang="zh-CN" altLang="en-US" sz="1500" dirty="0">
                <a:solidFill>
                  <a:prstClr val="black"/>
                </a:solidFill>
                <a:latin typeface="微软雅黑" panose="020B0503020204020204" pitchFamily="34" charset="-122"/>
              </a:rPr>
              <a:t>满足业务需求对目标用户的数据化描述</a:t>
            </a:r>
            <a:endParaRPr lang="en-US" altLang="zh-CN" sz="1500" dirty="0">
              <a:solidFill>
                <a:prstClr val="black"/>
              </a:solidFill>
              <a:latin typeface="微软雅黑" panose="020B0503020204020204" pitchFamily="34" charset="-122"/>
            </a:endParaRPr>
          </a:p>
          <a:p>
            <a:pPr marL="514281" lvl="1" indent="-171427">
              <a:lnSpc>
                <a:spcPct val="150000"/>
              </a:lnSpc>
              <a:spcBef>
                <a:spcPts val="375"/>
              </a:spcBef>
              <a:buFont typeface="Arial" panose="020B0604020202020204" pitchFamily="34" charset="0"/>
              <a:buChar char="•"/>
              <a:defRPr/>
            </a:pPr>
            <a:r>
              <a:rPr lang="zh-CN" altLang="en-US" sz="1500" dirty="0">
                <a:solidFill>
                  <a:prstClr val="black"/>
                </a:solidFill>
                <a:latin typeface="微软雅黑" panose="020B0503020204020204" pitchFamily="34" charset="-122"/>
              </a:rPr>
              <a:t>可以刻画个体也可以刻画群体</a:t>
            </a:r>
            <a:endParaRPr lang="en-US" altLang="zh-CN" sz="1500" dirty="0">
              <a:solidFill>
                <a:prstClr val="black"/>
              </a:solidFill>
              <a:latin typeface="微软雅黑" panose="020B0503020204020204" pitchFamily="34" charset="-122"/>
            </a:endParaRPr>
          </a:p>
          <a:p>
            <a:pPr marL="514281" lvl="1" indent="-171427">
              <a:lnSpc>
                <a:spcPct val="150000"/>
              </a:lnSpc>
              <a:spcBef>
                <a:spcPts val="375"/>
              </a:spcBef>
              <a:buFont typeface="Arial" panose="020B0604020202020204" pitchFamily="34" charset="0"/>
              <a:buChar char="•"/>
              <a:defRPr/>
            </a:pPr>
            <a:r>
              <a:rPr lang="zh-CN" altLang="en-US" sz="1500" dirty="0">
                <a:solidFill>
                  <a:prstClr val="black"/>
                </a:solidFill>
              </a:rPr>
              <a:t>构建用户画像的核心工作即是给用户贴“标签”</a:t>
            </a:r>
            <a:endParaRPr lang="en-US" altLang="zh-CN" sz="1500" dirty="0">
              <a:solidFill>
                <a:prstClr val="black"/>
              </a:solidFill>
              <a:latin typeface="微软雅黑" panose="020B0503020204020204" pitchFamily="34" charset="-122"/>
            </a:endParaRPr>
          </a:p>
        </p:txBody>
      </p:sp>
      <p:sp>
        <p:nvSpPr>
          <p:cNvPr id="9" name="内容占位符 2"/>
          <p:cNvSpPr txBox="1">
            <a:spLocks/>
          </p:cNvSpPr>
          <p:nvPr/>
        </p:nvSpPr>
        <p:spPr>
          <a:xfrm>
            <a:off x="330737" y="4182670"/>
            <a:ext cx="6035267" cy="2268031"/>
          </a:xfrm>
          <a:prstGeom prst="rect">
            <a:avLst/>
          </a:prstGeom>
        </p:spPr>
        <p:txBody>
          <a:bodyPr>
            <a:noAutofit/>
          </a:bodyPr>
          <a:lstStyle/>
          <a:p>
            <a:pPr marL="171427" indent="-171427">
              <a:lnSpc>
                <a:spcPct val="150000"/>
              </a:lnSpc>
              <a:spcBef>
                <a:spcPts val="750"/>
              </a:spcBef>
              <a:buFont typeface="Arial" panose="020B0604020202020204" pitchFamily="34" charset="0"/>
              <a:buChar char="•"/>
              <a:defRPr/>
            </a:pPr>
            <a:r>
              <a:rPr lang="en-US" altLang="zh-CN" sz="2100" b="1" dirty="0">
                <a:solidFill>
                  <a:srgbClr val="FF0000"/>
                </a:solidFill>
              </a:rPr>
              <a:t>Why</a:t>
            </a:r>
            <a:r>
              <a:rPr lang="zh-CN" altLang="en-US" sz="2100" b="1" dirty="0">
                <a:solidFill>
                  <a:srgbClr val="FF0000"/>
                </a:solidFill>
              </a:rPr>
              <a:t>（为什么要用用户画像）</a:t>
            </a:r>
            <a:endParaRPr lang="en-US" altLang="zh-CN" sz="2100" b="1" dirty="0">
              <a:solidFill>
                <a:srgbClr val="FF0000"/>
              </a:solidFill>
              <a:latin typeface="微软雅黑" panose="020B0503020204020204" pitchFamily="34" charset="-122"/>
            </a:endParaRPr>
          </a:p>
          <a:p>
            <a:pPr marL="514281" lvl="1" indent="-171427">
              <a:lnSpc>
                <a:spcPct val="150000"/>
              </a:lnSpc>
              <a:spcBef>
                <a:spcPts val="375"/>
              </a:spcBef>
              <a:buFont typeface="Arial" panose="020B0604020202020204" pitchFamily="34" charset="0"/>
              <a:buChar char="•"/>
              <a:defRPr/>
            </a:pPr>
            <a:r>
              <a:rPr lang="zh-CN" altLang="en-US" sz="1500" dirty="0">
                <a:solidFill>
                  <a:prstClr val="black"/>
                </a:solidFill>
              </a:rPr>
              <a:t>市场洞察，指导决策，提升</a:t>
            </a:r>
            <a:r>
              <a:rPr lang="en-US" altLang="zh-CN" sz="1500" dirty="0">
                <a:solidFill>
                  <a:prstClr val="black"/>
                </a:solidFill>
              </a:rPr>
              <a:t>ROI</a:t>
            </a:r>
          </a:p>
          <a:p>
            <a:pPr marL="514281" lvl="1" indent="-171427">
              <a:lnSpc>
                <a:spcPct val="150000"/>
              </a:lnSpc>
              <a:spcBef>
                <a:spcPts val="375"/>
              </a:spcBef>
              <a:buFont typeface="Arial" panose="020B0604020202020204" pitchFamily="34" charset="0"/>
              <a:buChar char="•"/>
              <a:defRPr/>
            </a:pPr>
            <a:r>
              <a:rPr lang="zh-CN" altLang="en-US" sz="1500" dirty="0">
                <a:solidFill>
                  <a:prstClr val="black"/>
                </a:solidFill>
              </a:rPr>
              <a:t>确定产品核心人群，优化产品的功能点及</a:t>
            </a:r>
            <a:r>
              <a:rPr lang="zh-CN" altLang="en-US" sz="1500" dirty="0">
                <a:solidFill>
                  <a:prstClr val="black"/>
                </a:solidFill>
                <a:latin typeface="微软雅黑" panose="020B0503020204020204" pitchFamily="34" charset="-122"/>
              </a:rPr>
              <a:t>产品方向分析</a:t>
            </a:r>
            <a:endParaRPr lang="en-US" altLang="zh-CN" sz="1500" dirty="0">
              <a:solidFill>
                <a:prstClr val="black"/>
              </a:solidFill>
            </a:endParaRPr>
          </a:p>
          <a:p>
            <a:pPr marL="514281" lvl="1" indent="-171427">
              <a:lnSpc>
                <a:spcPct val="150000"/>
              </a:lnSpc>
              <a:spcBef>
                <a:spcPts val="375"/>
              </a:spcBef>
              <a:buFont typeface="Arial" panose="020B0604020202020204" pitchFamily="34" charset="0"/>
              <a:buChar char="•"/>
              <a:defRPr/>
            </a:pPr>
            <a:r>
              <a:rPr lang="zh-CN" altLang="en-US" sz="1500" dirty="0">
                <a:solidFill>
                  <a:prstClr val="black"/>
                </a:solidFill>
              </a:rPr>
              <a:t>避免同质化，进行精准营销</a:t>
            </a:r>
            <a:endParaRPr lang="en-US" altLang="zh-CN" sz="1500" dirty="0">
              <a:solidFill>
                <a:prstClr val="black"/>
              </a:solidFill>
              <a:latin typeface="微软雅黑" panose="020B0503020204020204" pitchFamily="34" charset="-122"/>
            </a:endParaRPr>
          </a:p>
          <a:p>
            <a:pPr marL="514281" lvl="1" indent="-171427">
              <a:lnSpc>
                <a:spcPct val="150000"/>
              </a:lnSpc>
              <a:spcBef>
                <a:spcPts val="375"/>
              </a:spcBef>
              <a:buFont typeface="Arial" panose="020B0604020202020204" pitchFamily="34" charset="0"/>
              <a:buChar char="•"/>
              <a:defRPr/>
            </a:pPr>
            <a:r>
              <a:rPr lang="en-US" altLang="zh-CN" sz="1500" dirty="0">
                <a:solidFill>
                  <a:prstClr val="black"/>
                </a:solidFill>
                <a:latin typeface="微软雅黑" panose="020B0503020204020204" pitchFamily="34" charset="-122"/>
              </a:rPr>
              <a:t>…</a:t>
            </a:r>
            <a:endParaRPr lang="zh-CN" altLang="en-US" sz="1500" dirty="0">
              <a:solidFill>
                <a:prstClr val="black"/>
              </a:solidFill>
              <a:latin typeface="微软雅黑" panose="020B0503020204020204" pitchFamily="34" charset="-122"/>
            </a:endParaRPr>
          </a:p>
        </p:txBody>
      </p:sp>
      <p:grpSp>
        <p:nvGrpSpPr>
          <p:cNvPr id="6" name="组合 92"/>
          <p:cNvGrpSpPr/>
          <p:nvPr/>
        </p:nvGrpSpPr>
        <p:grpSpPr>
          <a:xfrm>
            <a:off x="7391150" y="2156986"/>
            <a:ext cx="4253921" cy="4131713"/>
            <a:chOff x="7294461" y="2159567"/>
            <a:chExt cx="6666981" cy="5961928"/>
          </a:xfrm>
        </p:grpSpPr>
        <p:sp>
          <p:nvSpPr>
            <p:cNvPr id="8" name="圆角矩形 7"/>
            <p:cNvSpPr/>
            <p:nvPr/>
          </p:nvSpPr>
          <p:spPr bwMode="gray">
            <a:xfrm>
              <a:off x="7294461" y="2159567"/>
              <a:ext cx="6666981" cy="5961928"/>
            </a:xfrm>
            <a:prstGeom prst="roundRect">
              <a:avLst/>
            </a:prstGeom>
            <a:solidFill>
              <a:schemeClr val="bg1"/>
            </a:solidFill>
            <a:ln w="6350">
              <a:solidFill>
                <a:schemeClr val="bg2"/>
              </a:solidFill>
              <a:miter lim="800000"/>
              <a:headEnd/>
              <a:tailEnd/>
            </a:ln>
            <a:effectLst/>
          </p:spPr>
          <p:txBody>
            <a:bodyPr vert="horz" wrap="square" lIns="53995" tIns="53995" rIns="53995" bIns="53995" numCol="1" rtlCol="0" anchor="t" anchorCtr="0" compatLnSpc="1">
              <a:prstTxWarp prst="textNoShape">
                <a:avLst/>
              </a:prstTxWarp>
              <a:noAutofit/>
            </a:bodyPr>
            <a:lstStyle/>
            <a:p>
              <a:pPr defTabSz="1149935" fontAlgn="base">
                <a:spcAft>
                  <a:spcPts val="225"/>
                </a:spcAft>
              </a:pPr>
              <a:endParaRPr lang="zh-CN" altLang="en-US" sz="1200" kern="0" dirty="0" err="1">
                <a:solidFill>
                  <a:sysClr val="windowText" lastClr="000000"/>
                </a:solidFill>
                <a:cs typeface="Arial" pitchFamily="34" charset="0"/>
              </a:endParaRPr>
            </a:p>
          </p:txBody>
        </p:sp>
        <p:cxnSp>
          <p:nvCxnSpPr>
            <p:cNvPr id="10" name="Straight Connector 58"/>
            <p:cNvCxnSpPr>
              <a:endCxn id="54" idx="1"/>
            </p:cNvCxnSpPr>
            <p:nvPr/>
          </p:nvCxnSpPr>
          <p:spPr>
            <a:xfrm flipV="1">
              <a:off x="10228991" y="3025314"/>
              <a:ext cx="1971019" cy="2046657"/>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50"/>
            <p:cNvCxnSpPr>
              <a:endCxn id="53" idx="1"/>
            </p:cNvCxnSpPr>
            <p:nvPr/>
          </p:nvCxnSpPr>
          <p:spPr>
            <a:xfrm>
              <a:off x="10980954" y="6726043"/>
              <a:ext cx="1127670" cy="896809"/>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2" name="Rectangle 6"/>
            <p:cNvSpPr/>
            <p:nvPr/>
          </p:nvSpPr>
          <p:spPr bwMode="gray">
            <a:xfrm>
              <a:off x="9385592" y="2584536"/>
              <a:ext cx="683638"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性别</a:t>
              </a:r>
            </a:p>
          </p:txBody>
        </p:sp>
        <p:sp>
          <p:nvSpPr>
            <p:cNvPr id="13" name="Rectangle 7"/>
            <p:cNvSpPr/>
            <p:nvPr/>
          </p:nvSpPr>
          <p:spPr bwMode="gray">
            <a:xfrm>
              <a:off x="8468239" y="2988320"/>
              <a:ext cx="683638"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年龄</a:t>
              </a:r>
            </a:p>
          </p:txBody>
        </p:sp>
        <p:sp>
          <p:nvSpPr>
            <p:cNvPr id="14" name="Rectangle 10"/>
            <p:cNvSpPr/>
            <p:nvPr/>
          </p:nvSpPr>
          <p:spPr bwMode="gray">
            <a:xfrm>
              <a:off x="8712396" y="4247073"/>
              <a:ext cx="683638"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星座</a:t>
              </a:r>
            </a:p>
          </p:txBody>
        </p:sp>
        <p:sp>
          <p:nvSpPr>
            <p:cNvPr id="15" name="Rectangle 11"/>
            <p:cNvSpPr/>
            <p:nvPr/>
          </p:nvSpPr>
          <p:spPr bwMode="gray">
            <a:xfrm>
              <a:off x="7668824" y="5028781"/>
              <a:ext cx="1032683" cy="321233"/>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prstClr val="black"/>
                  </a:solidFill>
                  <a:latin typeface="微软雅黑" panose="020B0503020204020204" pitchFamily="34" charset="-122"/>
                  <a:cs typeface="Arial" pitchFamily="34" charset="0"/>
                </a:rPr>
                <a:t>收入阶层</a:t>
              </a:r>
            </a:p>
          </p:txBody>
        </p:sp>
        <p:sp>
          <p:nvSpPr>
            <p:cNvPr id="16" name="Rectangle 14"/>
            <p:cNvSpPr/>
            <p:nvPr/>
          </p:nvSpPr>
          <p:spPr bwMode="gray">
            <a:xfrm>
              <a:off x="7385956" y="4384909"/>
              <a:ext cx="1033451" cy="383840"/>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prstClr val="black"/>
                  </a:solidFill>
                  <a:latin typeface="微软雅黑" panose="020B0503020204020204" pitchFamily="34" charset="-122"/>
                  <a:cs typeface="Arial" pitchFamily="34" charset="0"/>
                </a:rPr>
                <a:t>上网位置</a:t>
              </a:r>
            </a:p>
          </p:txBody>
        </p:sp>
        <p:sp>
          <p:nvSpPr>
            <p:cNvPr id="17" name="Rectangle 19"/>
            <p:cNvSpPr/>
            <p:nvPr/>
          </p:nvSpPr>
          <p:spPr bwMode="gray">
            <a:xfrm>
              <a:off x="10234877" y="3196132"/>
              <a:ext cx="683638"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职业</a:t>
              </a:r>
            </a:p>
          </p:txBody>
        </p:sp>
        <p:sp>
          <p:nvSpPr>
            <p:cNvPr id="18" name="Rectangle 20"/>
            <p:cNvSpPr/>
            <p:nvPr/>
          </p:nvSpPr>
          <p:spPr bwMode="gray">
            <a:xfrm>
              <a:off x="10980954" y="2554400"/>
              <a:ext cx="1039956" cy="300990"/>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prstClr val="black"/>
                  </a:solidFill>
                  <a:latin typeface="微软雅黑" panose="020B0503020204020204" pitchFamily="34" charset="-122"/>
                  <a:cs typeface="Arial" pitchFamily="34" charset="0"/>
                </a:rPr>
                <a:t>联系方式</a:t>
              </a:r>
            </a:p>
          </p:txBody>
        </p:sp>
        <p:sp>
          <p:nvSpPr>
            <p:cNvPr id="19" name="Rectangle 21"/>
            <p:cNvSpPr/>
            <p:nvPr/>
          </p:nvSpPr>
          <p:spPr bwMode="gray">
            <a:xfrm>
              <a:off x="12270263" y="3299384"/>
              <a:ext cx="1220782"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使用时长</a:t>
              </a:r>
            </a:p>
          </p:txBody>
        </p:sp>
        <p:sp>
          <p:nvSpPr>
            <p:cNvPr id="20" name="Rectangle 22"/>
            <p:cNvSpPr/>
            <p:nvPr/>
          </p:nvSpPr>
          <p:spPr bwMode="gray">
            <a:xfrm>
              <a:off x="12335078" y="3815634"/>
              <a:ext cx="1220782"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曾用机型</a:t>
              </a:r>
            </a:p>
          </p:txBody>
        </p:sp>
        <p:sp>
          <p:nvSpPr>
            <p:cNvPr id="21" name="Rectangle 23"/>
            <p:cNvSpPr/>
            <p:nvPr/>
          </p:nvSpPr>
          <p:spPr bwMode="gray">
            <a:xfrm>
              <a:off x="12131568" y="4342599"/>
              <a:ext cx="1220782"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prstClr val="black"/>
                  </a:solidFill>
                  <a:latin typeface="微软雅黑" panose="020B0503020204020204" pitchFamily="34" charset="-122"/>
                  <a:cs typeface="Arial" pitchFamily="34" charset="0"/>
                </a:rPr>
                <a:t>使用评价</a:t>
              </a:r>
            </a:p>
          </p:txBody>
        </p:sp>
        <p:sp>
          <p:nvSpPr>
            <p:cNvPr id="22" name="Rectangle 24"/>
            <p:cNvSpPr/>
            <p:nvPr/>
          </p:nvSpPr>
          <p:spPr bwMode="gray">
            <a:xfrm>
              <a:off x="12283646" y="4949366"/>
              <a:ext cx="1220782"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颜色偏好</a:t>
              </a:r>
            </a:p>
          </p:txBody>
        </p:sp>
        <p:sp>
          <p:nvSpPr>
            <p:cNvPr id="23" name="Rectangle 26"/>
            <p:cNvSpPr/>
            <p:nvPr/>
          </p:nvSpPr>
          <p:spPr bwMode="gray">
            <a:xfrm>
              <a:off x="12166663" y="6170431"/>
              <a:ext cx="1569822"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手机使用偏好</a:t>
              </a:r>
              <a:endParaRPr lang="zh-CN" altLang="en-US" sz="825" kern="0" dirty="0" err="1">
                <a:solidFill>
                  <a:sysClr val="windowText" lastClr="000000"/>
                </a:solidFill>
                <a:latin typeface="微软雅黑" panose="020B0503020204020204" pitchFamily="34" charset="-122"/>
                <a:cs typeface="Arial" pitchFamily="34" charset="0"/>
              </a:endParaRPr>
            </a:p>
          </p:txBody>
        </p:sp>
        <p:sp>
          <p:nvSpPr>
            <p:cNvPr id="24" name="Rectangle 28"/>
            <p:cNvSpPr/>
            <p:nvPr/>
          </p:nvSpPr>
          <p:spPr bwMode="gray">
            <a:xfrm>
              <a:off x="10082667" y="7316190"/>
              <a:ext cx="1220782"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所属群体</a:t>
              </a:r>
            </a:p>
          </p:txBody>
        </p:sp>
        <p:sp>
          <p:nvSpPr>
            <p:cNvPr id="25" name="Rectangle 30"/>
            <p:cNvSpPr/>
            <p:nvPr/>
          </p:nvSpPr>
          <p:spPr bwMode="gray">
            <a:xfrm>
              <a:off x="12033954" y="6784678"/>
              <a:ext cx="1490268" cy="342613"/>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en-US" altLang="zh-CN" sz="825" kern="0" dirty="0">
                  <a:solidFill>
                    <a:prstClr val="black"/>
                  </a:solidFill>
                  <a:latin typeface="微软雅黑" panose="020B0503020204020204" pitchFamily="34" charset="-122"/>
                  <a:cs typeface="Arial" pitchFamily="34" charset="0"/>
                </a:rPr>
                <a:t>APP</a:t>
              </a:r>
              <a:r>
                <a:rPr lang="zh-CN" altLang="en-US" sz="825" kern="0" dirty="0">
                  <a:solidFill>
                    <a:prstClr val="black"/>
                  </a:solidFill>
                  <a:latin typeface="微软雅黑" panose="020B0503020204020204" pitchFamily="34" charset="-122"/>
                  <a:cs typeface="Arial" pitchFamily="34" charset="0"/>
                </a:rPr>
                <a:t>应用偏好</a:t>
              </a:r>
            </a:p>
          </p:txBody>
        </p:sp>
        <p:sp>
          <p:nvSpPr>
            <p:cNvPr id="26" name="Rectangle 31"/>
            <p:cNvSpPr/>
            <p:nvPr/>
          </p:nvSpPr>
          <p:spPr bwMode="gray">
            <a:xfrm>
              <a:off x="8625368" y="7494060"/>
              <a:ext cx="1220782"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消费水平</a:t>
              </a:r>
            </a:p>
          </p:txBody>
        </p:sp>
        <p:sp>
          <p:nvSpPr>
            <p:cNvPr id="27" name="Rectangle 40"/>
            <p:cNvSpPr/>
            <p:nvPr/>
          </p:nvSpPr>
          <p:spPr bwMode="gray">
            <a:xfrm>
              <a:off x="12608450" y="5558649"/>
              <a:ext cx="1220782"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渠道偏好</a:t>
              </a:r>
            </a:p>
          </p:txBody>
        </p:sp>
        <p:cxnSp>
          <p:nvCxnSpPr>
            <p:cNvPr id="28" name="Straight Connector 50"/>
            <p:cNvCxnSpPr>
              <a:endCxn id="18" idx="2"/>
            </p:cNvCxnSpPr>
            <p:nvPr/>
          </p:nvCxnSpPr>
          <p:spPr>
            <a:xfrm flipV="1">
              <a:off x="10648798" y="2855390"/>
              <a:ext cx="852135" cy="2033773"/>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53"/>
            <p:cNvCxnSpPr>
              <a:endCxn id="19" idx="1"/>
            </p:cNvCxnSpPr>
            <p:nvPr/>
          </p:nvCxnSpPr>
          <p:spPr>
            <a:xfrm flipV="1">
              <a:off x="10604162" y="3477255"/>
              <a:ext cx="1666101" cy="1415970"/>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58"/>
            <p:cNvCxnSpPr>
              <a:endCxn id="20" idx="1"/>
            </p:cNvCxnSpPr>
            <p:nvPr/>
          </p:nvCxnSpPr>
          <p:spPr>
            <a:xfrm flipV="1">
              <a:off x="10224745" y="3993506"/>
              <a:ext cx="2110332" cy="1164404"/>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61"/>
            <p:cNvCxnSpPr>
              <a:endCxn id="21" idx="1"/>
            </p:cNvCxnSpPr>
            <p:nvPr/>
          </p:nvCxnSpPr>
          <p:spPr>
            <a:xfrm flipV="1">
              <a:off x="10840330" y="4520471"/>
              <a:ext cx="1291239" cy="536961"/>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64"/>
            <p:cNvCxnSpPr>
              <a:endCxn id="22" idx="1"/>
            </p:cNvCxnSpPr>
            <p:nvPr/>
          </p:nvCxnSpPr>
          <p:spPr>
            <a:xfrm flipV="1">
              <a:off x="11084461" y="5127237"/>
              <a:ext cx="1199185" cy="463086"/>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68"/>
            <p:cNvCxnSpPr>
              <a:endCxn id="27" idx="1"/>
            </p:cNvCxnSpPr>
            <p:nvPr/>
          </p:nvCxnSpPr>
          <p:spPr>
            <a:xfrm>
              <a:off x="11508736" y="5664887"/>
              <a:ext cx="1099714" cy="71634"/>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71"/>
            <p:cNvCxnSpPr>
              <a:endCxn id="23" idx="1"/>
            </p:cNvCxnSpPr>
            <p:nvPr/>
          </p:nvCxnSpPr>
          <p:spPr>
            <a:xfrm>
              <a:off x="11091260" y="6084314"/>
              <a:ext cx="1075403" cy="263988"/>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5" name="Straight Connector 74"/>
            <p:cNvCxnSpPr>
              <a:endCxn id="25" idx="1"/>
            </p:cNvCxnSpPr>
            <p:nvPr/>
          </p:nvCxnSpPr>
          <p:spPr>
            <a:xfrm>
              <a:off x="10804003" y="6586940"/>
              <a:ext cx="1229951" cy="369045"/>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84"/>
            <p:cNvCxnSpPr>
              <a:endCxn id="26" idx="0"/>
            </p:cNvCxnSpPr>
            <p:nvPr/>
          </p:nvCxnSpPr>
          <p:spPr>
            <a:xfrm flipH="1">
              <a:off x="9235759" y="6453468"/>
              <a:ext cx="1413713" cy="1040592"/>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88"/>
            <p:cNvCxnSpPr>
              <a:stCxn id="50" idx="2"/>
              <a:endCxn id="24" idx="0"/>
            </p:cNvCxnSpPr>
            <p:nvPr/>
          </p:nvCxnSpPr>
          <p:spPr>
            <a:xfrm flipH="1">
              <a:off x="10693058" y="6829499"/>
              <a:ext cx="2921" cy="486691"/>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101"/>
            <p:cNvCxnSpPr>
              <a:endCxn id="47" idx="3"/>
            </p:cNvCxnSpPr>
            <p:nvPr/>
          </p:nvCxnSpPr>
          <p:spPr>
            <a:xfrm flipH="1">
              <a:off x="9435879" y="6096924"/>
              <a:ext cx="1102737" cy="768271"/>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108"/>
            <p:cNvCxnSpPr>
              <a:endCxn id="52" idx="3"/>
            </p:cNvCxnSpPr>
            <p:nvPr/>
          </p:nvCxnSpPr>
          <p:spPr>
            <a:xfrm flipH="1">
              <a:off x="9251475" y="5936502"/>
              <a:ext cx="1007716" cy="399972"/>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111"/>
            <p:cNvCxnSpPr>
              <a:stCxn id="50" idx="1"/>
              <a:endCxn id="51" idx="3"/>
            </p:cNvCxnSpPr>
            <p:nvPr/>
          </p:nvCxnSpPr>
          <p:spPr>
            <a:xfrm flipH="1">
              <a:off x="9035608" y="5390456"/>
              <a:ext cx="993898" cy="386450"/>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115"/>
            <p:cNvCxnSpPr/>
            <p:nvPr/>
          </p:nvCxnSpPr>
          <p:spPr>
            <a:xfrm flipH="1">
              <a:off x="8810059" y="5271376"/>
              <a:ext cx="1424820" cy="1"/>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119"/>
            <p:cNvCxnSpPr/>
            <p:nvPr/>
          </p:nvCxnSpPr>
          <p:spPr>
            <a:xfrm flipH="1" flipV="1">
              <a:off x="8504921" y="4638387"/>
              <a:ext cx="1608897" cy="406023"/>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122"/>
            <p:cNvCxnSpPr/>
            <p:nvPr/>
          </p:nvCxnSpPr>
          <p:spPr>
            <a:xfrm flipH="1" flipV="1">
              <a:off x="9522467" y="4486508"/>
              <a:ext cx="980409" cy="406021"/>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126"/>
            <p:cNvCxnSpPr/>
            <p:nvPr/>
          </p:nvCxnSpPr>
          <p:spPr>
            <a:xfrm flipH="1" flipV="1">
              <a:off x="10727205" y="3642315"/>
              <a:ext cx="117491" cy="844193"/>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130"/>
            <p:cNvCxnSpPr/>
            <p:nvPr/>
          </p:nvCxnSpPr>
          <p:spPr>
            <a:xfrm flipH="1" flipV="1">
              <a:off x="9714326" y="4064412"/>
              <a:ext cx="712318" cy="776986"/>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134"/>
            <p:cNvCxnSpPr/>
            <p:nvPr/>
          </p:nvCxnSpPr>
          <p:spPr>
            <a:xfrm flipH="1" flipV="1">
              <a:off x="9928221" y="2988320"/>
              <a:ext cx="661193" cy="2030950"/>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7" name="Rectangle 9"/>
            <p:cNvSpPr/>
            <p:nvPr/>
          </p:nvSpPr>
          <p:spPr bwMode="gray">
            <a:xfrm>
              <a:off x="8398353" y="6694718"/>
              <a:ext cx="1037525" cy="340953"/>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用户类型</a:t>
              </a:r>
            </a:p>
          </p:txBody>
        </p:sp>
        <p:cxnSp>
          <p:nvCxnSpPr>
            <p:cNvPr id="48" name="Straight Connector 136"/>
            <p:cNvCxnSpPr/>
            <p:nvPr/>
          </p:nvCxnSpPr>
          <p:spPr>
            <a:xfrm flipH="1" flipV="1">
              <a:off x="9309368" y="3179850"/>
              <a:ext cx="1280045" cy="1839419"/>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9" name="Rectangle 8"/>
            <p:cNvSpPr/>
            <p:nvPr/>
          </p:nvSpPr>
          <p:spPr bwMode="gray">
            <a:xfrm>
              <a:off x="8468239" y="3618751"/>
              <a:ext cx="1220782"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教育程度</a:t>
              </a:r>
            </a:p>
          </p:txBody>
        </p:sp>
        <p:pic>
          <p:nvPicPr>
            <p:cNvPr id="50" name="Picture 4"/>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6999" t="9162" r="19943" b="9617"/>
            <a:stretch/>
          </p:blipFill>
          <p:spPr bwMode="auto">
            <a:xfrm>
              <a:off x="10029506" y="3951412"/>
              <a:ext cx="1332944" cy="2878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Rectangle 9"/>
            <p:cNvSpPr/>
            <p:nvPr/>
          </p:nvSpPr>
          <p:spPr bwMode="gray">
            <a:xfrm>
              <a:off x="7935671" y="5602472"/>
              <a:ext cx="1099937" cy="348870"/>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活跃地点</a:t>
              </a:r>
            </a:p>
          </p:txBody>
        </p:sp>
        <p:sp>
          <p:nvSpPr>
            <p:cNvPr id="52" name="Rectangle 9"/>
            <p:cNvSpPr/>
            <p:nvPr/>
          </p:nvSpPr>
          <p:spPr bwMode="gray">
            <a:xfrm>
              <a:off x="8151538" y="6162039"/>
              <a:ext cx="1099937" cy="348870"/>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活跃时间</a:t>
              </a:r>
            </a:p>
          </p:txBody>
        </p:sp>
        <p:sp>
          <p:nvSpPr>
            <p:cNvPr id="53" name="Rectangle 20"/>
            <p:cNvSpPr/>
            <p:nvPr/>
          </p:nvSpPr>
          <p:spPr bwMode="gray">
            <a:xfrm>
              <a:off x="12108624" y="7472357"/>
              <a:ext cx="1039956" cy="300990"/>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prstClr val="black"/>
                  </a:solidFill>
                  <a:latin typeface="微软雅黑" panose="020B0503020204020204" pitchFamily="34" charset="-122"/>
                  <a:cs typeface="Arial" pitchFamily="34" charset="0"/>
                </a:rPr>
                <a:t>电信网络</a:t>
              </a:r>
            </a:p>
          </p:txBody>
        </p:sp>
        <p:sp>
          <p:nvSpPr>
            <p:cNvPr id="54" name="Rectangle 22"/>
            <p:cNvSpPr/>
            <p:nvPr/>
          </p:nvSpPr>
          <p:spPr bwMode="gray">
            <a:xfrm>
              <a:off x="12200010" y="2847442"/>
              <a:ext cx="1220782" cy="35574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使用机型</a:t>
              </a:r>
            </a:p>
          </p:txBody>
        </p:sp>
      </p:grpSp>
      <p:sp>
        <p:nvSpPr>
          <p:cNvPr id="55" name="矩形 54"/>
          <p:cNvSpPr/>
          <p:nvPr/>
        </p:nvSpPr>
        <p:spPr>
          <a:xfrm>
            <a:off x="479925" y="940239"/>
            <a:ext cx="11165146" cy="923330"/>
          </a:xfrm>
          <a:prstGeom prst="rect">
            <a:avLst/>
          </a:prstGeom>
          <a:solidFill>
            <a:schemeClr val="tx2">
              <a:lumMod val="20000"/>
              <a:lumOff val="80000"/>
            </a:schemeClr>
          </a:solidFill>
        </p:spPr>
        <p:txBody>
          <a:bodyPr wrap="square">
            <a:spAutoFit/>
          </a:bodyPr>
          <a:lstStyle/>
          <a:p>
            <a:pPr defTabSz="1149935"/>
            <a:r>
              <a:rPr lang="zh-CN" altLang="en-US" dirty="0">
                <a:solidFill>
                  <a:prstClr val="black"/>
                </a:solidFill>
                <a:latin typeface="+mn-ea"/>
              </a:rPr>
              <a:t>所有精细化运营者面对成前上万的用户，都面临三个哲学上的终极问题：“你是谁？”（用户画像与特征），“你从哪里来？”（用户来源渠道与效果），“你到哪里去？”（用户流失与召回），而</a:t>
            </a:r>
            <a:r>
              <a:rPr lang="zh-CN" altLang="en-US" dirty="0">
                <a:solidFill>
                  <a:srgbClr val="FF0000"/>
                </a:solidFill>
                <a:latin typeface="+mn-ea"/>
              </a:rPr>
              <a:t>用户画像正是解决“你是谁？”的问题</a:t>
            </a:r>
            <a:r>
              <a:rPr lang="zh-CN" altLang="en-US" dirty="0">
                <a:solidFill>
                  <a:prstClr val="black"/>
                </a:solidFill>
                <a:latin typeface="+mn-ea"/>
              </a:rPr>
              <a:t>。</a:t>
            </a:r>
          </a:p>
        </p:txBody>
      </p:sp>
    </p:spTree>
    <p:extLst>
      <p:ext uri="{BB962C8B-B14F-4D97-AF65-F5344CB8AC3E}">
        <p14:creationId xmlns:p14="http://schemas.microsoft.com/office/powerpoint/2010/main" val="2355822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标签</a:t>
            </a:r>
            <a:r>
              <a:rPr lang="zh-CN" altLang="en-US" sz="2700" dirty="0" smtClean="0"/>
              <a:t>管理</a:t>
            </a:r>
            <a:r>
              <a:rPr lang="zh-CN" altLang="en-US" sz="2700" dirty="0"/>
              <a:t>平台架构</a:t>
            </a:r>
          </a:p>
        </p:txBody>
      </p:sp>
      <p:sp>
        <p:nvSpPr>
          <p:cNvPr id="6" name="矩形 5"/>
          <p:cNvSpPr/>
          <p:nvPr/>
        </p:nvSpPr>
        <p:spPr bwMode="auto">
          <a:xfrm>
            <a:off x="2472696" y="1430973"/>
            <a:ext cx="2829441" cy="1605765"/>
          </a:xfrm>
          <a:prstGeom prst="rect">
            <a:avLst/>
          </a:prstGeom>
          <a:solidFill>
            <a:srgbClr val="4BACC6">
              <a:lumMod val="20000"/>
              <a:lumOff val="80000"/>
            </a:srgbClr>
          </a:solidFill>
          <a:ln w="9525" cap="flat" cmpd="sng" algn="ctr">
            <a:solidFill>
              <a:sysClr val="windowText" lastClr="000000">
                <a:lumMod val="65000"/>
                <a:lumOff val="3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t" anchorCtr="0" compatLnSpc="1">
            <a:prstTxWarp prst="textNoShape">
              <a:avLst/>
            </a:prstTxWarp>
            <a:noAutofit/>
          </a:bodyPr>
          <a:lstStyle/>
          <a:p>
            <a:pPr algn="ctr" defTabSz="601186">
              <a:defRPr/>
            </a:pPr>
            <a:r>
              <a:rPr lang="zh-CN" altLang="en-US" sz="1350" kern="0" dirty="0">
                <a:solidFill>
                  <a:srgbClr val="C0504D">
                    <a:lumMod val="75000"/>
                  </a:srgbClr>
                </a:solidFill>
                <a:latin typeface="微软雅黑" pitchFamily="34" charset="-122"/>
              </a:rPr>
              <a:t>质量管理</a:t>
            </a:r>
          </a:p>
        </p:txBody>
      </p:sp>
      <p:sp>
        <p:nvSpPr>
          <p:cNvPr id="23" name="矩形 22"/>
          <p:cNvSpPr/>
          <p:nvPr/>
        </p:nvSpPr>
        <p:spPr bwMode="auto">
          <a:xfrm>
            <a:off x="1073933" y="4608171"/>
            <a:ext cx="7614945" cy="1142861"/>
          </a:xfrm>
          <a:prstGeom prst="rect">
            <a:avLst/>
          </a:prstGeom>
          <a:solidFill>
            <a:srgbClr val="4BACC6">
              <a:lumMod val="20000"/>
              <a:lumOff val="80000"/>
            </a:srgbClr>
          </a:solidFill>
          <a:ln w="9525" cap="flat" cmpd="sng" algn="ctr">
            <a:solidFill>
              <a:sysClr val="windowText" lastClr="000000">
                <a:lumMod val="65000"/>
                <a:lumOff val="3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t" anchorCtr="0" compatLnSpc="1">
            <a:prstTxWarp prst="textNoShape">
              <a:avLst/>
            </a:prstTxWarp>
            <a:noAutofit/>
          </a:bodyPr>
          <a:lstStyle/>
          <a:p>
            <a:pPr algn="ctr" defTabSz="601186">
              <a:defRPr/>
            </a:pPr>
            <a:r>
              <a:rPr lang="zh-CN" altLang="en-US" sz="1350" kern="0" dirty="0">
                <a:solidFill>
                  <a:srgbClr val="C0504D">
                    <a:lumMod val="75000"/>
                  </a:srgbClr>
                </a:solidFill>
                <a:latin typeface="微软雅黑" pitchFamily="34" charset="-122"/>
              </a:rPr>
              <a:t>元数据管理</a:t>
            </a:r>
          </a:p>
        </p:txBody>
      </p:sp>
      <p:sp>
        <p:nvSpPr>
          <p:cNvPr id="24" name="矩形 23"/>
          <p:cNvSpPr/>
          <p:nvPr/>
        </p:nvSpPr>
        <p:spPr bwMode="auto">
          <a:xfrm>
            <a:off x="1111778" y="5003449"/>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属性元数据</a:t>
            </a:r>
          </a:p>
        </p:txBody>
      </p:sp>
      <p:sp>
        <p:nvSpPr>
          <p:cNvPr id="27" name="矩形 26"/>
          <p:cNvSpPr/>
          <p:nvPr/>
        </p:nvSpPr>
        <p:spPr bwMode="auto">
          <a:xfrm>
            <a:off x="2367288" y="5003449"/>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r>
              <a:rPr lang="zh-CN" altLang="en-US" sz="1350" kern="0" dirty="0">
                <a:solidFill>
                  <a:prstClr val="black">
                    <a:lumMod val="85000"/>
                    <a:lumOff val="15000"/>
                  </a:prstClr>
                </a:solidFill>
                <a:latin typeface="微软雅黑" pitchFamily="34" charset="-122"/>
              </a:rPr>
              <a:t>标签元数据</a:t>
            </a:r>
          </a:p>
        </p:txBody>
      </p:sp>
      <p:sp>
        <p:nvSpPr>
          <p:cNvPr id="28" name="矩形 27"/>
          <p:cNvSpPr/>
          <p:nvPr/>
        </p:nvSpPr>
        <p:spPr bwMode="auto">
          <a:xfrm>
            <a:off x="3634166" y="5003449"/>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r>
              <a:rPr lang="zh-CN" altLang="en-US" sz="1350" kern="0" dirty="0">
                <a:solidFill>
                  <a:prstClr val="black">
                    <a:lumMod val="85000"/>
                    <a:lumOff val="15000"/>
                  </a:prstClr>
                </a:solidFill>
                <a:latin typeface="微软雅黑" pitchFamily="34" charset="-122"/>
              </a:rPr>
              <a:t>客群元数据</a:t>
            </a:r>
          </a:p>
        </p:txBody>
      </p:sp>
      <p:sp>
        <p:nvSpPr>
          <p:cNvPr id="30" name="矩形 29"/>
          <p:cNvSpPr/>
          <p:nvPr/>
        </p:nvSpPr>
        <p:spPr bwMode="auto">
          <a:xfrm>
            <a:off x="7462148" y="5003449"/>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r>
              <a:rPr lang="zh-CN" altLang="en-US" sz="1350" kern="0" dirty="0">
                <a:solidFill>
                  <a:prstClr val="black">
                    <a:lumMod val="85000"/>
                    <a:lumOff val="15000"/>
                  </a:prstClr>
                </a:solidFill>
                <a:latin typeface="微软雅黑" pitchFamily="34" charset="-122"/>
              </a:rPr>
              <a:t>元数据导入</a:t>
            </a:r>
          </a:p>
        </p:txBody>
      </p:sp>
      <p:sp>
        <p:nvSpPr>
          <p:cNvPr id="31" name="矩形 30"/>
          <p:cNvSpPr/>
          <p:nvPr/>
        </p:nvSpPr>
        <p:spPr bwMode="auto">
          <a:xfrm>
            <a:off x="6209087" y="5003449"/>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r>
              <a:rPr lang="zh-CN" altLang="en-US" sz="1350" kern="0" dirty="0">
                <a:solidFill>
                  <a:prstClr val="black">
                    <a:lumMod val="85000"/>
                    <a:lumOff val="15000"/>
                  </a:prstClr>
                </a:solidFill>
                <a:latin typeface="微软雅黑" pitchFamily="34" charset="-122"/>
              </a:rPr>
              <a:t>元数据导出</a:t>
            </a:r>
          </a:p>
        </p:txBody>
      </p:sp>
      <p:sp>
        <p:nvSpPr>
          <p:cNvPr id="39" name="矩形 38"/>
          <p:cNvSpPr/>
          <p:nvPr/>
        </p:nvSpPr>
        <p:spPr bwMode="auto">
          <a:xfrm>
            <a:off x="4952572" y="5006667"/>
            <a:ext cx="1180227" cy="404235"/>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r>
              <a:rPr lang="zh-CN" altLang="en-US" sz="1350" kern="0" dirty="0">
                <a:solidFill>
                  <a:prstClr val="black">
                    <a:lumMod val="85000"/>
                    <a:lumOff val="15000"/>
                  </a:prstClr>
                </a:solidFill>
                <a:latin typeface="微软雅黑" pitchFamily="34" charset="-122"/>
              </a:rPr>
              <a:t>版本管理</a:t>
            </a:r>
          </a:p>
        </p:txBody>
      </p:sp>
      <p:sp>
        <p:nvSpPr>
          <p:cNvPr id="40" name="矩形 39"/>
          <p:cNvSpPr/>
          <p:nvPr/>
        </p:nvSpPr>
        <p:spPr bwMode="auto">
          <a:xfrm>
            <a:off x="1084387" y="3251025"/>
            <a:ext cx="9169669" cy="1142861"/>
          </a:xfrm>
          <a:prstGeom prst="rect">
            <a:avLst/>
          </a:prstGeom>
          <a:solidFill>
            <a:srgbClr val="4BACC6">
              <a:lumMod val="20000"/>
              <a:lumOff val="80000"/>
            </a:srgbClr>
          </a:solidFill>
          <a:ln w="9525" cap="flat" cmpd="sng" algn="ctr">
            <a:solidFill>
              <a:sysClr val="windowText" lastClr="000000">
                <a:lumMod val="65000"/>
                <a:lumOff val="3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t" anchorCtr="0" compatLnSpc="1">
            <a:prstTxWarp prst="textNoShape">
              <a:avLst/>
            </a:prstTxWarp>
            <a:noAutofit/>
          </a:bodyPr>
          <a:lstStyle/>
          <a:p>
            <a:pPr algn="ctr" defTabSz="601186">
              <a:defRPr/>
            </a:pPr>
            <a:r>
              <a:rPr lang="zh-CN" altLang="en-US" sz="1350" kern="0" dirty="0">
                <a:solidFill>
                  <a:srgbClr val="C0504D">
                    <a:lumMod val="75000"/>
                  </a:srgbClr>
                </a:solidFill>
                <a:latin typeface="微软雅黑" pitchFamily="34" charset="-122"/>
              </a:rPr>
              <a:t>生命周期管理</a:t>
            </a:r>
          </a:p>
        </p:txBody>
      </p:sp>
      <p:sp>
        <p:nvSpPr>
          <p:cNvPr id="64" name="矩形 63"/>
          <p:cNvSpPr/>
          <p:nvPr/>
        </p:nvSpPr>
        <p:spPr bwMode="auto">
          <a:xfrm>
            <a:off x="2644569" y="1813568"/>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评估指标</a:t>
            </a:r>
          </a:p>
        </p:txBody>
      </p:sp>
      <p:sp>
        <p:nvSpPr>
          <p:cNvPr id="71" name="矩形 70"/>
          <p:cNvSpPr/>
          <p:nvPr/>
        </p:nvSpPr>
        <p:spPr bwMode="auto">
          <a:xfrm>
            <a:off x="3941317" y="1804308"/>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标签优化</a:t>
            </a:r>
          </a:p>
        </p:txBody>
      </p:sp>
      <p:sp>
        <p:nvSpPr>
          <p:cNvPr id="72" name="矩形 71"/>
          <p:cNvSpPr/>
          <p:nvPr/>
        </p:nvSpPr>
        <p:spPr bwMode="auto">
          <a:xfrm>
            <a:off x="2655233" y="2411782"/>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标签调权</a:t>
            </a:r>
          </a:p>
        </p:txBody>
      </p:sp>
      <p:sp>
        <p:nvSpPr>
          <p:cNvPr id="73" name="矩形 72"/>
          <p:cNvSpPr/>
          <p:nvPr/>
        </p:nvSpPr>
        <p:spPr bwMode="auto">
          <a:xfrm>
            <a:off x="3951981" y="2402522"/>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效果预警</a:t>
            </a:r>
          </a:p>
        </p:txBody>
      </p:sp>
      <p:sp>
        <p:nvSpPr>
          <p:cNvPr id="74" name="矩形 73"/>
          <p:cNvSpPr/>
          <p:nvPr/>
        </p:nvSpPr>
        <p:spPr bwMode="auto">
          <a:xfrm>
            <a:off x="5421738" y="1430973"/>
            <a:ext cx="1813495" cy="1605765"/>
          </a:xfrm>
          <a:prstGeom prst="rect">
            <a:avLst/>
          </a:prstGeom>
          <a:solidFill>
            <a:srgbClr val="4BACC6">
              <a:lumMod val="20000"/>
              <a:lumOff val="80000"/>
            </a:srgbClr>
          </a:solidFill>
          <a:ln w="9525" cap="flat" cmpd="sng" algn="ctr">
            <a:solidFill>
              <a:sysClr val="windowText" lastClr="000000">
                <a:lumMod val="65000"/>
                <a:lumOff val="3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t" anchorCtr="0" compatLnSpc="1">
            <a:prstTxWarp prst="textNoShape">
              <a:avLst/>
            </a:prstTxWarp>
            <a:noAutofit/>
          </a:bodyPr>
          <a:lstStyle/>
          <a:p>
            <a:pPr algn="ctr" defTabSz="601186">
              <a:defRPr/>
            </a:pPr>
            <a:r>
              <a:rPr lang="zh-CN" altLang="en-US" sz="1350" kern="0" dirty="0">
                <a:solidFill>
                  <a:srgbClr val="C0504D">
                    <a:lumMod val="75000"/>
                  </a:srgbClr>
                </a:solidFill>
                <a:latin typeface="微软雅黑" pitchFamily="34" charset="-122"/>
              </a:rPr>
              <a:t>运营管理</a:t>
            </a:r>
          </a:p>
        </p:txBody>
      </p:sp>
      <p:sp>
        <p:nvSpPr>
          <p:cNvPr id="75" name="矩形 74"/>
          <p:cNvSpPr/>
          <p:nvPr/>
        </p:nvSpPr>
        <p:spPr bwMode="auto">
          <a:xfrm>
            <a:off x="5790295" y="1813568"/>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标签统计</a:t>
            </a:r>
          </a:p>
        </p:txBody>
      </p:sp>
      <p:sp>
        <p:nvSpPr>
          <p:cNvPr id="77" name="矩形 76"/>
          <p:cNvSpPr/>
          <p:nvPr/>
        </p:nvSpPr>
        <p:spPr bwMode="auto">
          <a:xfrm>
            <a:off x="5800959" y="2411782"/>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标签查询</a:t>
            </a:r>
          </a:p>
        </p:txBody>
      </p:sp>
      <p:sp>
        <p:nvSpPr>
          <p:cNvPr id="79" name="矩形 78"/>
          <p:cNvSpPr/>
          <p:nvPr/>
        </p:nvSpPr>
        <p:spPr bwMode="auto">
          <a:xfrm>
            <a:off x="7379871" y="1430973"/>
            <a:ext cx="2829441" cy="1605765"/>
          </a:xfrm>
          <a:prstGeom prst="rect">
            <a:avLst/>
          </a:prstGeom>
          <a:solidFill>
            <a:srgbClr val="4BACC6">
              <a:lumMod val="20000"/>
              <a:lumOff val="80000"/>
            </a:srgbClr>
          </a:solidFill>
          <a:ln w="9525" cap="flat" cmpd="sng" algn="ctr">
            <a:solidFill>
              <a:sysClr val="windowText" lastClr="000000">
                <a:lumMod val="65000"/>
                <a:lumOff val="3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t" anchorCtr="0" compatLnSpc="1">
            <a:prstTxWarp prst="textNoShape">
              <a:avLst/>
            </a:prstTxWarp>
            <a:noAutofit/>
          </a:bodyPr>
          <a:lstStyle/>
          <a:p>
            <a:pPr algn="ctr" defTabSz="601186">
              <a:defRPr/>
            </a:pPr>
            <a:r>
              <a:rPr lang="zh-CN" altLang="en-US" sz="1350" kern="0" dirty="0">
                <a:solidFill>
                  <a:srgbClr val="C0504D">
                    <a:lumMod val="75000"/>
                  </a:srgbClr>
                </a:solidFill>
                <a:latin typeface="微软雅黑" pitchFamily="34" charset="-122"/>
              </a:rPr>
              <a:t>系统管理</a:t>
            </a:r>
          </a:p>
        </p:txBody>
      </p:sp>
      <p:sp>
        <p:nvSpPr>
          <p:cNvPr id="80" name="矩形 79"/>
          <p:cNvSpPr/>
          <p:nvPr/>
        </p:nvSpPr>
        <p:spPr bwMode="auto">
          <a:xfrm>
            <a:off x="7551744" y="1813568"/>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角色管理</a:t>
            </a:r>
          </a:p>
        </p:txBody>
      </p:sp>
      <p:sp>
        <p:nvSpPr>
          <p:cNvPr id="81" name="矩形 80"/>
          <p:cNvSpPr/>
          <p:nvPr/>
        </p:nvSpPr>
        <p:spPr bwMode="auto">
          <a:xfrm>
            <a:off x="8848494" y="1804308"/>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权限管理</a:t>
            </a:r>
          </a:p>
        </p:txBody>
      </p:sp>
      <p:sp>
        <p:nvSpPr>
          <p:cNvPr id="82" name="矩形 81"/>
          <p:cNvSpPr/>
          <p:nvPr/>
        </p:nvSpPr>
        <p:spPr bwMode="auto">
          <a:xfrm>
            <a:off x="7562408" y="2411782"/>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日志管理</a:t>
            </a:r>
          </a:p>
        </p:txBody>
      </p:sp>
      <p:sp>
        <p:nvSpPr>
          <p:cNvPr id="83" name="矩形 82"/>
          <p:cNvSpPr/>
          <p:nvPr/>
        </p:nvSpPr>
        <p:spPr bwMode="auto">
          <a:xfrm>
            <a:off x="8859158" y="2402522"/>
            <a:ext cx="117677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模块管理</a:t>
            </a:r>
          </a:p>
        </p:txBody>
      </p:sp>
      <p:sp>
        <p:nvSpPr>
          <p:cNvPr id="85" name="矩形 31"/>
          <p:cNvSpPr>
            <a:spLocks noChangeArrowheads="1"/>
          </p:cNvSpPr>
          <p:nvPr/>
        </p:nvSpPr>
        <p:spPr bwMode="auto">
          <a:xfrm>
            <a:off x="9141021" y="4608171"/>
            <a:ext cx="1113034" cy="1142861"/>
          </a:xfrm>
          <a:prstGeom prst="rect">
            <a:avLst/>
          </a:prstGeom>
          <a:solidFill>
            <a:schemeClr val="accent6">
              <a:lumMod val="60000"/>
              <a:lumOff val="40000"/>
            </a:scheme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186">
              <a:defRPr/>
            </a:pPr>
            <a:r>
              <a:rPr lang="zh-CN" altLang="en-US" sz="1350" kern="0" dirty="0">
                <a:solidFill>
                  <a:srgbClr val="C0504D">
                    <a:lumMod val="75000"/>
                  </a:srgbClr>
                </a:solidFill>
                <a:latin typeface="微软雅黑" pitchFamily="34" charset="-122"/>
                <a:sym typeface="微软雅黑" panose="020B0503020204020204" pitchFamily="34" charset="-122"/>
              </a:rPr>
              <a:t>第三方</a:t>
            </a:r>
            <a:endParaRPr lang="en-US" altLang="zh-CN" sz="1350" kern="0" dirty="0">
              <a:solidFill>
                <a:srgbClr val="C0504D">
                  <a:lumMod val="75000"/>
                </a:srgbClr>
              </a:solidFill>
              <a:latin typeface="微软雅黑" pitchFamily="34" charset="-122"/>
              <a:sym typeface="微软雅黑" panose="020B0503020204020204" pitchFamily="34" charset="-122"/>
            </a:endParaRPr>
          </a:p>
          <a:p>
            <a:pPr algn="ctr" defTabSz="601186">
              <a:defRPr/>
            </a:pPr>
            <a:r>
              <a:rPr lang="zh-CN" altLang="en-US" sz="1350" kern="0" dirty="0">
                <a:solidFill>
                  <a:srgbClr val="C0504D">
                    <a:lumMod val="75000"/>
                  </a:srgbClr>
                </a:solidFill>
                <a:latin typeface="微软雅黑" pitchFamily="34" charset="-122"/>
                <a:sym typeface="微软雅黑" panose="020B0503020204020204" pitchFamily="34" charset="-122"/>
              </a:rPr>
              <a:t>导入</a:t>
            </a:r>
            <a:endParaRPr lang="en-US" altLang="zh-CN" sz="1350" kern="0" dirty="0">
              <a:solidFill>
                <a:srgbClr val="C0504D">
                  <a:lumMod val="75000"/>
                </a:srgbClr>
              </a:solidFill>
              <a:latin typeface="微软雅黑" pitchFamily="34" charset="-122"/>
              <a:sym typeface="微软雅黑" panose="020B0503020204020204" pitchFamily="34" charset="-122"/>
            </a:endParaRPr>
          </a:p>
        </p:txBody>
      </p:sp>
      <p:sp>
        <p:nvSpPr>
          <p:cNvPr id="87" name="右箭头 86"/>
          <p:cNvSpPr/>
          <p:nvPr/>
        </p:nvSpPr>
        <p:spPr>
          <a:xfrm rot="10647179">
            <a:off x="8690834" y="4998280"/>
            <a:ext cx="463757" cy="348416"/>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9935"/>
            <a:endParaRPr lang="zh-CN" altLang="en-US" sz="1350">
              <a:solidFill>
                <a:prstClr val="white"/>
              </a:solidFill>
            </a:endParaRPr>
          </a:p>
        </p:txBody>
      </p:sp>
      <p:sp>
        <p:nvSpPr>
          <p:cNvPr id="88" name="矩形 31"/>
          <p:cNvSpPr>
            <a:spLocks noChangeArrowheads="1"/>
          </p:cNvSpPr>
          <p:nvPr/>
        </p:nvSpPr>
        <p:spPr bwMode="auto">
          <a:xfrm>
            <a:off x="1091565" y="1430973"/>
            <a:ext cx="1236490" cy="1605765"/>
          </a:xfrm>
          <a:prstGeom prst="rect">
            <a:avLst/>
          </a:prstGeom>
          <a:solidFill>
            <a:schemeClr val="accent6">
              <a:lumMod val="60000"/>
              <a:lumOff val="40000"/>
            </a:scheme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186">
              <a:defRPr/>
            </a:pPr>
            <a:r>
              <a:rPr lang="zh-CN" altLang="en-US" sz="1350" kern="0" dirty="0">
                <a:solidFill>
                  <a:srgbClr val="C0504D">
                    <a:lumMod val="75000"/>
                  </a:srgbClr>
                </a:solidFill>
                <a:latin typeface="微软雅黑" pitchFamily="34" charset="-122"/>
                <a:sym typeface="微软雅黑" panose="020B0503020204020204" pitchFamily="34" charset="-122"/>
              </a:rPr>
              <a:t>自定义</a:t>
            </a:r>
            <a:endParaRPr lang="en-US" altLang="zh-CN" sz="1350" kern="0" dirty="0">
              <a:solidFill>
                <a:srgbClr val="C0504D">
                  <a:lumMod val="75000"/>
                </a:srgbClr>
              </a:solidFill>
              <a:latin typeface="微软雅黑" pitchFamily="34" charset="-122"/>
              <a:sym typeface="微软雅黑" panose="020B0503020204020204" pitchFamily="34" charset="-122"/>
            </a:endParaRPr>
          </a:p>
          <a:p>
            <a:pPr algn="ctr" defTabSz="601186">
              <a:defRPr/>
            </a:pPr>
            <a:r>
              <a:rPr lang="zh-CN" altLang="en-US" sz="1350" kern="0" dirty="0">
                <a:solidFill>
                  <a:srgbClr val="C0504D">
                    <a:lumMod val="75000"/>
                  </a:srgbClr>
                </a:solidFill>
                <a:latin typeface="微软雅黑" pitchFamily="34" charset="-122"/>
                <a:sym typeface="微软雅黑" panose="020B0503020204020204" pitchFamily="34" charset="-122"/>
              </a:rPr>
              <a:t>标签</a:t>
            </a:r>
            <a:endParaRPr lang="en-US" altLang="zh-CN" sz="1350" kern="0" dirty="0">
              <a:solidFill>
                <a:srgbClr val="C0504D">
                  <a:lumMod val="75000"/>
                </a:srgbClr>
              </a:solidFill>
              <a:latin typeface="微软雅黑" pitchFamily="34" charset="-122"/>
              <a:sym typeface="微软雅黑" panose="020B0503020204020204" pitchFamily="34" charset="-122"/>
            </a:endParaRPr>
          </a:p>
        </p:txBody>
      </p:sp>
      <p:sp>
        <p:nvSpPr>
          <p:cNvPr id="89" name="矩形 88"/>
          <p:cNvSpPr/>
          <p:nvPr/>
        </p:nvSpPr>
        <p:spPr bwMode="auto">
          <a:xfrm>
            <a:off x="1534362" y="3751025"/>
            <a:ext cx="1321594"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标签创建</a:t>
            </a:r>
          </a:p>
        </p:txBody>
      </p:sp>
      <p:sp>
        <p:nvSpPr>
          <p:cNvPr id="106" name="矩形 105"/>
          <p:cNvSpPr/>
          <p:nvPr/>
        </p:nvSpPr>
        <p:spPr bwMode="auto">
          <a:xfrm>
            <a:off x="5049252" y="3751025"/>
            <a:ext cx="137784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标签审批</a:t>
            </a:r>
          </a:p>
        </p:txBody>
      </p:sp>
      <p:sp>
        <p:nvSpPr>
          <p:cNvPr id="107" name="矩形 106"/>
          <p:cNvSpPr/>
          <p:nvPr/>
        </p:nvSpPr>
        <p:spPr bwMode="auto">
          <a:xfrm>
            <a:off x="6791868" y="3751025"/>
            <a:ext cx="1302159"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标签发布</a:t>
            </a:r>
          </a:p>
        </p:txBody>
      </p:sp>
      <p:sp>
        <p:nvSpPr>
          <p:cNvPr id="108" name="矩形 107"/>
          <p:cNvSpPr/>
          <p:nvPr/>
        </p:nvSpPr>
        <p:spPr bwMode="auto">
          <a:xfrm>
            <a:off x="8441415" y="3751025"/>
            <a:ext cx="1380635"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标签下线</a:t>
            </a:r>
          </a:p>
        </p:txBody>
      </p:sp>
      <p:sp>
        <p:nvSpPr>
          <p:cNvPr id="109" name="矩形 108"/>
          <p:cNvSpPr/>
          <p:nvPr/>
        </p:nvSpPr>
        <p:spPr bwMode="auto">
          <a:xfrm>
            <a:off x="3306636" y="3751025"/>
            <a:ext cx="1377840" cy="410670"/>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94" tIns="29697" rIns="59394" bIns="29697" numCol="1" rtlCol="0" anchor="ctr" anchorCtr="0" compatLnSpc="1">
            <a:prstTxWarp prst="textNoShape">
              <a:avLst/>
            </a:prstTxWarp>
            <a:noAutofit/>
          </a:bodyPr>
          <a:lstStyle/>
          <a:p>
            <a:pPr algn="ctr" defTabSz="601186">
              <a:defRPr/>
            </a:pPr>
            <a:r>
              <a:rPr lang="zh-CN" altLang="en-US" sz="1350" kern="0" dirty="0">
                <a:solidFill>
                  <a:prstClr val="black">
                    <a:lumMod val="85000"/>
                    <a:lumOff val="15000"/>
                  </a:prstClr>
                </a:solidFill>
                <a:latin typeface="微软雅黑" pitchFamily="34" charset="-122"/>
              </a:rPr>
              <a:t>标签编辑</a:t>
            </a:r>
          </a:p>
        </p:txBody>
      </p:sp>
    </p:spTree>
    <p:extLst>
      <p:ext uri="{BB962C8B-B14F-4D97-AF65-F5344CB8AC3E}">
        <p14:creationId xmlns:p14="http://schemas.microsoft.com/office/powerpoint/2010/main" val="4097809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元数据管理</a:t>
            </a:r>
          </a:p>
        </p:txBody>
      </p:sp>
      <p:sp>
        <p:nvSpPr>
          <p:cNvPr id="4" name="矩形 3"/>
          <p:cNvSpPr/>
          <p:nvPr/>
        </p:nvSpPr>
        <p:spPr>
          <a:xfrm>
            <a:off x="1170698" y="1060409"/>
            <a:ext cx="8003343" cy="2945422"/>
          </a:xfrm>
          <a:prstGeom prst="rect">
            <a:avLst/>
          </a:prstGeom>
        </p:spPr>
        <p:txBody>
          <a:bodyPr wrap="square">
            <a:spAutoFit/>
          </a:bodyPr>
          <a:lstStyle/>
          <a:p>
            <a:pPr marL="257141" indent="-257141" fontAlgn="base">
              <a:lnSpc>
                <a:spcPct val="150000"/>
              </a:lnSpc>
              <a:spcBef>
                <a:spcPct val="20000"/>
              </a:spcBef>
              <a:spcAft>
                <a:spcPct val="0"/>
              </a:spcAft>
              <a:buClr>
                <a:srgbClr val="990000"/>
              </a:buClr>
              <a:buFont typeface="Arial" panose="020B0604020202020204" pitchFamily="34" charset="0"/>
              <a:buChar char="•"/>
              <a:defRPr/>
            </a:pPr>
            <a:r>
              <a:rPr lang="zh-CN" altLang="en-US" sz="2100" b="1" kern="0" dirty="0">
                <a:solidFill>
                  <a:prstClr val="black"/>
                </a:solidFill>
                <a:latin typeface="微软雅黑" panose="020B0503020204020204" pitchFamily="34" charset="-122"/>
              </a:rPr>
              <a:t>实现了属性</a:t>
            </a:r>
            <a:r>
              <a:rPr lang="en-US" altLang="zh-CN" sz="2100" b="1" kern="0" dirty="0">
                <a:solidFill>
                  <a:prstClr val="black"/>
                </a:solidFill>
                <a:latin typeface="微软雅黑" panose="020B0503020204020204" pitchFamily="34" charset="-122"/>
              </a:rPr>
              <a:t>/</a:t>
            </a:r>
            <a:r>
              <a:rPr lang="zh-CN" altLang="en-US" sz="2100" b="1" kern="0" dirty="0">
                <a:solidFill>
                  <a:prstClr val="black"/>
                </a:solidFill>
                <a:latin typeface="微软雅黑" panose="020B0503020204020204" pitchFamily="34" charset="-122"/>
              </a:rPr>
              <a:t>标签</a:t>
            </a:r>
            <a:r>
              <a:rPr lang="en-US" altLang="zh-CN" sz="2100" b="1" kern="0" dirty="0">
                <a:solidFill>
                  <a:prstClr val="black"/>
                </a:solidFill>
                <a:latin typeface="微软雅黑" panose="020B0503020204020204" pitchFamily="34" charset="-122"/>
              </a:rPr>
              <a:t>/</a:t>
            </a:r>
            <a:r>
              <a:rPr lang="zh-CN" altLang="en-US" sz="2100" b="1" kern="0" dirty="0">
                <a:solidFill>
                  <a:prstClr val="black"/>
                </a:solidFill>
                <a:latin typeface="微软雅黑" panose="020B0503020204020204" pitchFamily="34" charset="-122"/>
              </a:rPr>
              <a:t>客群</a:t>
            </a:r>
            <a:r>
              <a:rPr lang="en-US" altLang="zh-CN" sz="2100" b="1" kern="0" dirty="0">
                <a:solidFill>
                  <a:prstClr val="black"/>
                </a:solidFill>
                <a:latin typeface="微软雅黑" panose="020B0503020204020204" pitchFamily="34" charset="-122"/>
              </a:rPr>
              <a:t>/</a:t>
            </a:r>
            <a:r>
              <a:rPr lang="zh-CN" altLang="en-US" sz="2100" b="1" kern="0" dirty="0">
                <a:solidFill>
                  <a:prstClr val="black"/>
                </a:solidFill>
                <a:latin typeface="微软雅黑" panose="020B0503020204020204" pitchFamily="34" charset="-122"/>
              </a:rPr>
              <a:t>画像元数据管理，业务人员有了统一的元数据视图，改善了研发效率及数据一致性</a:t>
            </a:r>
            <a:endParaRPr lang="en-US" altLang="zh-CN" sz="2100" dirty="0">
              <a:solidFill>
                <a:prstClr val="black"/>
              </a:solidFill>
              <a:latin typeface="微软雅黑" panose="020B0503020204020204" pitchFamily="34" charset="-122"/>
            </a:endParaRPr>
          </a:p>
          <a:p>
            <a:pPr marL="557138" lvl="1" indent="-214284" fontAlgn="base">
              <a:lnSpc>
                <a:spcPct val="150000"/>
              </a:lnSpc>
              <a:spcBef>
                <a:spcPct val="20000"/>
              </a:spcBef>
              <a:spcAft>
                <a:spcPct val="0"/>
              </a:spcAft>
              <a:buFont typeface="Arial" charset="0"/>
              <a:buChar char="›"/>
              <a:defRPr/>
            </a:pPr>
            <a:r>
              <a:rPr lang="zh-CN" altLang="en-US" kern="0" dirty="0">
                <a:solidFill>
                  <a:prstClr val="black"/>
                </a:solidFill>
                <a:latin typeface="微软雅黑" panose="020B0503020204020204" pitchFamily="34" charset="-122"/>
              </a:rPr>
              <a:t>属性</a:t>
            </a:r>
            <a:r>
              <a:rPr lang="en-US" altLang="zh-CN" kern="0" dirty="0">
                <a:solidFill>
                  <a:prstClr val="black"/>
                </a:solidFill>
                <a:latin typeface="微软雅黑" panose="020B0503020204020204" pitchFamily="34" charset="-122"/>
              </a:rPr>
              <a:t>/</a:t>
            </a:r>
            <a:r>
              <a:rPr lang="zh-CN" altLang="en-US" kern="0" dirty="0">
                <a:solidFill>
                  <a:prstClr val="black"/>
                </a:solidFill>
                <a:latin typeface="微软雅黑" panose="020B0503020204020204" pitchFamily="34" charset="-122"/>
              </a:rPr>
              <a:t>标签</a:t>
            </a:r>
            <a:r>
              <a:rPr lang="en-US" altLang="zh-CN" kern="0" dirty="0">
                <a:solidFill>
                  <a:prstClr val="black"/>
                </a:solidFill>
                <a:latin typeface="微软雅黑" panose="020B0503020204020204" pitchFamily="34" charset="-122"/>
              </a:rPr>
              <a:t>/</a:t>
            </a:r>
            <a:r>
              <a:rPr lang="zh-CN" altLang="en-US" kern="0" dirty="0">
                <a:solidFill>
                  <a:prstClr val="black"/>
                </a:solidFill>
                <a:latin typeface="微软雅黑" panose="020B0503020204020204" pitchFamily="34" charset="-122"/>
              </a:rPr>
              <a:t>客群</a:t>
            </a:r>
            <a:r>
              <a:rPr lang="en-US" altLang="zh-CN" kern="0" dirty="0">
                <a:solidFill>
                  <a:prstClr val="black"/>
                </a:solidFill>
                <a:latin typeface="微软雅黑" panose="020B0503020204020204" pitchFamily="34" charset="-122"/>
              </a:rPr>
              <a:t>/</a:t>
            </a:r>
            <a:r>
              <a:rPr lang="zh-CN" altLang="en-US" kern="0" dirty="0">
                <a:solidFill>
                  <a:prstClr val="black"/>
                </a:solidFill>
                <a:latin typeface="微软雅黑" panose="020B0503020204020204" pitchFamily="34" charset="-122"/>
              </a:rPr>
              <a:t>画像元数据抽取、加工和处理；</a:t>
            </a:r>
            <a:endParaRPr lang="en-US" altLang="zh-CN" kern="0" dirty="0">
              <a:solidFill>
                <a:prstClr val="black"/>
              </a:solidFill>
              <a:latin typeface="微软雅黑" panose="020B0503020204020204" pitchFamily="34" charset="-122"/>
            </a:endParaRPr>
          </a:p>
          <a:p>
            <a:pPr marL="557138" lvl="1" indent="-214284" fontAlgn="base">
              <a:lnSpc>
                <a:spcPct val="150000"/>
              </a:lnSpc>
              <a:spcBef>
                <a:spcPct val="20000"/>
              </a:spcBef>
              <a:spcAft>
                <a:spcPct val="0"/>
              </a:spcAft>
              <a:buFont typeface="Arial" charset="0"/>
              <a:buChar char="›"/>
              <a:defRPr/>
            </a:pPr>
            <a:r>
              <a:rPr lang="zh-CN" altLang="en-US" kern="0" dirty="0">
                <a:solidFill>
                  <a:prstClr val="black"/>
                </a:solidFill>
                <a:latin typeface="微软雅黑" panose="020B0503020204020204" pitchFamily="34" charset="-122"/>
              </a:rPr>
              <a:t>元数据导入、导出功能（包括第三方）；</a:t>
            </a:r>
            <a:endParaRPr lang="en-US" altLang="zh-CN" kern="0" dirty="0">
              <a:solidFill>
                <a:prstClr val="black"/>
              </a:solidFill>
              <a:latin typeface="微软雅黑" panose="020B0503020204020204" pitchFamily="34" charset="-122"/>
            </a:endParaRPr>
          </a:p>
          <a:p>
            <a:pPr marL="557138" lvl="1" indent="-214284" fontAlgn="base">
              <a:lnSpc>
                <a:spcPct val="150000"/>
              </a:lnSpc>
              <a:spcBef>
                <a:spcPct val="20000"/>
              </a:spcBef>
              <a:spcAft>
                <a:spcPct val="0"/>
              </a:spcAft>
              <a:buFont typeface="Arial" charset="0"/>
              <a:buChar char="›"/>
              <a:defRPr/>
            </a:pPr>
            <a:r>
              <a:rPr lang="zh-CN" altLang="en-US" kern="0" dirty="0">
                <a:solidFill>
                  <a:prstClr val="black"/>
                </a:solidFill>
                <a:latin typeface="微软雅黑" panose="020B0503020204020204" pitchFamily="34" charset="-122"/>
              </a:rPr>
              <a:t>元数据变动邮件订阅通知；</a:t>
            </a:r>
            <a:endParaRPr lang="en-US" altLang="zh-CN" kern="0" dirty="0">
              <a:solidFill>
                <a:prstClr val="black"/>
              </a:solidFill>
              <a:latin typeface="微软雅黑" panose="020B0503020204020204" pitchFamily="34" charset="-122"/>
            </a:endParaRPr>
          </a:p>
          <a:p>
            <a:pPr marL="557138" lvl="1" indent="-214284" fontAlgn="base">
              <a:lnSpc>
                <a:spcPct val="150000"/>
              </a:lnSpc>
              <a:spcBef>
                <a:spcPct val="20000"/>
              </a:spcBef>
              <a:spcAft>
                <a:spcPct val="0"/>
              </a:spcAft>
              <a:buFont typeface="Arial" charset="0"/>
              <a:buChar char="›"/>
              <a:defRPr/>
            </a:pPr>
            <a:r>
              <a:rPr lang="zh-CN" altLang="en-US" kern="0" dirty="0">
                <a:solidFill>
                  <a:prstClr val="black"/>
                </a:solidFill>
                <a:latin typeface="微软雅黑" panose="020B0503020204020204" pitchFamily="34" charset="-122"/>
              </a:rPr>
              <a:t>标签元数据抽取、属性编辑；</a:t>
            </a:r>
          </a:p>
        </p:txBody>
      </p:sp>
    </p:spTree>
    <p:extLst>
      <p:ext uri="{BB962C8B-B14F-4D97-AF65-F5344CB8AC3E}">
        <p14:creationId xmlns:p14="http://schemas.microsoft.com/office/powerpoint/2010/main" val="31968550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gray">
          <a:xfrm>
            <a:off x="569873" y="2024981"/>
            <a:ext cx="10656196" cy="693616"/>
          </a:xfrm>
          <a:prstGeom prst="rect">
            <a:avLst/>
          </a:prstGeom>
          <a:solidFill>
            <a:schemeClr val="accent5">
              <a:lumMod val="60000"/>
              <a:lumOff val="40000"/>
            </a:schemeClr>
          </a:solidFill>
          <a:ln>
            <a:no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1149935" eaLnBrk="1" hangingPunct="1"/>
            <a:endParaRPr lang="zh-CN" altLang="en-US" sz="2263">
              <a:solidFill>
                <a:prstClr val="black"/>
              </a:solidFill>
            </a:endParaRPr>
          </a:p>
        </p:txBody>
      </p:sp>
      <p:grpSp>
        <p:nvGrpSpPr>
          <p:cNvPr id="3" name="Group 4"/>
          <p:cNvGrpSpPr>
            <a:grpSpLocks/>
          </p:cNvGrpSpPr>
          <p:nvPr/>
        </p:nvGrpSpPr>
        <p:grpSpPr bwMode="auto">
          <a:xfrm>
            <a:off x="519061" y="2024981"/>
            <a:ext cx="1606687" cy="693616"/>
            <a:chOff x="404" y="1980"/>
            <a:chExt cx="1294" cy="298"/>
          </a:xfrm>
          <a:solidFill>
            <a:schemeClr val="accent5">
              <a:lumMod val="50000"/>
            </a:schemeClr>
          </a:solidFill>
        </p:grpSpPr>
        <p:sp>
          <p:nvSpPr>
            <p:cNvPr id="4" name="Rectangle 5"/>
            <p:cNvSpPr>
              <a:spLocks noChangeArrowheads="1"/>
            </p:cNvSpPr>
            <p:nvPr/>
          </p:nvSpPr>
          <p:spPr bwMode="gray">
            <a:xfrm>
              <a:off x="404" y="1980"/>
              <a:ext cx="1205" cy="298"/>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1149935" eaLnBrk="1" hangingPunct="1"/>
              <a:endParaRPr lang="zh-CN" altLang="en-US" sz="2263">
                <a:solidFill>
                  <a:prstClr val="black"/>
                </a:solidFill>
              </a:endParaRPr>
            </a:p>
          </p:txBody>
        </p:sp>
        <p:sp>
          <p:nvSpPr>
            <p:cNvPr id="5" name="AutoShape 6"/>
            <p:cNvSpPr>
              <a:spLocks noChangeArrowheads="1"/>
            </p:cNvSpPr>
            <p:nvPr/>
          </p:nvSpPr>
          <p:spPr bwMode="gray">
            <a:xfrm rot="5400000">
              <a:off x="1568" y="2072"/>
              <a:ext cx="139" cy="120"/>
            </a:xfrm>
            <a:prstGeom prst="triangle">
              <a:avLst>
                <a:gd name="adj" fmla="val 50000"/>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1149935" eaLnBrk="1" hangingPunct="1"/>
              <a:endParaRPr lang="zh-CN" altLang="en-US" sz="2263">
                <a:solidFill>
                  <a:prstClr val="black"/>
                </a:solidFill>
              </a:endParaRPr>
            </a:p>
          </p:txBody>
        </p:sp>
      </p:grpSp>
      <p:sp>
        <p:nvSpPr>
          <p:cNvPr id="6" name="Text Box 7"/>
          <p:cNvSpPr txBox="1">
            <a:spLocks noChangeArrowheads="1"/>
          </p:cNvSpPr>
          <p:nvPr/>
        </p:nvSpPr>
        <p:spPr bwMode="gray">
          <a:xfrm>
            <a:off x="2016483" y="2196601"/>
            <a:ext cx="13111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149935" eaLnBrk="1" hangingPunct="1">
              <a:spcBef>
                <a:spcPct val="50000"/>
              </a:spcBef>
            </a:pPr>
            <a:r>
              <a:rPr lang="zh-CN" altLang="en-US" b="1" dirty="0">
                <a:solidFill>
                  <a:prstClr val="black"/>
                </a:solidFill>
                <a:latin typeface="微软雅黑"/>
                <a:ea typeface="微软雅黑"/>
              </a:rPr>
              <a:t>编辑</a:t>
            </a:r>
            <a:endParaRPr lang="en-US" altLang="zh-CN" b="1" dirty="0">
              <a:solidFill>
                <a:prstClr val="black"/>
              </a:solidFill>
              <a:latin typeface="微软雅黑"/>
              <a:ea typeface="微软雅黑"/>
            </a:endParaRPr>
          </a:p>
        </p:txBody>
      </p:sp>
      <p:sp>
        <p:nvSpPr>
          <p:cNvPr id="7" name="Rectangle 8"/>
          <p:cNvSpPr>
            <a:spLocks noChangeArrowheads="1"/>
          </p:cNvSpPr>
          <p:nvPr/>
        </p:nvSpPr>
        <p:spPr bwMode="gray">
          <a:xfrm>
            <a:off x="536446" y="2196601"/>
            <a:ext cx="1436581" cy="369332"/>
          </a:xfrm>
          <a:prstGeom prst="rect">
            <a:avLst/>
          </a:prstGeom>
          <a:noFill/>
          <a:ln w="9525" algn="ctr">
            <a:noFill/>
            <a:miter lim="800000"/>
            <a:headEnd/>
            <a:tailEnd/>
          </a:ln>
          <a:effectLst>
            <a:outerShdw dist="17961" dir="2700000" algn="ctr" rotWithShape="0">
              <a:srgbClr val="003300"/>
            </a:outerShdw>
          </a:effectLst>
        </p:spPr>
        <p:txBody>
          <a:bodyPr>
            <a:spAutoFit/>
          </a:bodyPr>
          <a:lstStyle/>
          <a:p>
            <a:pPr algn="ctr" defTabSz="1149935" eaLnBrk="0" hangingPunct="0">
              <a:defRPr/>
            </a:pPr>
            <a:r>
              <a:rPr lang="zh-CN" altLang="en-US" b="1" dirty="0">
                <a:solidFill>
                  <a:srgbClr val="FFFFFF"/>
                </a:solidFill>
              </a:rPr>
              <a:t>创建</a:t>
            </a:r>
            <a:endParaRPr lang="en-US" altLang="zh-CN" b="1" dirty="0">
              <a:solidFill>
                <a:srgbClr val="FFFFFF"/>
              </a:solidFill>
            </a:endParaRPr>
          </a:p>
        </p:txBody>
      </p:sp>
      <p:sp>
        <p:nvSpPr>
          <p:cNvPr id="8" name="AutoShape 9"/>
          <p:cNvSpPr>
            <a:spLocks noChangeArrowheads="1"/>
          </p:cNvSpPr>
          <p:nvPr/>
        </p:nvSpPr>
        <p:spPr bwMode="gray">
          <a:xfrm>
            <a:off x="3245711" y="2211724"/>
            <a:ext cx="288061" cy="305903"/>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headEnd/>
            <a:tailEnd/>
          </a:ln>
          <a:effectLst>
            <a:outerShdw dist="28398" dir="1593903" algn="ctr" rotWithShape="0">
              <a:srgbClr val="756B2F">
                <a:alpha val="50000"/>
              </a:srgbClr>
            </a:outerShdw>
          </a:effectLst>
        </p:spPr>
        <p:txBody>
          <a:bodyPr wrap="none" anchor="ctr"/>
          <a:lstStyle/>
          <a:p>
            <a:pPr defTabSz="1149935">
              <a:defRPr/>
            </a:pPr>
            <a:endParaRPr lang="zh-CN" altLang="en-US" sz="2263">
              <a:solidFill>
                <a:prstClr val="black"/>
              </a:solidFill>
            </a:endParaRPr>
          </a:p>
        </p:txBody>
      </p:sp>
      <p:sp>
        <p:nvSpPr>
          <p:cNvPr id="10" name="AutoShape 11"/>
          <p:cNvSpPr>
            <a:spLocks noChangeArrowheads="1"/>
          </p:cNvSpPr>
          <p:nvPr/>
        </p:nvSpPr>
        <p:spPr bwMode="gray">
          <a:xfrm>
            <a:off x="4832531" y="2211724"/>
            <a:ext cx="288061" cy="305903"/>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headEnd/>
            <a:tailEnd/>
          </a:ln>
          <a:effectLst>
            <a:outerShdw dist="28398" dir="1593903" algn="ctr" rotWithShape="0">
              <a:srgbClr val="756B2F">
                <a:alpha val="50000"/>
              </a:srgbClr>
            </a:outerShdw>
          </a:effectLst>
        </p:spPr>
        <p:txBody>
          <a:bodyPr wrap="none" anchor="ctr"/>
          <a:lstStyle/>
          <a:p>
            <a:pPr defTabSz="1149935">
              <a:defRPr/>
            </a:pPr>
            <a:endParaRPr lang="zh-CN" altLang="en-US" sz="2263">
              <a:solidFill>
                <a:prstClr val="black"/>
              </a:solidFill>
            </a:endParaRPr>
          </a:p>
        </p:txBody>
      </p:sp>
      <p:sp>
        <p:nvSpPr>
          <p:cNvPr id="23" name="Text Box 25"/>
          <p:cNvSpPr txBox="1">
            <a:spLocks noChangeArrowheads="1"/>
          </p:cNvSpPr>
          <p:nvPr/>
        </p:nvSpPr>
        <p:spPr bwMode="gray">
          <a:xfrm>
            <a:off x="621192" y="2879246"/>
            <a:ext cx="1262751"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14284" defTabSz="1149935" eaLnBrk="1" hangingPunct="1">
              <a:spcBef>
                <a:spcPct val="50000"/>
              </a:spcBef>
              <a:buFontTx/>
              <a:buChar char="•"/>
            </a:pPr>
            <a:r>
              <a:rPr lang="zh-CN" altLang="en-US" sz="1200" dirty="0">
                <a:solidFill>
                  <a:srgbClr val="000000"/>
                </a:solidFill>
                <a:latin typeface="微软雅黑"/>
                <a:ea typeface="微软雅黑"/>
              </a:rPr>
              <a:t>根据需求，通过对象特征，描述特定的目标客户或业务的过程</a:t>
            </a:r>
            <a:endParaRPr lang="en-US" altLang="zh-CN" sz="1200" dirty="0">
              <a:solidFill>
                <a:srgbClr val="000000"/>
              </a:solidFill>
              <a:latin typeface="微软雅黑"/>
              <a:ea typeface="微软雅黑"/>
            </a:endParaRPr>
          </a:p>
          <a:p>
            <a:pPr indent="-214284" defTabSz="1149935" eaLnBrk="1" hangingPunct="1">
              <a:spcBef>
                <a:spcPct val="50000"/>
              </a:spcBef>
              <a:buFontTx/>
              <a:buChar char="•"/>
            </a:pPr>
            <a:r>
              <a:rPr lang="zh-CN" altLang="en-US" sz="1200" dirty="0">
                <a:solidFill>
                  <a:srgbClr val="000000"/>
                </a:solidFill>
                <a:latin typeface="微软雅黑"/>
                <a:ea typeface="微软雅黑"/>
              </a:rPr>
              <a:t>标签名称用简单易懂的自然语言来描述</a:t>
            </a:r>
            <a:endParaRPr lang="en-US" altLang="zh-CN" sz="1200" dirty="0">
              <a:solidFill>
                <a:srgbClr val="000000"/>
              </a:solidFill>
              <a:latin typeface="微软雅黑"/>
              <a:ea typeface="微软雅黑"/>
            </a:endParaRPr>
          </a:p>
        </p:txBody>
      </p:sp>
      <p:sp>
        <p:nvSpPr>
          <p:cNvPr id="24" name="Text Box 26"/>
          <p:cNvSpPr txBox="1">
            <a:spLocks noChangeArrowheads="1"/>
          </p:cNvSpPr>
          <p:nvPr/>
        </p:nvSpPr>
        <p:spPr bwMode="gray">
          <a:xfrm>
            <a:off x="2133213" y="2879246"/>
            <a:ext cx="1262751"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indent="-285750">
              <a:spcBef>
                <a:spcPct val="50000"/>
              </a:spcBef>
              <a:buFontTx/>
              <a:buChar char="•"/>
              <a:defRPr sz="1600">
                <a:solidFill>
                  <a:srgbClr val="000000"/>
                </a:solidFill>
                <a:latin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1149935"/>
            <a:r>
              <a:rPr lang="zh-CN" altLang="en-US" sz="1200" dirty="0"/>
              <a:t>标签需求变动、功能修正和后期优化而进行的一系列修改过程，具备标签检索、查看、编辑和删除功能</a:t>
            </a:r>
            <a:endParaRPr lang="en-US" altLang="zh-CN" sz="1200" dirty="0"/>
          </a:p>
          <a:p>
            <a:pPr defTabSz="1149935"/>
            <a:r>
              <a:rPr lang="zh-CN" altLang="en-US" sz="1200" dirty="0"/>
              <a:t>经过编辑的标签必须重新审核、发布</a:t>
            </a:r>
            <a:endParaRPr lang="en-US" altLang="zh-CN" sz="1200" dirty="0"/>
          </a:p>
        </p:txBody>
      </p:sp>
      <p:sp>
        <p:nvSpPr>
          <p:cNvPr id="25" name="Text Box 27"/>
          <p:cNvSpPr txBox="1">
            <a:spLocks noChangeArrowheads="1"/>
          </p:cNvSpPr>
          <p:nvPr/>
        </p:nvSpPr>
        <p:spPr bwMode="gray">
          <a:xfrm>
            <a:off x="3699234" y="2879246"/>
            <a:ext cx="126275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indent="-285750">
              <a:spcBef>
                <a:spcPct val="50000"/>
              </a:spcBef>
              <a:buFontTx/>
              <a:buChar char="•"/>
              <a:defRPr sz="1600">
                <a:solidFill>
                  <a:srgbClr val="000000"/>
                </a:solidFill>
                <a:latin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1149935"/>
            <a:r>
              <a:rPr lang="zh-CN" altLang="en-US" sz="1200" dirty="0"/>
              <a:t>建标签完成之后的审核功能，用来确保标签准确和安全</a:t>
            </a:r>
            <a:endParaRPr lang="en-US" altLang="zh-CN" sz="1200" dirty="0"/>
          </a:p>
          <a:p>
            <a:pPr defTabSz="1149935"/>
            <a:r>
              <a:rPr lang="zh-CN" altLang="en-US" sz="1200" dirty="0"/>
              <a:t>新建标签必须通过审批流程以后才能够发布</a:t>
            </a:r>
            <a:endParaRPr lang="en-US" altLang="zh-CN" sz="1200" dirty="0"/>
          </a:p>
        </p:txBody>
      </p:sp>
      <p:sp>
        <p:nvSpPr>
          <p:cNvPr id="26" name="Text Box 28"/>
          <p:cNvSpPr txBox="1">
            <a:spLocks noChangeArrowheads="1"/>
          </p:cNvSpPr>
          <p:nvPr/>
        </p:nvSpPr>
        <p:spPr bwMode="gray">
          <a:xfrm>
            <a:off x="5265255" y="2879246"/>
            <a:ext cx="1262751"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indent="-285750">
              <a:spcBef>
                <a:spcPct val="50000"/>
              </a:spcBef>
              <a:buFontTx/>
              <a:buChar char="•"/>
              <a:defRPr sz="1600">
                <a:solidFill>
                  <a:srgbClr val="000000"/>
                </a:solidFill>
                <a:latin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1149935"/>
            <a:r>
              <a:rPr lang="zh-CN" altLang="en-US" sz="1200" dirty="0"/>
              <a:t>已经审核过的标签发布到应用状态的一个过程，只有发布过的标签才可执行</a:t>
            </a:r>
            <a:endParaRPr lang="en-US" altLang="zh-CN" sz="1200" dirty="0"/>
          </a:p>
          <a:p>
            <a:pPr defTabSz="1149935"/>
            <a:r>
              <a:rPr lang="zh-CN" altLang="en-US" sz="1200" dirty="0"/>
              <a:t>发布标签过程需有日志记录，记录发布时间，发布人与审批状态</a:t>
            </a:r>
            <a:endParaRPr lang="en-US" altLang="zh-CN" sz="1200" dirty="0"/>
          </a:p>
        </p:txBody>
      </p:sp>
      <p:sp>
        <p:nvSpPr>
          <p:cNvPr id="16" name="AutoShape 11"/>
          <p:cNvSpPr>
            <a:spLocks noChangeArrowheads="1"/>
          </p:cNvSpPr>
          <p:nvPr/>
        </p:nvSpPr>
        <p:spPr bwMode="gray">
          <a:xfrm>
            <a:off x="6455948" y="2218811"/>
            <a:ext cx="288061" cy="305903"/>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headEnd/>
            <a:tailEnd/>
          </a:ln>
          <a:effectLst>
            <a:outerShdw dist="28398" dir="1593903" algn="ctr" rotWithShape="0">
              <a:srgbClr val="756B2F">
                <a:alpha val="50000"/>
              </a:srgbClr>
            </a:outerShdw>
          </a:effectLst>
        </p:spPr>
        <p:txBody>
          <a:bodyPr wrap="none" anchor="ctr"/>
          <a:lstStyle/>
          <a:p>
            <a:pPr defTabSz="1149935">
              <a:defRPr/>
            </a:pPr>
            <a:endParaRPr lang="zh-CN" altLang="en-US" sz="2263">
              <a:solidFill>
                <a:prstClr val="black"/>
              </a:solidFill>
            </a:endParaRPr>
          </a:p>
        </p:txBody>
      </p:sp>
      <p:sp>
        <p:nvSpPr>
          <p:cNvPr id="17" name="AutoShape 11"/>
          <p:cNvSpPr>
            <a:spLocks noChangeArrowheads="1"/>
          </p:cNvSpPr>
          <p:nvPr/>
        </p:nvSpPr>
        <p:spPr bwMode="gray">
          <a:xfrm>
            <a:off x="7967968" y="2218811"/>
            <a:ext cx="288061" cy="305903"/>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headEnd/>
            <a:tailEnd/>
          </a:ln>
          <a:effectLst>
            <a:outerShdw dist="28398" dir="1593903" algn="ctr" rotWithShape="0">
              <a:srgbClr val="756B2F">
                <a:alpha val="50000"/>
              </a:srgbClr>
            </a:outerShdw>
          </a:effectLst>
        </p:spPr>
        <p:txBody>
          <a:bodyPr wrap="none" anchor="ctr"/>
          <a:lstStyle/>
          <a:p>
            <a:pPr defTabSz="1149935">
              <a:defRPr/>
            </a:pPr>
            <a:endParaRPr lang="zh-CN" altLang="en-US" sz="2263">
              <a:solidFill>
                <a:prstClr val="black"/>
              </a:solidFill>
            </a:endParaRPr>
          </a:p>
        </p:txBody>
      </p:sp>
      <p:sp>
        <p:nvSpPr>
          <p:cNvPr id="18" name="AutoShape 11"/>
          <p:cNvSpPr>
            <a:spLocks noChangeArrowheads="1"/>
          </p:cNvSpPr>
          <p:nvPr/>
        </p:nvSpPr>
        <p:spPr bwMode="gray">
          <a:xfrm>
            <a:off x="9444045" y="2218811"/>
            <a:ext cx="288061" cy="305903"/>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headEnd/>
            <a:tailEnd/>
          </a:ln>
          <a:effectLst>
            <a:outerShdw dist="28398" dir="1593903" algn="ctr" rotWithShape="0">
              <a:srgbClr val="756B2F">
                <a:alpha val="50000"/>
              </a:srgbClr>
            </a:outerShdw>
          </a:effectLst>
        </p:spPr>
        <p:txBody>
          <a:bodyPr wrap="none" anchor="ctr"/>
          <a:lstStyle/>
          <a:p>
            <a:pPr defTabSz="1149935">
              <a:defRPr/>
            </a:pPr>
            <a:endParaRPr lang="zh-CN" altLang="en-US" sz="2263">
              <a:solidFill>
                <a:prstClr val="black"/>
              </a:solidFill>
            </a:endParaRPr>
          </a:p>
        </p:txBody>
      </p:sp>
      <p:sp>
        <p:nvSpPr>
          <p:cNvPr id="19" name="Text Box 7"/>
          <p:cNvSpPr txBox="1">
            <a:spLocks noChangeArrowheads="1"/>
          </p:cNvSpPr>
          <p:nvPr/>
        </p:nvSpPr>
        <p:spPr bwMode="gray">
          <a:xfrm>
            <a:off x="3542808" y="2196601"/>
            <a:ext cx="13111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149935" eaLnBrk="1" hangingPunct="1">
              <a:spcBef>
                <a:spcPct val="50000"/>
              </a:spcBef>
            </a:pPr>
            <a:r>
              <a:rPr lang="zh-CN" altLang="en-US" b="1" dirty="0">
                <a:solidFill>
                  <a:prstClr val="black"/>
                </a:solidFill>
                <a:latin typeface="微软雅黑"/>
                <a:ea typeface="微软雅黑"/>
              </a:rPr>
              <a:t>审批</a:t>
            </a:r>
            <a:endParaRPr lang="en-US" altLang="zh-CN" b="1" dirty="0">
              <a:solidFill>
                <a:prstClr val="black"/>
              </a:solidFill>
              <a:latin typeface="微软雅黑"/>
              <a:ea typeface="微软雅黑"/>
            </a:endParaRPr>
          </a:p>
        </p:txBody>
      </p:sp>
      <p:sp>
        <p:nvSpPr>
          <p:cNvPr id="20" name="Text Box 7"/>
          <p:cNvSpPr txBox="1">
            <a:spLocks noChangeArrowheads="1"/>
          </p:cNvSpPr>
          <p:nvPr/>
        </p:nvSpPr>
        <p:spPr bwMode="gray">
          <a:xfrm>
            <a:off x="5177988" y="2196601"/>
            <a:ext cx="13111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149935" eaLnBrk="1" hangingPunct="1">
              <a:spcBef>
                <a:spcPct val="50000"/>
              </a:spcBef>
            </a:pPr>
            <a:r>
              <a:rPr lang="zh-CN" altLang="en-US" b="1" dirty="0">
                <a:solidFill>
                  <a:prstClr val="black"/>
                </a:solidFill>
                <a:latin typeface="微软雅黑"/>
                <a:ea typeface="微软雅黑"/>
              </a:rPr>
              <a:t>发布</a:t>
            </a:r>
            <a:endParaRPr lang="en-US" altLang="zh-CN" b="1" dirty="0">
              <a:solidFill>
                <a:prstClr val="black"/>
              </a:solidFill>
              <a:latin typeface="微软雅黑"/>
              <a:ea typeface="微软雅黑"/>
            </a:endParaRPr>
          </a:p>
        </p:txBody>
      </p:sp>
      <p:sp>
        <p:nvSpPr>
          <p:cNvPr id="21" name="Text Box 7"/>
          <p:cNvSpPr txBox="1">
            <a:spLocks noChangeArrowheads="1"/>
          </p:cNvSpPr>
          <p:nvPr/>
        </p:nvSpPr>
        <p:spPr bwMode="gray">
          <a:xfrm>
            <a:off x="6744009" y="2196601"/>
            <a:ext cx="13111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149935" eaLnBrk="1" hangingPunct="1">
              <a:spcBef>
                <a:spcPct val="50000"/>
              </a:spcBef>
            </a:pPr>
            <a:r>
              <a:rPr lang="zh-CN" altLang="en-US" b="1" dirty="0">
                <a:solidFill>
                  <a:prstClr val="black"/>
                </a:solidFill>
                <a:latin typeface="微软雅黑"/>
                <a:ea typeface="微软雅黑"/>
              </a:rPr>
              <a:t>执行</a:t>
            </a:r>
            <a:endParaRPr lang="en-US" altLang="zh-CN" b="1" dirty="0">
              <a:solidFill>
                <a:prstClr val="black"/>
              </a:solidFill>
              <a:latin typeface="微软雅黑"/>
              <a:ea typeface="微软雅黑"/>
            </a:endParaRPr>
          </a:p>
        </p:txBody>
      </p:sp>
      <p:sp>
        <p:nvSpPr>
          <p:cNvPr id="22" name="Text Box 7"/>
          <p:cNvSpPr txBox="1">
            <a:spLocks noChangeArrowheads="1"/>
          </p:cNvSpPr>
          <p:nvPr/>
        </p:nvSpPr>
        <p:spPr bwMode="gray">
          <a:xfrm>
            <a:off x="8202029" y="2196601"/>
            <a:ext cx="13111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149935" eaLnBrk="1" hangingPunct="1">
              <a:spcBef>
                <a:spcPct val="50000"/>
              </a:spcBef>
            </a:pPr>
            <a:r>
              <a:rPr lang="zh-CN" altLang="en-US" b="1" dirty="0">
                <a:solidFill>
                  <a:prstClr val="black"/>
                </a:solidFill>
                <a:latin typeface="微软雅黑"/>
                <a:ea typeface="微软雅黑"/>
              </a:rPr>
              <a:t>评估</a:t>
            </a:r>
            <a:endParaRPr lang="en-US" altLang="zh-CN" b="1" dirty="0">
              <a:solidFill>
                <a:prstClr val="black"/>
              </a:solidFill>
              <a:latin typeface="微软雅黑"/>
              <a:ea typeface="微软雅黑"/>
            </a:endParaRPr>
          </a:p>
        </p:txBody>
      </p:sp>
      <p:sp>
        <p:nvSpPr>
          <p:cNvPr id="27" name="Text Box 7"/>
          <p:cNvSpPr txBox="1">
            <a:spLocks noChangeArrowheads="1"/>
          </p:cNvSpPr>
          <p:nvPr/>
        </p:nvSpPr>
        <p:spPr bwMode="gray">
          <a:xfrm>
            <a:off x="9698891" y="2196601"/>
            <a:ext cx="13111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149935" eaLnBrk="1" hangingPunct="1">
              <a:spcBef>
                <a:spcPct val="50000"/>
              </a:spcBef>
            </a:pPr>
            <a:r>
              <a:rPr lang="zh-CN" altLang="en-US" b="1" dirty="0">
                <a:solidFill>
                  <a:prstClr val="black"/>
                </a:solidFill>
                <a:latin typeface="微软雅黑"/>
                <a:ea typeface="微软雅黑"/>
              </a:rPr>
              <a:t>下线</a:t>
            </a:r>
            <a:endParaRPr lang="en-US" altLang="zh-CN" b="1" dirty="0">
              <a:solidFill>
                <a:prstClr val="black"/>
              </a:solidFill>
              <a:latin typeface="微软雅黑"/>
              <a:ea typeface="微软雅黑"/>
            </a:endParaRPr>
          </a:p>
        </p:txBody>
      </p:sp>
      <p:sp>
        <p:nvSpPr>
          <p:cNvPr id="28" name="标题 1"/>
          <p:cNvSpPr>
            <a:spLocks noGrp="1"/>
          </p:cNvSpPr>
          <p:nvPr>
            <p:ph type="title"/>
          </p:nvPr>
        </p:nvSpPr>
        <p:spPr>
          <a:xfrm>
            <a:off x="331386" y="134956"/>
            <a:ext cx="9436663" cy="540007"/>
          </a:xfrm>
        </p:spPr>
        <p:txBody>
          <a:bodyPr/>
          <a:lstStyle/>
          <a:p>
            <a:pPr algn="l"/>
            <a:r>
              <a:rPr lang="zh-CN" altLang="en-US" sz="2700" b="1" dirty="0">
                <a:solidFill>
                  <a:srgbClr val="C00000"/>
                </a:solidFill>
                <a:ea typeface="+mj-ea"/>
              </a:rPr>
              <a:t>生命周期管理</a:t>
            </a:r>
            <a:endParaRPr lang="en-US" sz="2700" b="1" dirty="0">
              <a:solidFill>
                <a:srgbClr val="C00000"/>
              </a:solidFill>
              <a:ea typeface="+mj-ea"/>
            </a:endParaRPr>
          </a:p>
        </p:txBody>
      </p:sp>
      <p:sp>
        <p:nvSpPr>
          <p:cNvPr id="29" name="Text Box 27"/>
          <p:cNvSpPr txBox="1">
            <a:spLocks noChangeArrowheads="1"/>
          </p:cNvSpPr>
          <p:nvPr/>
        </p:nvSpPr>
        <p:spPr bwMode="gray">
          <a:xfrm>
            <a:off x="6852011" y="2870738"/>
            <a:ext cx="126275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indent="-285750">
              <a:spcBef>
                <a:spcPct val="50000"/>
              </a:spcBef>
              <a:buFontTx/>
              <a:buChar char="•"/>
              <a:defRPr sz="1600">
                <a:solidFill>
                  <a:srgbClr val="000000"/>
                </a:solidFill>
                <a:latin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1149935"/>
            <a:r>
              <a:rPr lang="zh-CN" altLang="en-US" sz="1200" kern="0" dirty="0">
                <a:solidFill>
                  <a:prstClr val="black"/>
                </a:solidFill>
              </a:rPr>
              <a:t>对发布的标签，通过自动或者手动的运行，对目标对象完成标注的一个过程</a:t>
            </a:r>
            <a:endParaRPr lang="en-US" altLang="zh-CN" sz="1200" dirty="0"/>
          </a:p>
        </p:txBody>
      </p:sp>
      <p:sp>
        <p:nvSpPr>
          <p:cNvPr id="30" name="Text Box 27"/>
          <p:cNvSpPr txBox="1">
            <a:spLocks noChangeArrowheads="1"/>
          </p:cNvSpPr>
          <p:nvPr/>
        </p:nvSpPr>
        <p:spPr bwMode="gray">
          <a:xfrm>
            <a:off x="8291972" y="2866821"/>
            <a:ext cx="1368076"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indent="-285750">
              <a:spcBef>
                <a:spcPct val="50000"/>
              </a:spcBef>
              <a:buFontTx/>
              <a:buChar char="•"/>
              <a:defRPr sz="1600">
                <a:solidFill>
                  <a:srgbClr val="000000"/>
                </a:solidFill>
                <a:latin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1149935"/>
            <a:r>
              <a:rPr lang="zh-CN" altLang="en-US" sz="1200" kern="0" dirty="0">
                <a:solidFill>
                  <a:prstClr val="black"/>
                </a:solidFill>
              </a:rPr>
              <a:t>分析标签的使用情况和应用反馈，包括对标签被使用次数进行排名、评估标签的贡献度等，为标签的迭代、更新、使用、优化提供参考</a:t>
            </a:r>
            <a:endParaRPr lang="en-US" altLang="zh-CN" sz="1200" kern="0" dirty="0">
              <a:solidFill>
                <a:prstClr val="black"/>
              </a:solidFill>
            </a:endParaRPr>
          </a:p>
          <a:p>
            <a:pPr defTabSz="1149935"/>
            <a:r>
              <a:rPr lang="zh-CN" altLang="en-US" sz="1200" kern="0" dirty="0">
                <a:solidFill>
                  <a:prstClr val="black"/>
                </a:solidFill>
              </a:rPr>
              <a:t>支持按多种形式展现的功能，支持标签分析结果导出、生成标签分析报告</a:t>
            </a:r>
            <a:endParaRPr lang="en-US" altLang="zh-CN" sz="1200" dirty="0"/>
          </a:p>
        </p:txBody>
      </p:sp>
      <p:sp>
        <p:nvSpPr>
          <p:cNvPr id="31" name="Text Box 27"/>
          <p:cNvSpPr txBox="1">
            <a:spLocks noChangeArrowheads="1"/>
          </p:cNvSpPr>
          <p:nvPr/>
        </p:nvSpPr>
        <p:spPr bwMode="gray">
          <a:xfrm>
            <a:off x="9855317" y="2870738"/>
            <a:ext cx="126275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indent="-285750">
              <a:spcBef>
                <a:spcPct val="50000"/>
              </a:spcBef>
              <a:buFontTx/>
              <a:buChar char="•"/>
              <a:defRPr sz="1600">
                <a:solidFill>
                  <a:srgbClr val="000000"/>
                </a:solidFill>
                <a:latin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1149935"/>
            <a:r>
              <a:rPr lang="zh-CN" altLang="en-US" sz="1200" kern="0" dirty="0">
                <a:solidFill>
                  <a:sysClr val="windowText" lastClr="000000"/>
                </a:solidFill>
              </a:rPr>
              <a:t>标签生命周期控制的过程，标签下线后，下线标签对应的所有实例均停用</a:t>
            </a:r>
            <a:endParaRPr lang="en-US" altLang="zh-CN" sz="1200" dirty="0"/>
          </a:p>
        </p:txBody>
      </p:sp>
    </p:spTree>
    <p:extLst>
      <p:ext uri="{BB962C8B-B14F-4D97-AF65-F5344CB8AC3E}">
        <p14:creationId xmlns:p14="http://schemas.microsoft.com/office/powerpoint/2010/main" val="29242800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srcRect/>
          <a:stretch>
            <a:fillRect/>
          </a:stretch>
        </p:blipFill>
        <p:spPr bwMode="auto">
          <a:xfrm>
            <a:off x="581403" y="1328217"/>
            <a:ext cx="7929844" cy="4692220"/>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headEnd/>
            <a:tailEnd/>
          </a:ln>
          <a:effectLst/>
        </p:spPr>
      </p:pic>
      <p:sp>
        <p:nvSpPr>
          <p:cNvPr id="4" name="文本框 3"/>
          <p:cNvSpPr txBox="1"/>
          <p:nvPr/>
        </p:nvSpPr>
        <p:spPr>
          <a:xfrm rot="2401248">
            <a:off x="7194180" y="1766880"/>
            <a:ext cx="1038789" cy="369332"/>
          </a:xfrm>
          <a:prstGeom prst="rect">
            <a:avLst/>
          </a:prstGeom>
          <a:noFill/>
          <a:ln>
            <a:solidFill>
              <a:srgbClr val="C00000"/>
            </a:solidFill>
          </a:ln>
        </p:spPr>
        <p:txBody>
          <a:bodyPr wrap="square" rtlCol="0">
            <a:spAutoFit/>
          </a:bodyPr>
          <a:lstStyle/>
          <a:p>
            <a:pPr defTabSz="1149935"/>
            <a:r>
              <a:rPr lang="zh-CN" altLang="en-US" dirty="0">
                <a:solidFill>
                  <a:srgbClr val="1F497D">
                    <a:lumMod val="75000"/>
                  </a:srgbClr>
                </a:solidFill>
              </a:rPr>
              <a:t>  </a:t>
            </a:r>
            <a:r>
              <a:rPr lang="zh-CN" altLang="en-US" dirty="0">
                <a:solidFill>
                  <a:srgbClr val="C00000"/>
                </a:solidFill>
              </a:rPr>
              <a:t>示  例</a:t>
            </a:r>
          </a:p>
        </p:txBody>
      </p:sp>
      <p:sp>
        <p:nvSpPr>
          <p:cNvPr id="5" name="文本框 4"/>
          <p:cNvSpPr txBox="1"/>
          <p:nvPr/>
        </p:nvSpPr>
        <p:spPr>
          <a:xfrm>
            <a:off x="8511247" y="1195778"/>
            <a:ext cx="3198563" cy="2086725"/>
          </a:xfrm>
          <a:prstGeom prst="rect">
            <a:avLst/>
          </a:prstGeom>
          <a:solidFill>
            <a:schemeClr val="bg1"/>
          </a:solidFill>
        </p:spPr>
        <p:txBody>
          <a:bodyPr wrap="square" rtlCol="0">
            <a:spAutoFit/>
          </a:bodyPr>
          <a:lstStyle/>
          <a:p>
            <a:pPr marL="342769" indent="-342769" defTabSz="914049" fontAlgn="base">
              <a:lnSpc>
                <a:spcPct val="150000"/>
              </a:lnSpc>
              <a:spcBef>
                <a:spcPct val="20000"/>
              </a:spcBef>
              <a:spcAft>
                <a:spcPct val="0"/>
              </a:spcAft>
              <a:buClr>
                <a:srgbClr val="990000"/>
              </a:buClr>
              <a:buFont typeface="Arial" panose="020B0604020202020204" pitchFamily="34" charset="0"/>
              <a:buChar char="•"/>
              <a:defRPr/>
            </a:pPr>
            <a:r>
              <a:rPr lang="zh-CN" altLang="en-US" sz="1600" b="1" kern="0" dirty="0">
                <a:solidFill>
                  <a:prstClr val="black"/>
                </a:solidFill>
                <a:latin typeface="微软雅黑" panose="020B0503020204020204" pitchFamily="34" charset="-122"/>
              </a:rPr>
              <a:t>标签操作：</a:t>
            </a:r>
            <a:endParaRPr lang="en-US" altLang="zh-CN" sz="1600" b="1"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600" kern="0" dirty="0">
                <a:solidFill>
                  <a:prstClr val="black"/>
                </a:solidFill>
                <a:latin typeface="微软雅黑" panose="020B0503020204020204" pitchFamily="34" charset="-122"/>
              </a:rPr>
              <a:t>收藏</a:t>
            </a:r>
            <a:r>
              <a:rPr lang="en-US" altLang="zh-CN" sz="1600" kern="0" dirty="0">
                <a:solidFill>
                  <a:prstClr val="black"/>
                </a:solidFill>
                <a:latin typeface="微软雅黑" panose="020B0503020204020204" pitchFamily="34" charset="-122"/>
              </a:rPr>
              <a:t>/</a:t>
            </a:r>
            <a:r>
              <a:rPr lang="zh-CN" altLang="en-US" sz="1600" kern="0" dirty="0">
                <a:solidFill>
                  <a:prstClr val="black"/>
                </a:solidFill>
                <a:latin typeface="微软雅黑" panose="020B0503020204020204" pitchFamily="34" charset="-122"/>
              </a:rPr>
              <a:t>订阅；</a:t>
            </a:r>
            <a:endParaRPr lang="en-US" altLang="zh-CN" sz="1600"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600" kern="0" dirty="0">
                <a:solidFill>
                  <a:srgbClr val="2D2015"/>
                </a:solidFill>
                <a:latin typeface="微软雅黑" pitchFamily="34" charset="-122"/>
              </a:rPr>
              <a:t>审批</a:t>
            </a:r>
            <a:r>
              <a:rPr lang="en-US" altLang="zh-CN" sz="1600" kern="0" dirty="0">
                <a:solidFill>
                  <a:srgbClr val="2D2015"/>
                </a:solidFill>
                <a:latin typeface="微软雅黑" pitchFamily="34" charset="-122"/>
              </a:rPr>
              <a:t>/</a:t>
            </a:r>
            <a:r>
              <a:rPr lang="zh-CN" altLang="en-US" sz="1600" kern="0" dirty="0">
                <a:solidFill>
                  <a:srgbClr val="2D2015"/>
                </a:solidFill>
                <a:latin typeface="微软雅黑" pitchFamily="34" charset="-122"/>
              </a:rPr>
              <a:t>发布</a:t>
            </a:r>
            <a:endParaRPr lang="en-US" altLang="zh-CN" sz="1600"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600" kern="0" dirty="0">
                <a:solidFill>
                  <a:prstClr val="black"/>
                </a:solidFill>
                <a:latin typeface="微软雅黑" panose="020B0503020204020204" pitchFamily="34" charset="-122"/>
              </a:rPr>
              <a:t>停用</a:t>
            </a:r>
            <a:r>
              <a:rPr lang="en-US" altLang="zh-CN" sz="1600" kern="0" dirty="0">
                <a:solidFill>
                  <a:prstClr val="black"/>
                </a:solidFill>
                <a:latin typeface="微软雅黑" panose="020B0503020204020204" pitchFamily="34" charset="-122"/>
              </a:rPr>
              <a:t>/</a:t>
            </a:r>
            <a:r>
              <a:rPr lang="zh-CN" altLang="en-US" sz="1600" kern="0" dirty="0">
                <a:solidFill>
                  <a:prstClr val="black"/>
                </a:solidFill>
                <a:latin typeface="微软雅黑" panose="020B0503020204020204" pitchFamily="34" charset="-122"/>
              </a:rPr>
              <a:t>下线</a:t>
            </a:r>
            <a:endParaRPr lang="en-US" altLang="zh-CN" sz="1600" kern="0" dirty="0">
              <a:solidFill>
                <a:prstClr val="black"/>
              </a:solidFill>
              <a:latin typeface="微软雅黑" panose="020B0503020204020204" pitchFamily="34" charset="-122"/>
            </a:endParaRPr>
          </a:p>
          <a:p>
            <a:pPr marL="342769" indent="-342769" defTabSz="1149935">
              <a:lnSpc>
                <a:spcPct val="150000"/>
              </a:lnSpc>
              <a:buFont typeface="Arial" panose="020B0604020202020204" pitchFamily="34" charset="0"/>
              <a:buChar char="•"/>
            </a:pPr>
            <a:endParaRPr lang="en-US" altLang="zh-CN" sz="1600" dirty="0">
              <a:solidFill>
                <a:prstClr val="black"/>
              </a:solidFill>
              <a:latin typeface="微软雅黑" panose="020B0503020204020204" pitchFamily="34" charset="-122"/>
            </a:endParaRPr>
          </a:p>
        </p:txBody>
      </p:sp>
      <p:sp>
        <p:nvSpPr>
          <p:cNvPr id="7" name="标题 1"/>
          <p:cNvSpPr>
            <a:spLocks noGrp="1"/>
          </p:cNvSpPr>
          <p:nvPr>
            <p:ph type="title"/>
          </p:nvPr>
        </p:nvSpPr>
        <p:spPr>
          <a:xfrm>
            <a:off x="331386" y="134956"/>
            <a:ext cx="9436663" cy="540007"/>
          </a:xfrm>
        </p:spPr>
        <p:txBody>
          <a:bodyPr/>
          <a:lstStyle/>
          <a:p>
            <a:pPr algn="l"/>
            <a:r>
              <a:rPr lang="zh-CN" altLang="en-US" sz="2700" b="1" dirty="0">
                <a:solidFill>
                  <a:srgbClr val="C00000"/>
                </a:solidFill>
                <a:ea typeface="+mj-ea"/>
              </a:rPr>
              <a:t>标签编辑</a:t>
            </a:r>
            <a:endParaRPr lang="en-US" sz="2700" b="1" dirty="0">
              <a:solidFill>
                <a:srgbClr val="C00000"/>
              </a:solidFill>
              <a:ea typeface="+mj-ea"/>
            </a:endParaRPr>
          </a:p>
        </p:txBody>
      </p:sp>
    </p:spTree>
    <p:extLst>
      <p:ext uri="{BB962C8B-B14F-4D97-AF65-F5344CB8AC3E}">
        <p14:creationId xmlns:p14="http://schemas.microsoft.com/office/powerpoint/2010/main" val="29147517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形状 4"/>
          <p:cNvCxnSpPr/>
          <p:nvPr/>
        </p:nvCxnSpPr>
        <p:spPr bwMode="auto">
          <a:xfrm rot="16200000" flipH="1">
            <a:off x="3601865" y="1943713"/>
            <a:ext cx="560204" cy="2287628"/>
          </a:xfrm>
          <a:prstGeom prst="bentConnector2">
            <a:avLst/>
          </a:prstGeom>
          <a:noFill/>
          <a:ln w="19050" cap="flat" cmpd="sng" algn="ctr">
            <a:solidFill>
              <a:sysClr val="windowText" lastClr="00000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 name="矩形 3"/>
          <p:cNvSpPr/>
          <p:nvPr/>
        </p:nvSpPr>
        <p:spPr bwMode="auto">
          <a:xfrm>
            <a:off x="2067110" y="1341455"/>
            <a:ext cx="5713120" cy="1738236"/>
          </a:xfrm>
          <a:prstGeom prst="rect">
            <a:avLst/>
          </a:prstGeom>
          <a:solidFill>
            <a:sysClr val="window" lastClr="FFFFFF">
              <a:lumMod val="95000"/>
            </a:sysClr>
          </a:solidFill>
          <a:ln w="190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395" tIns="45697" rIns="91395" bIns="45697" numCol="1" rtlCol="0" anchor="ctr" anchorCtr="0" compatLnSpc="1">
            <a:prstTxWarp prst="textNoShape">
              <a:avLst/>
            </a:prstTxWarp>
          </a:bodyPr>
          <a:lstStyle/>
          <a:p>
            <a:pPr algn="ctr" defTabSz="877552" eaLnBrk="0" hangingPunct="0">
              <a:defRPr/>
            </a:pPr>
            <a:endParaRPr lang="zh-CN" altLang="en-US" sz="1000" kern="0">
              <a:solidFill>
                <a:prstClr val="black"/>
              </a:solidFill>
              <a:latin typeface="微软雅黑"/>
            </a:endParaRPr>
          </a:p>
        </p:txBody>
      </p:sp>
      <p:sp>
        <p:nvSpPr>
          <p:cNvPr id="5" name="矩形 4"/>
          <p:cNvSpPr/>
          <p:nvPr/>
        </p:nvSpPr>
        <p:spPr bwMode="auto">
          <a:xfrm>
            <a:off x="2371810" y="1377300"/>
            <a:ext cx="1523499" cy="457050"/>
          </a:xfrm>
          <a:prstGeom prst="rect">
            <a:avLst/>
          </a:prstGeom>
          <a:solidFill>
            <a:schemeClr val="accent5">
              <a:lumMod val="75000"/>
            </a:schemeClr>
          </a:solidFill>
          <a:ln w="19050" cap="flat" cmpd="sng" algn="ctr">
            <a:solidFill>
              <a:sysClr val="window" lastClr="FFFFFF"/>
            </a:solidFill>
            <a:prstDash val="solid"/>
            <a:round/>
            <a:headEnd type="none" w="med" len="med"/>
            <a:tailEnd type="none" w="med" len="med"/>
          </a:ln>
          <a:effectLst/>
          <a:extLst/>
        </p:spPr>
        <p:txBody>
          <a:bodyPr vert="horz" wrap="none" lIns="91395" tIns="45697" rIns="91395" bIns="45697" numCol="1" rtlCol="0" anchor="ctr" anchorCtr="0" compatLnSpc="1">
            <a:prstTxWarp prst="textNoShape">
              <a:avLst/>
            </a:prstTxWarp>
          </a:bodyPr>
          <a:lstStyle/>
          <a:p>
            <a:pPr algn="ctr" defTabSz="877552" eaLnBrk="0" hangingPunct="0">
              <a:defRPr/>
            </a:pPr>
            <a:r>
              <a:rPr lang="zh-CN" altLang="en-US" sz="1600" kern="0" dirty="0">
                <a:solidFill>
                  <a:prstClr val="black"/>
                </a:solidFill>
                <a:latin typeface="微软雅黑"/>
              </a:rPr>
              <a:t>标签更新</a:t>
            </a:r>
          </a:p>
        </p:txBody>
      </p:sp>
      <p:sp>
        <p:nvSpPr>
          <p:cNvPr id="6" name="矩形 5"/>
          <p:cNvSpPr/>
          <p:nvPr/>
        </p:nvSpPr>
        <p:spPr bwMode="auto">
          <a:xfrm>
            <a:off x="4276183" y="1377300"/>
            <a:ext cx="1523499" cy="457050"/>
          </a:xfrm>
          <a:prstGeom prst="rect">
            <a:avLst/>
          </a:prstGeom>
          <a:solidFill>
            <a:schemeClr val="accent5">
              <a:lumMod val="75000"/>
            </a:schemeClr>
          </a:solidFill>
          <a:ln w="19050" cap="flat" cmpd="sng" algn="ctr">
            <a:solidFill>
              <a:sysClr val="window" lastClr="FFFFFF"/>
            </a:solidFill>
            <a:prstDash val="solid"/>
            <a:round/>
            <a:headEnd type="none" w="med" len="med"/>
            <a:tailEnd type="none" w="med" len="med"/>
          </a:ln>
          <a:effectLst/>
          <a:extLst/>
        </p:spPr>
        <p:txBody>
          <a:bodyPr vert="horz" wrap="none" lIns="91395" tIns="45697" rIns="91395" bIns="45697" numCol="1" rtlCol="0" anchor="ctr" anchorCtr="0" compatLnSpc="1">
            <a:prstTxWarp prst="textNoShape">
              <a:avLst/>
            </a:prstTxWarp>
          </a:bodyPr>
          <a:lstStyle/>
          <a:p>
            <a:pPr algn="ctr" defTabSz="877552" eaLnBrk="0" hangingPunct="0">
              <a:defRPr/>
            </a:pPr>
            <a:r>
              <a:rPr lang="zh-CN" altLang="en-US" sz="1600" kern="0" dirty="0">
                <a:solidFill>
                  <a:prstClr val="black"/>
                </a:solidFill>
                <a:latin typeface="微软雅黑"/>
              </a:rPr>
              <a:t>标签使用</a:t>
            </a:r>
          </a:p>
        </p:txBody>
      </p:sp>
      <p:sp>
        <p:nvSpPr>
          <p:cNvPr id="7" name="矩形 6"/>
          <p:cNvSpPr/>
          <p:nvPr/>
        </p:nvSpPr>
        <p:spPr bwMode="auto">
          <a:xfrm>
            <a:off x="6180556" y="1377300"/>
            <a:ext cx="1523499" cy="457050"/>
          </a:xfrm>
          <a:prstGeom prst="rect">
            <a:avLst/>
          </a:prstGeom>
          <a:solidFill>
            <a:schemeClr val="accent5">
              <a:lumMod val="75000"/>
            </a:schemeClr>
          </a:solidFill>
          <a:ln w="19050" cap="flat" cmpd="sng" algn="ctr">
            <a:solidFill>
              <a:sysClr val="window" lastClr="FFFFFF"/>
            </a:solidFill>
            <a:prstDash val="solid"/>
            <a:round/>
            <a:headEnd type="none" w="med" len="med"/>
            <a:tailEnd type="none" w="med" len="med"/>
          </a:ln>
          <a:effectLst/>
          <a:extLst/>
        </p:spPr>
        <p:txBody>
          <a:bodyPr vert="horz" wrap="none" lIns="91395" tIns="45697" rIns="91395" bIns="45697" numCol="1" rtlCol="0" anchor="ctr" anchorCtr="0" compatLnSpc="1">
            <a:prstTxWarp prst="textNoShape">
              <a:avLst/>
            </a:prstTxWarp>
          </a:bodyPr>
          <a:lstStyle/>
          <a:p>
            <a:pPr algn="ctr" defTabSz="877552" eaLnBrk="0" hangingPunct="0">
              <a:defRPr/>
            </a:pPr>
            <a:r>
              <a:rPr lang="zh-CN" altLang="en-US" sz="1600" kern="0" dirty="0">
                <a:solidFill>
                  <a:prstClr val="black"/>
                </a:solidFill>
                <a:latin typeface="微软雅黑"/>
              </a:rPr>
              <a:t>标签效果</a:t>
            </a:r>
          </a:p>
        </p:txBody>
      </p:sp>
      <p:sp>
        <p:nvSpPr>
          <p:cNvPr id="8" name="TextBox 11"/>
          <p:cNvSpPr txBox="1"/>
          <p:nvPr/>
        </p:nvSpPr>
        <p:spPr>
          <a:xfrm>
            <a:off x="2371810" y="1910526"/>
            <a:ext cx="1523499" cy="953594"/>
          </a:xfrm>
          <a:prstGeom prst="rect">
            <a:avLst/>
          </a:prstGeom>
          <a:noFill/>
        </p:spPr>
        <p:txBody>
          <a:bodyPr wrap="square" rtlCol="0">
            <a:spAutoFit/>
          </a:bodyPr>
          <a:lstStyle/>
          <a:p>
            <a:pPr defTabSz="1149935">
              <a:buFont typeface="Arial" pitchFamily="34" charset="0"/>
              <a:buChar char="•"/>
            </a:pPr>
            <a:r>
              <a:rPr lang="zh-CN" altLang="en-US" sz="1399" dirty="0">
                <a:solidFill>
                  <a:prstClr val="black"/>
                </a:solidFill>
                <a:latin typeface="微软雅黑"/>
              </a:rPr>
              <a:t>刷新及时率</a:t>
            </a:r>
            <a:endParaRPr lang="en-US" altLang="zh-CN" sz="1399" dirty="0">
              <a:solidFill>
                <a:prstClr val="black"/>
              </a:solidFill>
              <a:latin typeface="微软雅黑"/>
            </a:endParaRPr>
          </a:p>
          <a:p>
            <a:pPr defTabSz="1149935">
              <a:buFont typeface="Arial" pitchFamily="34" charset="0"/>
              <a:buChar char="•"/>
            </a:pPr>
            <a:r>
              <a:rPr lang="zh-CN" altLang="en-US" sz="1399" dirty="0">
                <a:solidFill>
                  <a:prstClr val="black"/>
                </a:solidFill>
                <a:latin typeface="微软雅黑"/>
              </a:rPr>
              <a:t>是否存在质量问题</a:t>
            </a:r>
            <a:endParaRPr lang="en-US" altLang="zh-CN" sz="1399" dirty="0">
              <a:solidFill>
                <a:prstClr val="black"/>
              </a:solidFill>
              <a:latin typeface="微软雅黑"/>
            </a:endParaRPr>
          </a:p>
          <a:p>
            <a:pPr defTabSz="1149935">
              <a:buFont typeface="Arial" pitchFamily="34" charset="0"/>
              <a:buChar char="•"/>
            </a:pPr>
            <a:r>
              <a:rPr lang="en-US" altLang="zh-CN" sz="1399" dirty="0">
                <a:solidFill>
                  <a:prstClr val="black"/>
                </a:solidFill>
                <a:latin typeface="微软雅黑"/>
              </a:rPr>
              <a:t>…</a:t>
            </a:r>
          </a:p>
        </p:txBody>
      </p:sp>
      <p:sp>
        <p:nvSpPr>
          <p:cNvPr id="9" name="TextBox 12"/>
          <p:cNvSpPr txBox="1"/>
          <p:nvPr/>
        </p:nvSpPr>
        <p:spPr>
          <a:xfrm>
            <a:off x="4276183" y="1910525"/>
            <a:ext cx="1523499" cy="1168910"/>
          </a:xfrm>
          <a:prstGeom prst="rect">
            <a:avLst/>
          </a:prstGeom>
          <a:noFill/>
        </p:spPr>
        <p:txBody>
          <a:bodyPr wrap="square" rtlCol="0">
            <a:spAutoFit/>
          </a:bodyPr>
          <a:lstStyle/>
          <a:p>
            <a:pPr defTabSz="1149935">
              <a:buFont typeface="Arial" pitchFamily="34" charset="0"/>
              <a:buChar char="•"/>
            </a:pPr>
            <a:r>
              <a:rPr lang="zh-CN" altLang="en-US" sz="1399" dirty="0">
                <a:solidFill>
                  <a:prstClr val="black"/>
                </a:solidFill>
                <a:latin typeface="微软雅黑"/>
              </a:rPr>
              <a:t>标签生成目标用户的引用次数</a:t>
            </a:r>
            <a:endParaRPr lang="en-US" altLang="zh-CN" sz="1399" dirty="0">
              <a:solidFill>
                <a:prstClr val="black"/>
              </a:solidFill>
              <a:latin typeface="微软雅黑"/>
            </a:endParaRPr>
          </a:p>
          <a:p>
            <a:pPr defTabSz="1149935">
              <a:buFont typeface="Arial" pitchFamily="34" charset="0"/>
              <a:buChar char="•"/>
            </a:pPr>
            <a:r>
              <a:rPr lang="zh-CN" altLang="en-US" sz="1399" dirty="0">
                <a:solidFill>
                  <a:prstClr val="black"/>
                </a:solidFill>
                <a:latin typeface="微软雅黑"/>
              </a:rPr>
              <a:t>标签直接支撑营销的调用次数</a:t>
            </a:r>
            <a:endParaRPr lang="en-US" altLang="zh-CN" sz="1399" dirty="0">
              <a:solidFill>
                <a:prstClr val="black"/>
              </a:solidFill>
              <a:latin typeface="微软雅黑"/>
            </a:endParaRPr>
          </a:p>
          <a:p>
            <a:pPr defTabSz="1149935">
              <a:buFont typeface="Arial" pitchFamily="34" charset="0"/>
              <a:buChar char="•"/>
            </a:pPr>
            <a:r>
              <a:rPr lang="en-US" altLang="zh-CN" sz="1399" dirty="0">
                <a:solidFill>
                  <a:prstClr val="black"/>
                </a:solidFill>
                <a:latin typeface="微软雅黑"/>
              </a:rPr>
              <a:t>...</a:t>
            </a:r>
            <a:endParaRPr lang="zh-CN" altLang="en-US" sz="1399" dirty="0">
              <a:solidFill>
                <a:prstClr val="black"/>
              </a:solidFill>
              <a:latin typeface="微软雅黑"/>
            </a:endParaRPr>
          </a:p>
        </p:txBody>
      </p:sp>
      <p:sp>
        <p:nvSpPr>
          <p:cNvPr id="10" name="TextBox 13"/>
          <p:cNvSpPr txBox="1"/>
          <p:nvPr/>
        </p:nvSpPr>
        <p:spPr>
          <a:xfrm>
            <a:off x="6180556" y="1910526"/>
            <a:ext cx="1523499" cy="738279"/>
          </a:xfrm>
          <a:prstGeom prst="rect">
            <a:avLst/>
          </a:prstGeom>
          <a:noFill/>
        </p:spPr>
        <p:txBody>
          <a:bodyPr wrap="square" rtlCol="0">
            <a:spAutoFit/>
          </a:bodyPr>
          <a:lstStyle/>
          <a:p>
            <a:pPr defTabSz="1149935">
              <a:buFont typeface="Arial" pitchFamily="34" charset="0"/>
              <a:buChar char="•"/>
            </a:pPr>
            <a:r>
              <a:rPr lang="zh-CN" altLang="en-US" sz="1399" dirty="0">
                <a:solidFill>
                  <a:prstClr val="black"/>
                </a:solidFill>
                <a:latin typeface="微软雅黑"/>
              </a:rPr>
              <a:t>准确率</a:t>
            </a:r>
            <a:endParaRPr lang="en-US" altLang="zh-CN" sz="1399" dirty="0">
              <a:solidFill>
                <a:prstClr val="black"/>
              </a:solidFill>
              <a:latin typeface="微软雅黑"/>
            </a:endParaRPr>
          </a:p>
          <a:p>
            <a:pPr defTabSz="1149935">
              <a:buFont typeface="Arial" pitchFamily="34" charset="0"/>
              <a:buChar char="•"/>
            </a:pPr>
            <a:r>
              <a:rPr lang="zh-CN" altLang="en-US" sz="1399" dirty="0">
                <a:solidFill>
                  <a:prstClr val="black"/>
                </a:solidFill>
                <a:latin typeface="微软雅黑"/>
              </a:rPr>
              <a:t>引用度</a:t>
            </a:r>
            <a:endParaRPr lang="en-US" altLang="zh-CN" sz="1399" dirty="0">
              <a:solidFill>
                <a:prstClr val="black"/>
              </a:solidFill>
              <a:latin typeface="微软雅黑"/>
            </a:endParaRPr>
          </a:p>
          <a:p>
            <a:pPr defTabSz="1149935">
              <a:buFont typeface="Arial" pitchFamily="34" charset="0"/>
              <a:buChar char="•"/>
            </a:pPr>
            <a:r>
              <a:rPr lang="zh-CN" altLang="en-US" sz="1399" dirty="0">
                <a:solidFill>
                  <a:prstClr val="black"/>
                </a:solidFill>
                <a:latin typeface="微软雅黑"/>
              </a:rPr>
              <a:t>重用率</a:t>
            </a:r>
          </a:p>
        </p:txBody>
      </p:sp>
      <p:sp>
        <p:nvSpPr>
          <p:cNvPr id="11" name="圆角矩形 111"/>
          <p:cNvSpPr/>
          <p:nvPr/>
        </p:nvSpPr>
        <p:spPr bwMode="auto">
          <a:xfrm>
            <a:off x="5094815" y="3100123"/>
            <a:ext cx="2442359" cy="555442"/>
          </a:xfrm>
          <a:prstGeom prst="roundRect">
            <a:avLst>
              <a:gd name="adj" fmla="val 10568"/>
            </a:avLst>
          </a:prstGeom>
          <a:solidFill>
            <a:schemeClr val="accent3">
              <a:lumMod val="50000"/>
            </a:schemeClr>
          </a:soli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txBody>
          <a:bodyPr anchor="ctr">
            <a:sp3d/>
          </a:bodyPr>
          <a:lstStyle/>
          <a:p>
            <a:pPr algn="ctr" defTabSz="914049" eaLnBrk="0" fontAlgn="ctr" hangingPunct="0">
              <a:buClr>
                <a:srgbClr val="FF0000"/>
              </a:buClr>
              <a:buSzPct val="70000"/>
              <a:defRPr/>
            </a:pPr>
            <a:r>
              <a:rPr lang="zh-CN" altLang="en-US" sz="1600" b="1" kern="0" dirty="0">
                <a:solidFill>
                  <a:prstClr val="white"/>
                </a:solidFill>
                <a:latin typeface="微软雅黑"/>
              </a:rPr>
              <a:t>建立标签评价体系</a:t>
            </a:r>
          </a:p>
        </p:txBody>
      </p:sp>
      <p:cxnSp>
        <p:nvCxnSpPr>
          <p:cNvPr id="12" name="形状 17"/>
          <p:cNvCxnSpPr/>
          <p:nvPr/>
        </p:nvCxnSpPr>
        <p:spPr bwMode="auto">
          <a:xfrm rot="5400000">
            <a:off x="8045802" y="2138640"/>
            <a:ext cx="658596" cy="1675847"/>
          </a:xfrm>
          <a:prstGeom prst="bentConnector2">
            <a:avLst/>
          </a:prstGeom>
          <a:noFill/>
          <a:ln w="19050" cap="flat" cmpd="sng" algn="ctr">
            <a:solidFill>
              <a:sysClr val="windowText" lastClr="00000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Rounded Rectangle 16"/>
          <p:cNvSpPr/>
          <p:nvPr/>
        </p:nvSpPr>
        <p:spPr>
          <a:xfrm>
            <a:off x="2509629" y="4831968"/>
            <a:ext cx="1447323" cy="457050"/>
          </a:xfrm>
          <a:prstGeom prst="roundRect">
            <a:avLst/>
          </a:prstGeom>
          <a:solidFill>
            <a:schemeClr val="accent5">
              <a:lumMod val="40000"/>
              <a:lumOff val="60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049">
              <a:defRPr/>
            </a:pPr>
            <a:r>
              <a:rPr lang="zh-CN" altLang="en-US" sz="1600" b="1" kern="0" dirty="0">
                <a:solidFill>
                  <a:prstClr val="black"/>
                </a:solidFill>
                <a:latin typeface="微软雅黑"/>
              </a:rPr>
              <a:t>标签优化</a:t>
            </a:r>
            <a:endParaRPr lang="en-US" sz="1600" b="1" kern="0" dirty="0">
              <a:solidFill>
                <a:prstClr val="black"/>
              </a:solidFill>
              <a:latin typeface="微软雅黑"/>
            </a:endParaRPr>
          </a:p>
        </p:txBody>
      </p:sp>
      <p:sp>
        <p:nvSpPr>
          <p:cNvPr id="14" name="Rounded Rectangle 16"/>
          <p:cNvSpPr/>
          <p:nvPr/>
        </p:nvSpPr>
        <p:spPr>
          <a:xfrm>
            <a:off x="4490177" y="4831968"/>
            <a:ext cx="1447323" cy="457050"/>
          </a:xfrm>
          <a:prstGeom prst="roundRect">
            <a:avLst/>
          </a:prstGeom>
          <a:solidFill>
            <a:schemeClr val="accent5">
              <a:lumMod val="40000"/>
              <a:lumOff val="60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049"/>
            <a:r>
              <a:rPr lang="zh-CN" altLang="en-US" sz="1600" b="1" kern="0" dirty="0">
                <a:solidFill>
                  <a:prstClr val="black"/>
                </a:solidFill>
                <a:latin typeface="微软雅黑"/>
              </a:rPr>
              <a:t>标签下线</a:t>
            </a:r>
            <a:endParaRPr lang="en-US" sz="1600" b="1" kern="0" dirty="0">
              <a:solidFill>
                <a:prstClr val="black"/>
              </a:solidFill>
              <a:latin typeface="微软雅黑"/>
            </a:endParaRPr>
          </a:p>
        </p:txBody>
      </p:sp>
      <p:sp>
        <p:nvSpPr>
          <p:cNvPr id="15" name="Rounded Rectangle 16"/>
          <p:cNvSpPr/>
          <p:nvPr/>
        </p:nvSpPr>
        <p:spPr>
          <a:xfrm>
            <a:off x="6470725" y="4831968"/>
            <a:ext cx="1447323" cy="457050"/>
          </a:xfrm>
          <a:prstGeom prst="roundRect">
            <a:avLst/>
          </a:prstGeom>
          <a:solidFill>
            <a:schemeClr val="accent5">
              <a:lumMod val="40000"/>
              <a:lumOff val="60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049"/>
            <a:r>
              <a:rPr lang="zh-CN" altLang="en-US" sz="1600" b="1" kern="0" dirty="0">
                <a:solidFill>
                  <a:prstClr val="black"/>
                </a:solidFill>
                <a:latin typeface="微软雅黑"/>
              </a:rPr>
              <a:t>标签调权</a:t>
            </a:r>
            <a:endParaRPr lang="en-US" sz="1600" b="1" kern="0" dirty="0">
              <a:solidFill>
                <a:prstClr val="black"/>
              </a:solidFill>
              <a:latin typeface="微软雅黑"/>
            </a:endParaRPr>
          </a:p>
        </p:txBody>
      </p:sp>
      <p:sp>
        <p:nvSpPr>
          <p:cNvPr id="16" name="Rounded Rectangle 16"/>
          <p:cNvSpPr/>
          <p:nvPr/>
        </p:nvSpPr>
        <p:spPr>
          <a:xfrm>
            <a:off x="8451273" y="4831968"/>
            <a:ext cx="1447323" cy="457050"/>
          </a:xfrm>
          <a:prstGeom prst="roundRect">
            <a:avLst/>
          </a:prstGeom>
          <a:solidFill>
            <a:schemeClr val="accent5">
              <a:lumMod val="40000"/>
              <a:lumOff val="60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049"/>
            <a:r>
              <a:rPr lang="zh-CN" altLang="en-US" sz="1600" b="1" kern="0" dirty="0">
                <a:solidFill>
                  <a:prstClr val="black"/>
                </a:solidFill>
                <a:latin typeface="微软雅黑"/>
              </a:rPr>
              <a:t>效果预警</a:t>
            </a:r>
            <a:endParaRPr lang="en-US" sz="1600" b="1" kern="0" dirty="0">
              <a:solidFill>
                <a:prstClr val="black"/>
              </a:solidFill>
              <a:latin typeface="微软雅黑"/>
            </a:endParaRPr>
          </a:p>
        </p:txBody>
      </p:sp>
      <p:sp>
        <p:nvSpPr>
          <p:cNvPr id="17" name="TextBox 22"/>
          <p:cNvSpPr txBox="1"/>
          <p:nvPr/>
        </p:nvSpPr>
        <p:spPr>
          <a:xfrm>
            <a:off x="2509629" y="5365192"/>
            <a:ext cx="1447323" cy="953594"/>
          </a:xfrm>
          <a:prstGeom prst="rect">
            <a:avLst/>
          </a:prstGeom>
          <a:noFill/>
        </p:spPr>
        <p:txBody>
          <a:bodyPr wrap="square" rtlCol="0">
            <a:spAutoFit/>
          </a:bodyPr>
          <a:lstStyle/>
          <a:p>
            <a:pPr defTabSz="1149935"/>
            <a:r>
              <a:rPr lang="zh-CN" altLang="en-US" sz="1399" dirty="0">
                <a:solidFill>
                  <a:prstClr val="black"/>
                </a:solidFill>
                <a:latin typeface="微软雅黑"/>
              </a:rPr>
              <a:t>标签评价不高，主要是由于业务效果差，则需要进行标签的优化</a:t>
            </a:r>
          </a:p>
        </p:txBody>
      </p:sp>
      <p:sp>
        <p:nvSpPr>
          <p:cNvPr id="18" name="TextBox 23"/>
          <p:cNvSpPr txBox="1"/>
          <p:nvPr/>
        </p:nvSpPr>
        <p:spPr>
          <a:xfrm>
            <a:off x="4490177" y="5365192"/>
            <a:ext cx="1447323" cy="953594"/>
          </a:xfrm>
          <a:prstGeom prst="rect">
            <a:avLst/>
          </a:prstGeom>
          <a:noFill/>
        </p:spPr>
        <p:txBody>
          <a:bodyPr wrap="square" rtlCol="0">
            <a:spAutoFit/>
          </a:bodyPr>
          <a:lstStyle/>
          <a:p>
            <a:pPr defTabSz="1149935"/>
            <a:r>
              <a:rPr lang="zh-CN" altLang="en-US" sz="1399" dirty="0">
                <a:solidFill>
                  <a:prstClr val="black"/>
                </a:solidFill>
                <a:latin typeface="微软雅黑"/>
              </a:rPr>
              <a:t>标签评价不高，主要是长时间没有人使用，考虑是否将标签下线</a:t>
            </a:r>
          </a:p>
        </p:txBody>
      </p:sp>
      <p:sp>
        <p:nvSpPr>
          <p:cNvPr id="19" name="TextBox 24"/>
          <p:cNvSpPr txBox="1"/>
          <p:nvPr/>
        </p:nvSpPr>
        <p:spPr>
          <a:xfrm>
            <a:off x="6470725" y="5365192"/>
            <a:ext cx="1447323" cy="738279"/>
          </a:xfrm>
          <a:prstGeom prst="rect">
            <a:avLst/>
          </a:prstGeom>
          <a:noFill/>
        </p:spPr>
        <p:txBody>
          <a:bodyPr wrap="square" rtlCol="0">
            <a:spAutoFit/>
          </a:bodyPr>
          <a:lstStyle/>
          <a:p>
            <a:pPr defTabSz="1149935"/>
            <a:r>
              <a:rPr lang="zh-CN" altLang="en-US" sz="1399" dirty="0">
                <a:solidFill>
                  <a:prstClr val="black"/>
                </a:solidFill>
                <a:latin typeface="微软雅黑"/>
              </a:rPr>
              <a:t>标签依据实际使用过程中的业务效果调整其权重</a:t>
            </a:r>
          </a:p>
        </p:txBody>
      </p:sp>
      <p:sp>
        <p:nvSpPr>
          <p:cNvPr id="20" name="TextBox 25"/>
          <p:cNvSpPr txBox="1"/>
          <p:nvPr/>
        </p:nvSpPr>
        <p:spPr>
          <a:xfrm>
            <a:off x="8451273" y="5365192"/>
            <a:ext cx="1675849" cy="953594"/>
          </a:xfrm>
          <a:prstGeom prst="rect">
            <a:avLst/>
          </a:prstGeom>
          <a:noFill/>
        </p:spPr>
        <p:txBody>
          <a:bodyPr wrap="square" rtlCol="0">
            <a:spAutoFit/>
          </a:bodyPr>
          <a:lstStyle/>
          <a:p>
            <a:pPr defTabSz="1149935"/>
            <a:r>
              <a:rPr lang="zh-CN" altLang="en-US" sz="1399" dirty="0">
                <a:solidFill>
                  <a:prstClr val="black"/>
                </a:solidFill>
                <a:latin typeface="微软雅黑"/>
              </a:rPr>
              <a:t>在标签的效果跟踪监控过程中，如果衡量指标低于设定阈值会发出预警</a:t>
            </a:r>
          </a:p>
        </p:txBody>
      </p:sp>
      <p:sp>
        <p:nvSpPr>
          <p:cNvPr id="21" name="TextBox 26"/>
          <p:cNvSpPr txBox="1"/>
          <p:nvPr/>
        </p:nvSpPr>
        <p:spPr>
          <a:xfrm>
            <a:off x="7825855" y="3151676"/>
            <a:ext cx="1142624" cy="338443"/>
          </a:xfrm>
          <a:prstGeom prst="rect">
            <a:avLst/>
          </a:prstGeom>
          <a:solidFill>
            <a:schemeClr val="accent5">
              <a:lumMod val="50000"/>
            </a:schemeClr>
          </a:solidFill>
          <a:ln w="19050" cap="flat" cmpd="sng" algn="ctr">
            <a:solidFill>
              <a:sysClr val="window" lastClr="FFFFFF"/>
            </a:solidFill>
            <a:prstDash val="solid"/>
            <a:round/>
            <a:headEnd type="none" w="med" len="med"/>
            <a:tailEnd type="none" w="med" len="med"/>
          </a:ln>
          <a:effectLst/>
        </p:spPr>
        <p:txBody>
          <a:bodyPr vert="horz" wrap="none" lIns="91395" tIns="45697" rIns="91395" bIns="45697" numCol="1" rtlCol="0" anchor="ctr" anchorCtr="0" compatLnSpc="1">
            <a:prstTxWarp prst="textNoShape">
              <a:avLst/>
            </a:prstTxWarp>
          </a:bodyPr>
          <a:lstStyle/>
          <a:p>
            <a:pPr algn="ctr" defTabSz="877552" eaLnBrk="0" hangingPunct="0">
              <a:defRPr/>
            </a:pPr>
            <a:r>
              <a:rPr lang="zh-CN" altLang="en-US" sz="1600" kern="0" dirty="0">
                <a:solidFill>
                  <a:prstClr val="black"/>
                </a:solidFill>
                <a:latin typeface="微软雅黑"/>
              </a:rPr>
              <a:t>标签类别</a:t>
            </a:r>
          </a:p>
        </p:txBody>
      </p:sp>
      <p:sp>
        <p:nvSpPr>
          <p:cNvPr id="22" name="TextBox 27"/>
          <p:cNvSpPr txBox="1"/>
          <p:nvPr/>
        </p:nvSpPr>
        <p:spPr>
          <a:xfrm>
            <a:off x="3002906" y="3151676"/>
            <a:ext cx="1523499" cy="338443"/>
          </a:xfrm>
          <a:prstGeom prst="rect">
            <a:avLst/>
          </a:prstGeom>
          <a:solidFill>
            <a:schemeClr val="accent5">
              <a:lumMod val="50000"/>
            </a:schemeClr>
          </a:solidFill>
          <a:ln w="19050" cap="flat" cmpd="sng" algn="ctr">
            <a:solidFill>
              <a:sysClr val="window" lastClr="FFFFFF"/>
            </a:solidFill>
            <a:prstDash val="solid"/>
            <a:round/>
            <a:headEnd type="none" w="med" len="med"/>
            <a:tailEnd type="none" w="med" len="med"/>
          </a:ln>
          <a:effectLst/>
        </p:spPr>
        <p:txBody>
          <a:bodyPr vert="horz" wrap="none" lIns="91395" tIns="45697" rIns="91395" bIns="45697" numCol="1" rtlCol="0" anchor="ctr" anchorCtr="0" compatLnSpc="1">
            <a:prstTxWarp prst="textNoShape">
              <a:avLst/>
            </a:prstTxWarp>
          </a:bodyPr>
          <a:lstStyle/>
          <a:p>
            <a:pPr algn="ctr" defTabSz="877552" eaLnBrk="0" hangingPunct="0">
              <a:defRPr/>
            </a:pPr>
            <a:r>
              <a:rPr lang="zh-CN" altLang="en-US" sz="1600" kern="0" dirty="0">
                <a:solidFill>
                  <a:prstClr val="black"/>
                </a:solidFill>
                <a:latin typeface="微软雅黑"/>
              </a:rPr>
              <a:t>标签应用</a:t>
            </a:r>
          </a:p>
        </p:txBody>
      </p:sp>
      <p:cxnSp>
        <p:nvCxnSpPr>
          <p:cNvPr id="23" name="形状 28"/>
          <p:cNvCxnSpPr>
            <a:endCxn id="14" idx="0"/>
          </p:cNvCxnSpPr>
          <p:nvPr/>
        </p:nvCxnSpPr>
        <p:spPr bwMode="auto">
          <a:xfrm rot="10800000" flipV="1">
            <a:off x="5213839" y="4338436"/>
            <a:ext cx="1104536" cy="493531"/>
          </a:xfrm>
          <a:prstGeom prst="bentConnector2">
            <a:avLst/>
          </a:prstGeom>
          <a:noFill/>
          <a:ln w="28575" cap="flat" cmpd="sng" algn="ctr">
            <a:solidFill>
              <a:sysClr val="windowText" lastClr="00000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形状 29"/>
          <p:cNvCxnSpPr>
            <a:endCxn id="15" idx="0"/>
          </p:cNvCxnSpPr>
          <p:nvPr/>
        </p:nvCxnSpPr>
        <p:spPr bwMode="auto">
          <a:xfrm>
            <a:off x="6318374" y="4338437"/>
            <a:ext cx="876012" cy="493531"/>
          </a:xfrm>
          <a:prstGeom prst="bentConnector2">
            <a:avLst/>
          </a:prstGeom>
          <a:noFill/>
          <a:ln w="28575" cap="flat" cmpd="sng" algn="ctr">
            <a:solidFill>
              <a:sysClr val="windowText" lastClr="00000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形状 30"/>
          <p:cNvCxnSpPr>
            <a:endCxn id="16" idx="0"/>
          </p:cNvCxnSpPr>
          <p:nvPr/>
        </p:nvCxnSpPr>
        <p:spPr bwMode="auto">
          <a:xfrm>
            <a:off x="6318375" y="4338437"/>
            <a:ext cx="2856560" cy="493531"/>
          </a:xfrm>
          <a:prstGeom prst="bentConnector2">
            <a:avLst/>
          </a:prstGeom>
          <a:noFill/>
          <a:ln w="28575" cap="flat" cmpd="sng" algn="ctr">
            <a:solidFill>
              <a:sysClr val="windowText" lastClr="00000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 name="形状 31"/>
          <p:cNvCxnSpPr>
            <a:endCxn id="13" idx="0"/>
          </p:cNvCxnSpPr>
          <p:nvPr/>
        </p:nvCxnSpPr>
        <p:spPr bwMode="auto">
          <a:xfrm rot="10800000" flipV="1">
            <a:off x="3233290" y="4338436"/>
            <a:ext cx="3085085" cy="493531"/>
          </a:xfrm>
          <a:prstGeom prst="bentConnector2">
            <a:avLst/>
          </a:prstGeom>
          <a:noFill/>
          <a:ln w="28575" cap="flat" cmpd="sng" algn="ctr">
            <a:solidFill>
              <a:sysClr val="windowText" lastClr="00000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圆角矩形 127"/>
          <p:cNvSpPr/>
          <p:nvPr/>
        </p:nvSpPr>
        <p:spPr bwMode="auto">
          <a:xfrm>
            <a:off x="5099577" y="3963936"/>
            <a:ext cx="2442359" cy="555442"/>
          </a:xfrm>
          <a:prstGeom prst="roundRect">
            <a:avLst>
              <a:gd name="adj" fmla="val 10568"/>
            </a:avLst>
          </a:prstGeom>
          <a:solidFill>
            <a:schemeClr val="accent5">
              <a:lumMod val="40000"/>
              <a:lumOff val="60000"/>
            </a:schemeClr>
          </a:soli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txBody>
          <a:bodyPr anchor="ctr">
            <a:sp3d/>
          </a:bodyPr>
          <a:lstStyle/>
          <a:p>
            <a:pPr algn="ctr" defTabSz="914049" eaLnBrk="0" fontAlgn="ctr" hangingPunct="0">
              <a:buClr>
                <a:srgbClr val="FF0000"/>
              </a:buClr>
              <a:buSzPct val="70000"/>
              <a:defRPr/>
            </a:pPr>
            <a:r>
              <a:rPr lang="zh-CN" altLang="en-US" sz="1600" b="1" kern="0" dirty="0">
                <a:solidFill>
                  <a:prstClr val="black"/>
                </a:solidFill>
                <a:latin typeface="微软雅黑"/>
              </a:rPr>
              <a:t>建立标签评价结果的后续处理流程及机制</a:t>
            </a:r>
          </a:p>
        </p:txBody>
      </p:sp>
      <p:grpSp>
        <p:nvGrpSpPr>
          <p:cNvPr id="28" name="Group 62"/>
          <p:cNvGrpSpPr>
            <a:grpSpLocks/>
          </p:cNvGrpSpPr>
          <p:nvPr/>
        </p:nvGrpSpPr>
        <p:grpSpPr bwMode="auto">
          <a:xfrm>
            <a:off x="6089850" y="3562628"/>
            <a:ext cx="357070" cy="380874"/>
            <a:chOff x="3557" y="2313"/>
            <a:chExt cx="225" cy="457"/>
          </a:xfrm>
        </p:grpSpPr>
        <p:sp>
          <p:nvSpPr>
            <p:cNvPr id="29" name="Freeform 63"/>
            <p:cNvSpPr>
              <a:spLocks noEditPoints="1"/>
            </p:cNvSpPr>
            <p:nvPr/>
          </p:nvSpPr>
          <p:spPr bwMode="auto">
            <a:xfrm>
              <a:off x="3557" y="2313"/>
              <a:ext cx="225" cy="457"/>
            </a:xfrm>
            <a:custGeom>
              <a:avLst/>
              <a:gdLst/>
              <a:ahLst/>
              <a:cxnLst>
                <a:cxn ang="0">
                  <a:pos x="173" y="209"/>
                </a:cxn>
                <a:cxn ang="0">
                  <a:pos x="173" y="269"/>
                </a:cxn>
                <a:cxn ang="0">
                  <a:pos x="225" y="269"/>
                </a:cxn>
                <a:cxn ang="0">
                  <a:pos x="113" y="457"/>
                </a:cxn>
                <a:cxn ang="0">
                  <a:pos x="0" y="269"/>
                </a:cxn>
                <a:cxn ang="0">
                  <a:pos x="54" y="269"/>
                </a:cxn>
                <a:cxn ang="0">
                  <a:pos x="54" y="209"/>
                </a:cxn>
                <a:cxn ang="0">
                  <a:pos x="54" y="209"/>
                </a:cxn>
                <a:cxn ang="0">
                  <a:pos x="173" y="209"/>
                </a:cxn>
                <a:cxn ang="0">
                  <a:pos x="173" y="180"/>
                </a:cxn>
                <a:cxn ang="0">
                  <a:pos x="173" y="180"/>
                </a:cxn>
                <a:cxn ang="0">
                  <a:pos x="173" y="85"/>
                </a:cxn>
                <a:cxn ang="0">
                  <a:pos x="54" y="85"/>
                </a:cxn>
                <a:cxn ang="0">
                  <a:pos x="54" y="178"/>
                </a:cxn>
                <a:cxn ang="0">
                  <a:pos x="54" y="180"/>
                </a:cxn>
                <a:cxn ang="0">
                  <a:pos x="173" y="180"/>
                </a:cxn>
                <a:cxn ang="0">
                  <a:pos x="173" y="58"/>
                </a:cxn>
                <a:cxn ang="0">
                  <a:pos x="173" y="58"/>
                </a:cxn>
                <a:cxn ang="0">
                  <a:pos x="173" y="0"/>
                </a:cxn>
                <a:cxn ang="0">
                  <a:pos x="54" y="0"/>
                </a:cxn>
                <a:cxn ang="0">
                  <a:pos x="54" y="56"/>
                </a:cxn>
                <a:cxn ang="0">
                  <a:pos x="54" y="58"/>
                </a:cxn>
                <a:cxn ang="0">
                  <a:pos x="173" y="58"/>
                </a:cxn>
              </a:cxnLst>
              <a:rect l="0" t="0" r="r" b="b"/>
              <a:pathLst>
                <a:path w="225" h="457">
                  <a:moveTo>
                    <a:pt x="173" y="209"/>
                  </a:moveTo>
                  <a:lnTo>
                    <a:pt x="173" y="269"/>
                  </a:lnTo>
                  <a:lnTo>
                    <a:pt x="225" y="269"/>
                  </a:lnTo>
                  <a:lnTo>
                    <a:pt x="113" y="457"/>
                  </a:lnTo>
                  <a:lnTo>
                    <a:pt x="0" y="269"/>
                  </a:lnTo>
                  <a:lnTo>
                    <a:pt x="54" y="269"/>
                  </a:lnTo>
                  <a:lnTo>
                    <a:pt x="54" y="209"/>
                  </a:lnTo>
                  <a:lnTo>
                    <a:pt x="54" y="209"/>
                  </a:lnTo>
                  <a:lnTo>
                    <a:pt x="173" y="209"/>
                  </a:lnTo>
                  <a:close/>
                  <a:moveTo>
                    <a:pt x="173" y="180"/>
                  </a:moveTo>
                  <a:lnTo>
                    <a:pt x="173" y="180"/>
                  </a:lnTo>
                  <a:lnTo>
                    <a:pt x="173" y="85"/>
                  </a:lnTo>
                  <a:lnTo>
                    <a:pt x="54" y="85"/>
                  </a:lnTo>
                  <a:lnTo>
                    <a:pt x="54" y="178"/>
                  </a:lnTo>
                  <a:lnTo>
                    <a:pt x="54" y="180"/>
                  </a:lnTo>
                  <a:lnTo>
                    <a:pt x="173" y="180"/>
                  </a:lnTo>
                  <a:close/>
                  <a:moveTo>
                    <a:pt x="173" y="58"/>
                  </a:moveTo>
                  <a:lnTo>
                    <a:pt x="173" y="58"/>
                  </a:lnTo>
                  <a:lnTo>
                    <a:pt x="173" y="0"/>
                  </a:lnTo>
                  <a:lnTo>
                    <a:pt x="54" y="0"/>
                  </a:lnTo>
                  <a:lnTo>
                    <a:pt x="54" y="56"/>
                  </a:lnTo>
                  <a:lnTo>
                    <a:pt x="54" y="58"/>
                  </a:lnTo>
                  <a:lnTo>
                    <a:pt x="173" y="58"/>
                  </a:lnTo>
                  <a:close/>
                </a:path>
              </a:pathLst>
            </a:custGeom>
            <a:gradFill rotWithShape="1">
              <a:gsLst>
                <a:gs pos="0">
                  <a:srgbClr val="EEECE1">
                    <a:gamma/>
                    <a:tint val="34902"/>
                    <a:invGamma/>
                  </a:srgbClr>
                </a:gs>
                <a:gs pos="100000">
                  <a:srgbClr val="EEECE1"/>
                </a:gs>
              </a:gsLst>
              <a:lin ang="5400000" scaled="1"/>
            </a:gradFill>
            <a:ln w="9525">
              <a:solidFill>
                <a:srgbClr val="0070C0"/>
              </a:solidFill>
              <a:round/>
              <a:headEnd/>
              <a:tailEnd/>
            </a:ln>
          </p:spPr>
          <p:txBody>
            <a:bodyPr/>
            <a:lstStyle/>
            <a:p>
              <a:pPr defTabSz="914049">
                <a:defRPr/>
              </a:pPr>
              <a:endParaRPr lang="zh-CN" altLang="zh-CN" sz="1799" kern="0">
                <a:solidFill>
                  <a:prstClr val="black"/>
                </a:solidFill>
                <a:latin typeface="微软雅黑"/>
              </a:endParaRPr>
            </a:p>
          </p:txBody>
        </p:sp>
        <p:sp>
          <p:nvSpPr>
            <p:cNvPr id="30" name="Freeform 64"/>
            <p:cNvSpPr>
              <a:spLocks noEditPoints="1"/>
            </p:cNvSpPr>
            <p:nvPr/>
          </p:nvSpPr>
          <p:spPr bwMode="auto">
            <a:xfrm>
              <a:off x="3573" y="2321"/>
              <a:ext cx="195" cy="434"/>
            </a:xfrm>
            <a:custGeom>
              <a:avLst/>
              <a:gdLst/>
              <a:ahLst/>
              <a:cxnLst>
                <a:cxn ang="0">
                  <a:pos x="97" y="434"/>
                </a:cxn>
                <a:cxn ang="0">
                  <a:pos x="0" y="269"/>
                </a:cxn>
                <a:cxn ang="0">
                  <a:pos x="38" y="269"/>
                </a:cxn>
                <a:cxn ang="0">
                  <a:pos x="46" y="269"/>
                </a:cxn>
                <a:cxn ang="0">
                  <a:pos x="46" y="261"/>
                </a:cxn>
                <a:cxn ang="0">
                  <a:pos x="46" y="209"/>
                </a:cxn>
                <a:cxn ang="0">
                  <a:pos x="149" y="209"/>
                </a:cxn>
                <a:cxn ang="0">
                  <a:pos x="149" y="261"/>
                </a:cxn>
                <a:cxn ang="0">
                  <a:pos x="149" y="269"/>
                </a:cxn>
                <a:cxn ang="0">
                  <a:pos x="157" y="269"/>
                </a:cxn>
                <a:cxn ang="0">
                  <a:pos x="195" y="269"/>
                </a:cxn>
                <a:cxn ang="0">
                  <a:pos x="97" y="434"/>
                </a:cxn>
                <a:cxn ang="0">
                  <a:pos x="97" y="434"/>
                </a:cxn>
                <a:cxn ang="0">
                  <a:pos x="46" y="164"/>
                </a:cxn>
                <a:cxn ang="0">
                  <a:pos x="46" y="85"/>
                </a:cxn>
                <a:cxn ang="0">
                  <a:pos x="149" y="85"/>
                </a:cxn>
                <a:cxn ang="0">
                  <a:pos x="149" y="164"/>
                </a:cxn>
                <a:cxn ang="0">
                  <a:pos x="46" y="164"/>
                </a:cxn>
                <a:cxn ang="0">
                  <a:pos x="46" y="164"/>
                </a:cxn>
                <a:cxn ang="0">
                  <a:pos x="46" y="42"/>
                </a:cxn>
                <a:cxn ang="0">
                  <a:pos x="46" y="0"/>
                </a:cxn>
                <a:cxn ang="0">
                  <a:pos x="149" y="0"/>
                </a:cxn>
                <a:cxn ang="0">
                  <a:pos x="149" y="42"/>
                </a:cxn>
                <a:cxn ang="0">
                  <a:pos x="46" y="42"/>
                </a:cxn>
                <a:cxn ang="0">
                  <a:pos x="46" y="42"/>
                </a:cxn>
              </a:cxnLst>
              <a:rect l="0" t="0" r="r" b="b"/>
              <a:pathLst>
                <a:path w="195" h="434">
                  <a:moveTo>
                    <a:pt x="97" y="434"/>
                  </a:moveTo>
                  <a:lnTo>
                    <a:pt x="0" y="269"/>
                  </a:lnTo>
                  <a:lnTo>
                    <a:pt x="38" y="269"/>
                  </a:lnTo>
                  <a:lnTo>
                    <a:pt x="46" y="269"/>
                  </a:lnTo>
                  <a:lnTo>
                    <a:pt x="46" y="261"/>
                  </a:lnTo>
                  <a:lnTo>
                    <a:pt x="46" y="209"/>
                  </a:lnTo>
                  <a:lnTo>
                    <a:pt x="149" y="209"/>
                  </a:lnTo>
                  <a:lnTo>
                    <a:pt x="149" y="261"/>
                  </a:lnTo>
                  <a:lnTo>
                    <a:pt x="149" y="269"/>
                  </a:lnTo>
                  <a:lnTo>
                    <a:pt x="157" y="269"/>
                  </a:lnTo>
                  <a:lnTo>
                    <a:pt x="195" y="269"/>
                  </a:lnTo>
                  <a:lnTo>
                    <a:pt x="97" y="434"/>
                  </a:lnTo>
                  <a:lnTo>
                    <a:pt x="97" y="434"/>
                  </a:lnTo>
                  <a:close/>
                  <a:moveTo>
                    <a:pt x="46" y="164"/>
                  </a:moveTo>
                  <a:lnTo>
                    <a:pt x="46" y="85"/>
                  </a:lnTo>
                  <a:lnTo>
                    <a:pt x="149" y="85"/>
                  </a:lnTo>
                  <a:lnTo>
                    <a:pt x="149" y="164"/>
                  </a:lnTo>
                  <a:lnTo>
                    <a:pt x="46" y="164"/>
                  </a:lnTo>
                  <a:lnTo>
                    <a:pt x="46" y="164"/>
                  </a:lnTo>
                  <a:close/>
                  <a:moveTo>
                    <a:pt x="46" y="42"/>
                  </a:moveTo>
                  <a:lnTo>
                    <a:pt x="46" y="0"/>
                  </a:lnTo>
                  <a:lnTo>
                    <a:pt x="149" y="0"/>
                  </a:lnTo>
                  <a:lnTo>
                    <a:pt x="149" y="42"/>
                  </a:lnTo>
                  <a:lnTo>
                    <a:pt x="46" y="42"/>
                  </a:lnTo>
                  <a:lnTo>
                    <a:pt x="46" y="42"/>
                  </a:lnTo>
                  <a:close/>
                </a:path>
              </a:pathLst>
            </a:custGeom>
            <a:gradFill rotWithShape="1">
              <a:gsLst>
                <a:gs pos="0">
                  <a:sysClr val="window" lastClr="FFFFFF"/>
                </a:gs>
                <a:gs pos="100000">
                  <a:sysClr val="window" lastClr="FFFFFF">
                    <a:gamma/>
                    <a:shade val="82353"/>
                    <a:invGamma/>
                  </a:sysClr>
                </a:gs>
              </a:gsLst>
              <a:lin ang="5400000" scaled="1"/>
            </a:gradFill>
            <a:ln w="9525">
              <a:solidFill>
                <a:srgbClr val="0070C0"/>
              </a:solidFill>
              <a:round/>
              <a:headEnd/>
              <a:tailEnd/>
            </a:ln>
          </p:spPr>
          <p:txBody>
            <a:bodyPr/>
            <a:lstStyle/>
            <a:p>
              <a:pPr defTabSz="914049">
                <a:defRPr/>
              </a:pPr>
              <a:endParaRPr lang="zh-CN" altLang="zh-CN" sz="1799" kern="0">
                <a:solidFill>
                  <a:prstClr val="black"/>
                </a:solidFill>
                <a:latin typeface="微软雅黑"/>
              </a:endParaRPr>
            </a:p>
          </p:txBody>
        </p:sp>
      </p:grpSp>
      <p:sp>
        <p:nvSpPr>
          <p:cNvPr id="32" name="矩形 31"/>
          <p:cNvSpPr/>
          <p:nvPr/>
        </p:nvSpPr>
        <p:spPr bwMode="auto">
          <a:xfrm>
            <a:off x="8451272" y="1676232"/>
            <a:ext cx="1523499" cy="1188086"/>
          </a:xfrm>
          <a:prstGeom prst="rect">
            <a:avLst/>
          </a:prstGeom>
          <a:noFill/>
          <a:ln w="19050"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395" tIns="45697" rIns="91395" bIns="45697" numCol="1" rtlCol="0" anchor="ctr" anchorCtr="0" compatLnSpc="1">
            <a:prstTxWarp prst="textNoShape">
              <a:avLst/>
            </a:prstTxWarp>
          </a:bodyPr>
          <a:lstStyle/>
          <a:p>
            <a:pPr algn="ctr" defTabSz="877552" eaLnBrk="0" hangingPunct="0"/>
            <a:endParaRPr lang="zh-CN" altLang="en-US" sz="1600" dirty="0">
              <a:solidFill>
                <a:prstClr val="black"/>
              </a:solidFill>
              <a:latin typeface="微软雅黑"/>
            </a:endParaRPr>
          </a:p>
        </p:txBody>
      </p:sp>
      <p:sp>
        <p:nvSpPr>
          <p:cNvPr id="35" name="矩形: 剪去对角 34"/>
          <p:cNvSpPr/>
          <p:nvPr/>
        </p:nvSpPr>
        <p:spPr bwMode="auto">
          <a:xfrm>
            <a:off x="8526033" y="1600058"/>
            <a:ext cx="1278534" cy="1111172"/>
          </a:xfrm>
          <a:prstGeom prst="snip2DiagRect">
            <a:avLst/>
          </a:prstGeom>
          <a:solidFill>
            <a:schemeClr val="accent3">
              <a:lumMod val="60000"/>
              <a:lumOff val="40000"/>
            </a:schemeClr>
          </a:solidFill>
          <a:ln>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10" tIns="45705" rIns="91410" bIns="45705" numCol="1" rtlCol="0" anchor="t" anchorCtr="0" compatLnSpc="1">
            <a:prstTxWarp prst="textNoShape">
              <a:avLst/>
            </a:prstTxWarp>
          </a:bodyPr>
          <a:lstStyle/>
          <a:p>
            <a:pPr defTabSz="877552" eaLnBrk="0" hangingPunct="0"/>
            <a:r>
              <a:rPr lang="zh-CN" altLang="en-US" sz="1600" dirty="0">
                <a:solidFill>
                  <a:prstClr val="black"/>
                </a:solidFill>
                <a:latin typeface="微软雅黑"/>
              </a:rPr>
              <a:t>用户标签</a:t>
            </a:r>
            <a:endParaRPr lang="en-US" altLang="zh-CN" sz="1600" dirty="0">
              <a:solidFill>
                <a:prstClr val="black"/>
              </a:solidFill>
              <a:latin typeface="微软雅黑"/>
            </a:endParaRPr>
          </a:p>
          <a:p>
            <a:pPr defTabSz="877552" eaLnBrk="0" hangingPunct="0"/>
            <a:r>
              <a:rPr lang="zh-CN" altLang="en-US" sz="1600" dirty="0">
                <a:solidFill>
                  <a:prstClr val="black"/>
                </a:solidFill>
                <a:latin typeface="微软雅黑"/>
              </a:rPr>
              <a:t>业务标签</a:t>
            </a:r>
            <a:endParaRPr lang="en-US" altLang="zh-CN" sz="1600" dirty="0">
              <a:solidFill>
                <a:prstClr val="black"/>
              </a:solidFill>
              <a:latin typeface="微软雅黑"/>
            </a:endParaRPr>
          </a:p>
        </p:txBody>
      </p:sp>
      <p:sp>
        <p:nvSpPr>
          <p:cNvPr id="34" name="标题 1"/>
          <p:cNvSpPr>
            <a:spLocks noGrp="1"/>
          </p:cNvSpPr>
          <p:nvPr>
            <p:ph type="title"/>
          </p:nvPr>
        </p:nvSpPr>
        <p:spPr>
          <a:xfrm>
            <a:off x="331386" y="134956"/>
            <a:ext cx="9436663" cy="540007"/>
          </a:xfrm>
        </p:spPr>
        <p:txBody>
          <a:bodyPr/>
          <a:lstStyle/>
          <a:p>
            <a:pPr algn="l"/>
            <a:r>
              <a:rPr lang="zh-CN" altLang="en-US" sz="2700" b="1" dirty="0">
                <a:solidFill>
                  <a:srgbClr val="C00000"/>
                </a:solidFill>
                <a:ea typeface="+mj-ea"/>
              </a:rPr>
              <a:t>标签质量评估</a:t>
            </a:r>
            <a:endParaRPr lang="en-US" sz="2700" b="1" dirty="0">
              <a:solidFill>
                <a:srgbClr val="C00000"/>
              </a:solidFill>
              <a:ea typeface="+mj-ea"/>
            </a:endParaRPr>
          </a:p>
        </p:txBody>
      </p:sp>
    </p:spTree>
    <p:extLst>
      <p:ext uri="{BB962C8B-B14F-4D97-AF65-F5344CB8AC3E}">
        <p14:creationId xmlns:p14="http://schemas.microsoft.com/office/powerpoint/2010/main" val="13099609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704662" y="1214972"/>
          <a:ext cx="10725661" cy="4320058"/>
        </p:xfrm>
        <a:graphic>
          <a:graphicData uri="http://schemas.openxmlformats.org/drawingml/2006/table">
            <a:tbl>
              <a:tblPr>
                <a:tableStyleId>{5C22544A-7EE6-4342-B048-85BDC9FD1C3A}</a:tableStyleId>
              </a:tblPr>
              <a:tblGrid>
                <a:gridCol w="1943576">
                  <a:extLst>
                    <a:ext uri="{9D8B030D-6E8A-4147-A177-3AD203B41FA5}">
                      <a16:colId xmlns="" xmlns:a16="http://schemas.microsoft.com/office/drawing/2014/main" val="20000"/>
                    </a:ext>
                  </a:extLst>
                </a:gridCol>
                <a:gridCol w="1223733">
                  <a:extLst>
                    <a:ext uri="{9D8B030D-6E8A-4147-A177-3AD203B41FA5}">
                      <a16:colId xmlns="" xmlns:a16="http://schemas.microsoft.com/office/drawing/2014/main" val="20001"/>
                    </a:ext>
                  </a:extLst>
                </a:gridCol>
                <a:gridCol w="7558352">
                  <a:extLst>
                    <a:ext uri="{9D8B030D-6E8A-4147-A177-3AD203B41FA5}">
                      <a16:colId xmlns="" xmlns:a16="http://schemas.microsoft.com/office/drawing/2014/main" val="20002"/>
                    </a:ext>
                  </a:extLst>
                </a:gridCol>
              </a:tblGrid>
              <a:tr h="388990">
                <a:tc>
                  <a:txBody>
                    <a:bodyPr/>
                    <a:lstStyle/>
                    <a:p>
                      <a:pPr algn="ctr" fontAlgn="ctr"/>
                      <a:r>
                        <a:rPr lang="zh-CN" altLang="en-US" sz="1600" b="1" i="0" u="none" strike="noStrike" dirty="0">
                          <a:solidFill>
                            <a:schemeClr val="bg1"/>
                          </a:solidFill>
                          <a:effectLst/>
                          <a:latin typeface="微软雅黑" panose="020B0503020204020204" pitchFamily="34" charset="-122"/>
                          <a:ea typeface="微软雅黑" panose="020B0503020204020204" pitchFamily="34" charset="-122"/>
                        </a:rPr>
                        <a:t>指标名称</a:t>
                      </a:r>
                    </a:p>
                  </a:txBody>
                  <a:tcPr marL="9346" marR="9346" marT="9342" marB="0" anchor="ctr">
                    <a:solidFill>
                      <a:schemeClr val="accent5">
                        <a:lumMod val="50000"/>
                      </a:schemeClr>
                    </a:solidFill>
                  </a:tcPr>
                </a:tc>
                <a:tc>
                  <a:txBody>
                    <a:bodyPr/>
                    <a:lstStyle/>
                    <a:p>
                      <a:pPr algn="ctr" fontAlgn="ctr"/>
                      <a:r>
                        <a:rPr lang="zh-CN" altLang="en-US" sz="1600" b="1" i="0" u="none" strike="noStrike" dirty="0">
                          <a:solidFill>
                            <a:schemeClr val="bg1"/>
                          </a:solidFill>
                          <a:effectLst/>
                          <a:latin typeface="微软雅黑" panose="020B0503020204020204" pitchFamily="34" charset="-122"/>
                          <a:ea typeface="微软雅黑" panose="020B0503020204020204" pitchFamily="34" charset="-122"/>
                        </a:rPr>
                        <a:t>状态</a:t>
                      </a:r>
                    </a:p>
                  </a:txBody>
                  <a:tcPr marL="9346" marR="9346" marT="9342" marB="0" anchor="ctr">
                    <a:solidFill>
                      <a:schemeClr val="accent5">
                        <a:lumMod val="50000"/>
                      </a:schemeClr>
                    </a:solidFill>
                  </a:tcPr>
                </a:tc>
                <a:tc>
                  <a:txBody>
                    <a:bodyPr/>
                    <a:lstStyle/>
                    <a:p>
                      <a:pPr algn="ctr" fontAlgn="ctr"/>
                      <a:r>
                        <a:rPr lang="zh-CN" altLang="en-US" sz="1600" b="1" i="0" u="none" strike="noStrike" dirty="0">
                          <a:solidFill>
                            <a:schemeClr val="bg1"/>
                          </a:solidFill>
                          <a:effectLst/>
                          <a:latin typeface="微软雅黑" panose="020B0503020204020204" pitchFamily="34" charset="-122"/>
                          <a:ea typeface="微软雅黑" panose="020B0503020204020204" pitchFamily="34" charset="-122"/>
                        </a:rPr>
                        <a:t>指标定义</a:t>
                      </a:r>
                    </a:p>
                  </a:txBody>
                  <a:tcPr marL="9346" marR="9346" marT="9342" marB="0" anchor="ctr">
                    <a:solidFill>
                      <a:schemeClr val="accent5">
                        <a:lumMod val="50000"/>
                      </a:schemeClr>
                    </a:solidFill>
                  </a:tcPr>
                </a:tc>
                <a:extLst>
                  <a:ext uri="{0D108BD9-81ED-4DB2-BD59-A6C34878D82A}">
                    <a16:rowId xmlns="" xmlns:a16="http://schemas.microsoft.com/office/drawing/2014/main" val="10000"/>
                  </a:ext>
                </a:extLst>
              </a:tr>
              <a:tr h="637023">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500" b="1" i="0" u="none" strike="noStrike" kern="1200" dirty="0">
                          <a:solidFill>
                            <a:schemeClr val="dk1"/>
                          </a:solidFill>
                          <a:effectLst/>
                          <a:latin typeface="微软雅黑" panose="020B0503020204020204" pitchFamily="34" charset="-122"/>
                          <a:ea typeface="微软雅黑" panose="020B0503020204020204" pitchFamily="34" charset="-122"/>
                          <a:cs typeface="+mn-cs"/>
                        </a:rPr>
                        <a:t>覆盖率</a:t>
                      </a:r>
                      <a:endParaRPr lang="en-US" altLang="zh-CN" sz="1500" b="1" i="0" u="none" strike="noStrike" dirty="0">
                        <a:solidFill>
                          <a:schemeClr val="tx1"/>
                        </a:solidFill>
                        <a:effectLst/>
                        <a:latin typeface="微软雅黑" panose="020B0503020204020204" pitchFamily="34" charset="-122"/>
                        <a:ea typeface="微软雅黑" panose="020B0503020204020204" pitchFamily="34" charset="-122"/>
                      </a:endParaRPr>
                    </a:p>
                  </a:txBody>
                  <a:tcPr marL="9346" marR="9346" marT="9342" marB="0" anchor="ctr">
                    <a:solidFill>
                      <a:schemeClr val="accent5">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500" b="0" i="0" u="none" strike="noStrike" dirty="0">
                          <a:solidFill>
                            <a:schemeClr val="tx1"/>
                          </a:solidFill>
                          <a:effectLst/>
                          <a:latin typeface="微软雅黑" panose="020B0503020204020204" pitchFamily="34" charset="-122"/>
                          <a:ea typeface="微软雅黑" panose="020B0503020204020204" pitchFamily="34" charset="-122"/>
                        </a:rPr>
                        <a:t>已有</a:t>
                      </a:r>
                      <a:endParaRPr lang="en-US" altLang="zh-CN" sz="1500" b="0" i="0" u="none" strike="noStrike" dirty="0">
                        <a:solidFill>
                          <a:schemeClr val="tx1"/>
                        </a:solidFill>
                        <a:effectLst/>
                        <a:latin typeface="微软雅黑" panose="020B0503020204020204" pitchFamily="34" charset="-122"/>
                        <a:ea typeface="微软雅黑" panose="020B0503020204020204" pitchFamily="34" charset="-122"/>
                      </a:endParaRPr>
                    </a:p>
                  </a:txBody>
                  <a:tcPr marL="9346" marR="9346" marT="9342" marB="0" anchor="ctr">
                    <a:solidFill>
                      <a:schemeClr val="accent5">
                        <a:lumMod val="40000"/>
                        <a:lumOff val="60000"/>
                      </a:schemeClr>
                    </a:solidFill>
                  </a:tcPr>
                </a:tc>
                <a:tc>
                  <a:txBody>
                    <a:bodyPr/>
                    <a:lstStyle/>
                    <a:p>
                      <a:pPr algn="l" fontAlgn="ctr"/>
                      <a:r>
                        <a:rPr lang="zh-CN" altLang="en-US" sz="1500" b="0" i="0" u="none" strike="noStrike" dirty="0">
                          <a:solidFill>
                            <a:schemeClr val="tx1"/>
                          </a:solidFill>
                          <a:effectLst/>
                          <a:latin typeface="微软雅黑" panose="020B0503020204020204" pitchFamily="34" charset="-122"/>
                          <a:ea typeface="微软雅黑" panose="020B0503020204020204" pitchFamily="34" charset="-122"/>
                        </a:rPr>
                        <a:t>对于事实类标签，覆盖率默认为</a:t>
                      </a:r>
                      <a:r>
                        <a:rPr lang="en-US" altLang="zh-CN" sz="1500" b="0" i="0" u="none" strike="noStrike" dirty="0">
                          <a:solidFill>
                            <a:schemeClr val="tx1"/>
                          </a:solidFill>
                          <a:effectLst/>
                          <a:latin typeface="微软雅黑" panose="020B0503020204020204" pitchFamily="34" charset="-122"/>
                          <a:ea typeface="微软雅黑" panose="020B0503020204020204" pitchFamily="34" charset="-122"/>
                        </a:rPr>
                        <a:t>100%</a:t>
                      </a:r>
                      <a:r>
                        <a:rPr lang="zh-CN" altLang="en-US" sz="1500" b="0" i="0" u="none" strike="noStrike" dirty="0">
                          <a:solidFill>
                            <a:schemeClr val="tx1"/>
                          </a:solidFill>
                          <a:effectLst/>
                          <a:latin typeface="微软雅黑" panose="020B0503020204020204" pitchFamily="34" charset="-122"/>
                          <a:ea typeface="微软雅黑" panose="020B0503020204020204" pitchFamily="34" charset="-122"/>
                        </a:rPr>
                        <a:t>；</a:t>
                      </a:r>
                      <a:endParaRPr lang="en-US" altLang="zh-CN" sz="1500" b="0" i="0" u="none" strike="noStrike" dirty="0">
                        <a:solidFill>
                          <a:schemeClr val="tx1"/>
                        </a:solidFill>
                        <a:effectLst/>
                        <a:latin typeface="微软雅黑" panose="020B0503020204020204" pitchFamily="34" charset="-122"/>
                        <a:ea typeface="微软雅黑" panose="020B0503020204020204" pitchFamily="34" charset="-122"/>
                      </a:endParaRPr>
                    </a:p>
                    <a:p>
                      <a:pPr algn="l" fontAlgn="ctr"/>
                      <a:r>
                        <a:rPr lang="zh-CN" altLang="en-US" sz="1500" b="0" i="0" u="none" strike="noStrike" dirty="0">
                          <a:solidFill>
                            <a:schemeClr val="tx1"/>
                          </a:solidFill>
                          <a:effectLst/>
                          <a:latin typeface="微软雅黑" panose="020B0503020204020204" pitchFamily="34" charset="-122"/>
                          <a:ea typeface="微软雅黑" panose="020B0503020204020204" pitchFamily="34" charset="-122"/>
                        </a:rPr>
                        <a:t>对于预测类标签，按照其算法计算覆盖率</a:t>
                      </a:r>
                      <a:endParaRPr lang="en-US" altLang="zh-CN" sz="1500" b="0" i="0" u="none" strike="noStrike" dirty="0">
                        <a:solidFill>
                          <a:schemeClr val="tx1"/>
                        </a:solidFill>
                        <a:effectLst/>
                        <a:latin typeface="微软雅黑" panose="020B0503020204020204" pitchFamily="34" charset="-122"/>
                        <a:ea typeface="微软雅黑" panose="020B0503020204020204" pitchFamily="34" charset="-122"/>
                      </a:endParaRPr>
                    </a:p>
                  </a:txBody>
                  <a:tcPr marL="9346" marR="9346" marT="9342" marB="0" anchor="ctr">
                    <a:solidFill>
                      <a:schemeClr val="accent5">
                        <a:lumMod val="40000"/>
                        <a:lumOff val="60000"/>
                      </a:schemeClr>
                    </a:solidFill>
                  </a:tcPr>
                </a:tc>
                <a:extLst>
                  <a:ext uri="{0D108BD9-81ED-4DB2-BD59-A6C34878D82A}">
                    <a16:rowId xmlns="" xmlns:a16="http://schemas.microsoft.com/office/drawing/2014/main" val="10001"/>
                  </a:ext>
                </a:extLst>
              </a:tr>
              <a:tr h="6480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b="1" i="0" u="none" strike="noStrike" kern="1200" dirty="0">
                          <a:solidFill>
                            <a:schemeClr val="dk1"/>
                          </a:solidFill>
                          <a:effectLst/>
                          <a:latin typeface="微软雅黑" panose="020B0503020204020204" pitchFamily="34" charset="-122"/>
                          <a:ea typeface="微软雅黑" panose="020B0503020204020204" pitchFamily="34" charset="-122"/>
                          <a:cs typeface="+mn-cs"/>
                        </a:rPr>
                        <a:t>准确率</a:t>
                      </a:r>
                      <a:endParaRPr lang="en-US" altLang="zh-CN" sz="1500" b="1" i="0" u="none" strike="noStrike" dirty="0">
                        <a:solidFill>
                          <a:schemeClr val="tx1"/>
                        </a:solidFill>
                        <a:effectLst/>
                        <a:latin typeface="微软雅黑" panose="020B0503020204020204" pitchFamily="34" charset="-122"/>
                        <a:ea typeface="微软雅黑" panose="020B0503020204020204" pitchFamily="34" charset="-122"/>
                      </a:endParaRPr>
                    </a:p>
                  </a:txBody>
                  <a:tcPr marL="9346" marR="9346" marT="9342" marB="0" anchor="c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500" b="0" i="0" u="none" strike="noStrike" dirty="0">
                          <a:solidFill>
                            <a:schemeClr val="tx1"/>
                          </a:solidFill>
                          <a:effectLst/>
                          <a:latin typeface="微软雅黑" panose="020B0503020204020204" pitchFamily="34" charset="-122"/>
                          <a:ea typeface="微软雅黑" panose="020B0503020204020204" pitchFamily="34" charset="-122"/>
                        </a:rPr>
                        <a:t>已有</a:t>
                      </a:r>
                      <a:endParaRPr lang="en-US" altLang="zh-CN" sz="1500" b="0" i="0" u="none" strike="noStrike" dirty="0">
                        <a:solidFill>
                          <a:schemeClr val="tx1"/>
                        </a:solidFill>
                        <a:effectLst/>
                        <a:latin typeface="微软雅黑" panose="020B0503020204020204" pitchFamily="34" charset="-122"/>
                        <a:ea typeface="微软雅黑" panose="020B0503020204020204" pitchFamily="34" charset="-122"/>
                      </a:endParaRPr>
                    </a:p>
                  </a:txBody>
                  <a:tcPr marL="9346" marR="9346" marT="9342" marB="0" anchor="ctr">
                    <a:solidFill>
                      <a:schemeClr val="accent5">
                        <a:lumMod val="20000"/>
                        <a:lumOff val="80000"/>
                      </a:schemeClr>
                    </a:solidFill>
                  </a:tcPr>
                </a:tc>
                <a:tc>
                  <a:txBody>
                    <a:bodyPr/>
                    <a:lstStyle/>
                    <a:p>
                      <a:pPr algn="l" fontAlgn="ctr"/>
                      <a:r>
                        <a:rPr lang="zh-CN" altLang="en-US" sz="1500" b="0" i="0" u="none" strike="noStrike" dirty="0">
                          <a:solidFill>
                            <a:schemeClr val="tx1"/>
                          </a:solidFill>
                          <a:effectLst/>
                          <a:latin typeface="微软雅黑" panose="020B0503020204020204" pitchFamily="34" charset="-122"/>
                          <a:ea typeface="微软雅黑" panose="020B0503020204020204" pitchFamily="34" charset="-122"/>
                        </a:rPr>
                        <a:t>对于事实类标签，准确率默认为</a:t>
                      </a:r>
                      <a:r>
                        <a:rPr lang="en-US" altLang="zh-CN" sz="1500" b="0" i="0" u="none" strike="noStrike" dirty="0">
                          <a:solidFill>
                            <a:schemeClr val="tx1"/>
                          </a:solidFill>
                          <a:effectLst/>
                          <a:latin typeface="微软雅黑" panose="020B0503020204020204" pitchFamily="34" charset="-122"/>
                          <a:ea typeface="微软雅黑" panose="020B0503020204020204" pitchFamily="34" charset="-122"/>
                        </a:rPr>
                        <a:t>100%</a:t>
                      </a:r>
                      <a:r>
                        <a:rPr lang="zh-CN" altLang="en-US" sz="1500" b="0" i="0" u="none" strike="noStrike" dirty="0">
                          <a:solidFill>
                            <a:schemeClr val="tx1"/>
                          </a:solidFill>
                          <a:effectLst/>
                          <a:latin typeface="微软雅黑" panose="020B0503020204020204" pitchFamily="34" charset="-122"/>
                          <a:ea typeface="微软雅黑" panose="020B0503020204020204" pitchFamily="34" charset="-122"/>
                        </a:rPr>
                        <a:t>；</a:t>
                      </a:r>
                      <a:endParaRPr lang="en-US" altLang="zh-CN" sz="1500" b="0" i="0" u="none" strike="noStrike" dirty="0">
                        <a:solidFill>
                          <a:schemeClr val="tx1"/>
                        </a:solidFill>
                        <a:effectLst/>
                        <a:latin typeface="微软雅黑" panose="020B0503020204020204" pitchFamily="34" charset="-122"/>
                        <a:ea typeface="微软雅黑" panose="020B0503020204020204" pitchFamily="34" charset="-122"/>
                      </a:endParaRPr>
                    </a:p>
                    <a:p>
                      <a:pPr algn="l" fontAlgn="ctr"/>
                      <a:r>
                        <a:rPr lang="zh-CN" altLang="en-US" sz="1500" b="0" i="0" u="none" strike="noStrike" dirty="0">
                          <a:solidFill>
                            <a:schemeClr val="tx1"/>
                          </a:solidFill>
                          <a:effectLst/>
                          <a:latin typeface="微软雅黑" panose="020B0503020204020204" pitchFamily="34" charset="-122"/>
                          <a:ea typeface="微软雅黑" panose="020B0503020204020204" pitchFamily="34" charset="-122"/>
                        </a:rPr>
                        <a:t>对于预测类标签，按照其算法计算准确率</a:t>
                      </a:r>
                      <a:endParaRPr lang="en-US" altLang="zh-CN" sz="1500" b="0" i="0" u="none" strike="noStrike" dirty="0">
                        <a:solidFill>
                          <a:schemeClr val="tx1"/>
                        </a:solidFill>
                        <a:effectLst/>
                        <a:latin typeface="微软雅黑" panose="020B0503020204020204" pitchFamily="34" charset="-122"/>
                        <a:ea typeface="微软雅黑" panose="020B0503020204020204" pitchFamily="34" charset="-122"/>
                      </a:endParaRPr>
                    </a:p>
                  </a:txBody>
                  <a:tcPr marL="9346" marR="9346" marT="9342" marB="0" anchor="ctr">
                    <a:solidFill>
                      <a:schemeClr val="accent5">
                        <a:lumMod val="20000"/>
                        <a:lumOff val="80000"/>
                      </a:schemeClr>
                    </a:solidFill>
                  </a:tcPr>
                </a:tc>
                <a:extLst>
                  <a:ext uri="{0D108BD9-81ED-4DB2-BD59-A6C34878D82A}">
                    <a16:rowId xmlns="" xmlns:a16="http://schemas.microsoft.com/office/drawing/2014/main" val="10002"/>
                  </a:ext>
                </a:extLst>
              </a:tr>
              <a:tr h="4860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b="1" i="0" u="none" strike="noStrike" dirty="0">
                          <a:solidFill>
                            <a:schemeClr val="tx1"/>
                          </a:solidFill>
                          <a:effectLst/>
                          <a:latin typeface="微软雅黑" panose="020B0503020204020204" pitchFamily="34" charset="-122"/>
                          <a:ea typeface="微软雅黑" panose="020B0503020204020204" pitchFamily="34" charset="-122"/>
                        </a:rPr>
                        <a:t>引用度</a:t>
                      </a:r>
                      <a:endParaRPr lang="en-US" altLang="zh-CN" sz="1500" b="1" i="0" u="none" strike="noStrike" dirty="0">
                        <a:solidFill>
                          <a:schemeClr val="tx1"/>
                        </a:solidFill>
                        <a:effectLst/>
                        <a:latin typeface="微软雅黑" panose="020B0503020204020204" pitchFamily="34" charset="-122"/>
                        <a:ea typeface="微软雅黑" panose="020B0503020204020204" pitchFamily="34" charset="-122"/>
                      </a:endParaRPr>
                    </a:p>
                  </a:txBody>
                  <a:tcPr marL="9346" marR="9346" marT="9342" marB="0" anchor="ctr">
                    <a:solidFill>
                      <a:schemeClr val="accent5">
                        <a:lumMod val="40000"/>
                        <a:lumOff val="60000"/>
                      </a:schemeClr>
                    </a:solidFill>
                  </a:tcPr>
                </a:tc>
                <a:tc>
                  <a:txBody>
                    <a:bodyPr/>
                    <a:lstStyle/>
                    <a:p>
                      <a:pPr algn="ctr"/>
                      <a:r>
                        <a:rPr lang="zh-CN" altLang="en-US" sz="1500" dirty="0">
                          <a:latin typeface="微软雅黑" panose="020B0503020204020204" pitchFamily="34" charset="-122"/>
                          <a:ea typeface="微软雅黑" panose="020B0503020204020204" pitchFamily="34" charset="-122"/>
                        </a:rPr>
                        <a:t>新增</a:t>
                      </a:r>
                    </a:p>
                  </a:txBody>
                  <a:tcPr marL="9346" marR="9346" marT="9342" marB="0" anchor="ctr">
                    <a:solidFill>
                      <a:schemeClr val="accent5">
                        <a:lumMod val="40000"/>
                        <a:lumOff val="60000"/>
                      </a:schemeClr>
                    </a:solidFill>
                  </a:tcPr>
                </a:tc>
                <a:tc>
                  <a:txBody>
                    <a:bodyPr/>
                    <a:lstStyle/>
                    <a:p>
                      <a:pPr marL="0" algn="l" defTabSz="914400" rtl="0" eaLnBrk="1" fontAlgn="ctr" latinLnBrk="0" hangingPunct="1"/>
                      <a:r>
                        <a:rPr lang="zh-CN" altLang="zh-CN" sz="1500" kern="1200" dirty="0">
                          <a:solidFill>
                            <a:schemeClr val="dk1"/>
                          </a:solidFill>
                          <a:effectLst/>
                          <a:latin typeface="微软雅黑" panose="020B0503020204020204" pitchFamily="34" charset="-122"/>
                          <a:ea typeface="微软雅黑" panose="020B0503020204020204" pitchFamily="34" charset="-122"/>
                          <a:cs typeface="+mn-cs"/>
                        </a:rPr>
                        <a:t>统计周期内</a:t>
                      </a:r>
                      <a:r>
                        <a:rPr lang="zh-CN" altLang="en-US" sz="1500" kern="1200" dirty="0">
                          <a:solidFill>
                            <a:schemeClr val="dk1"/>
                          </a:solidFill>
                          <a:effectLst/>
                          <a:latin typeface="微软雅黑" panose="020B0503020204020204" pitchFamily="34" charset="-122"/>
                          <a:ea typeface="微软雅黑" panose="020B0503020204020204" pitchFamily="34" charset="-122"/>
                          <a:cs typeface="+mn-cs"/>
                        </a:rPr>
                        <a:t>标签被相关业务功能引用次数</a:t>
                      </a:r>
                    </a:p>
                  </a:txBody>
                  <a:tcPr marL="9346" marR="9346" marT="9342" marB="0" anchor="ctr">
                    <a:solidFill>
                      <a:schemeClr val="accent5">
                        <a:lumMod val="40000"/>
                        <a:lumOff val="60000"/>
                      </a:schemeClr>
                    </a:solidFill>
                  </a:tcPr>
                </a:tc>
                <a:extLst>
                  <a:ext uri="{0D108BD9-81ED-4DB2-BD59-A6C34878D82A}">
                    <a16:rowId xmlns="" xmlns:a16="http://schemas.microsoft.com/office/drawing/2014/main" val="10003"/>
                  </a:ext>
                </a:extLst>
              </a:tr>
              <a:tr h="540007">
                <a:tc>
                  <a:txBody>
                    <a:bodyPr/>
                    <a:lstStyle/>
                    <a:p>
                      <a:pPr algn="l" fontAlgn="ctr"/>
                      <a:r>
                        <a:rPr lang="zh-CN" altLang="en-US" sz="1500" b="1" i="0" u="none" strike="noStrike" dirty="0">
                          <a:solidFill>
                            <a:schemeClr val="tx1"/>
                          </a:solidFill>
                          <a:effectLst/>
                          <a:latin typeface="微软雅黑" panose="020B0503020204020204" pitchFamily="34" charset="-122"/>
                          <a:ea typeface="微软雅黑" panose="020B0503020204020204" pitchFamily="34" charset="-122"/>
                        </a:rPr>
                        <a:t>权重 </a:t>
                      </a:r>
                      <a:endParaRPr lang="en-US" altLang="zh-CN" sz="1500" b="1" i="0" u="none" strike="noStrike" dirty="0">
                        <a:solidFill>
                          <a:schemeClr val="tx1"/>
                        </a:solidFill>
                        <a:effectLst/>
                        <a:latin typeface="微软雅黑" panose="020B0503020204020204" pitchFamily="34" charset="-122"/>
                        <a:ea typeface="微软雅黑" panose="020B0503020204020204" pitchFamily="34" charset="-122"/>
                      </a:endParaRPr>
                    </a:p>
                  </a:txBody>
                  <a:tcPr marL="9346" marR="9346" marT="9342" marB="0" anchor="ctr">
                    <a:solidFill>
                      <a:schemeClr val="accent5">
                        <a:lumMod val="20000"/>
                        <a:lumOff val="80000"/>
                      </a:schemeClr>
                    </a:solidFill>
                  </a:tcPr>
                </a:tc>
                <a:tc>
                  <a:txBody>
                    <a:bodyPr/>
                    <a:lstStyle/>
                    <a:p>
                      <a:pPr algn="ctr"/>
                      <a:r>
                        <a:rPr lang="zh-CN" altLang="en-US" sz="1500" dirty="0">
                          <a:latin typeface="微软雅黑" panose="020B0503020204020204" pitchFamily="34" charset="-122"/>
                          <a:ea typeface="微软雅黑" panose="020B0503020204020204" pitchFamily="34" charset="-122"/>
                        </a:rPr>
                        <a:t>新增</a:t>
                      </a:r>
                    </a:p>
                  </a:txBody>
                  <a:tcPr marL="9346" marR="9346" marT="9342" marB="0" anchor="ctr">
                    <a:solidFill>
                      <a:schemeClr val="accent5">
                        <a:lumMod val="20000"/>
                        <a:lumOff val="80000"/>
                      </a:schemeClr>
                    </a:solidFill>
                  </a:tcPr>
                </a:tc>
                <a:tc>
                  <a:txBody>
                    <a:bodyPr/>
                    <a:lstStyle/>
                    <a:p>
                      <a:pPr marL="0" algn="l" defTabSz="914400" rtl="0" eaLnBrk="1" fontAlgn="ctr" latinLnBrk="0" hangingPunct="1"/>
                      <a:r>
                        <a:rPr lang="zh-CN" altLang="zh-CN" sz="1500" kern="1200" dirty="0">
                          <a:solidFill>
                            <a:schemeClr val="dk1"/>
                          </a:solidFill>
                          <a:effectLst/>
                          <a:latin typeface="微软雅黑" panose="020B0503020204020204" pitchFamily="34" charset="-122"/>
                          <a:ea typeface="微软雅黑" panose="020B0503020204020204" pitchFamily="34" charset="-122"/>
                          <a:cs typeface="+mn-cs"/>
                        </a:rPr>
                        <a:t>统计周期内</a:t>
                      </a:r>
                      <a:r>
                        <a:rPr lang="zh-CN" altLang="en-US" sz="1500" kern="1200" dirty="0">
                          <a:solidFill>
                            <a:schemeClr val="dk1"/>
                          </a:solidFill>
                          <a:effectLst/>
                          <a:latin typeface="微软雅黑" panose="020B0503020204020204" pitchFamily="34" charset="-122"/>
                          <a:ea typeface="微软雅黑" panose="020B0503020204020204" pitchFamily="34" charset="-122"/>
                          <a:cs typeface="+mn-cs"/>
                        </a:rPr>
                        <a:t>标签的业务重要性（</a:t>
                      </a:r>
                      <a:r>
                        <a:rPr lang="en-US" altLang="zh-CN" sz="1500" kern="1200" dirty="0">
                          <a:solidFill>
                            <a:schemeClr val="dk1"/>
                          </a:solidFill>
                          <a:effectLst/>
                          <a:latin typeface="微软雅黑" panose="020B0503020204020204" pitchFamily="34" charset="-122"/>
                          <a:ea typeface="微软雅黑" panose="020B0503020204020204" pitchFamily="34" charset="-122"/>
                          <a:cs typeface="+mn-cs"/>
                        </a:rPr>
                        <a:t>1-10</a:t>
                      </a:r>
                      <a:r>
                        <a:rPr lang="zh-CN" altLang="en-US" sz="1500" kern="1200" dirty="0">
                          <a:solidFill>
                            <a:schemeClr val="dk1"/>
                          </a:solidFill>
                          <a:effectLst/>
                          <a:latin typeface="微软雅黑" panose="020B0503020204020204" pitchFamily="34" charset="-122"/>
                          <a:ea typeface="微软雅黑" panose="020B0503020204020204" pitchFamily="34" charset="-122"/>
                          <a:cs typeface="+mn-cs"/>
                        </a:rPr>
                        <a:t>）</a:t>
                      </a:r>
                    </a:p>
                  </a:txBody>
                  <a:tcPr marL="9346" marR="9346" marT="9342" marB="0" anchor="ctr">
                    <a:solidFill>
                      <a:schemeClr val="accent5">
                        <a:lumMod val="20000"/>
                        <a:lumOff val="80000"/>
                      </a:schemeClr>
                    </a:solidFill>
                  </a:tcPr>
                </a:tc>
                <a:extLst>
                  <a:ext uri="{0D108BD9-81ED-4DB2-BD59-A6C34878D82A}">
                    <a16:rowId xmlns="" xmlns:a16="http://schemas.microsoft.com/office/drawing/2014/main" val="10004"/>
                  </a:ext>
                </a:extLst>
              </a:tr>
              <a:tr h="4860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b="1" i="0" u="none" strike="noStrike" dirty="0">
                          <a:solidFill>
                            <a:schemeClr val="tx1"/>
                          </a:solidFill>
                          <a:effectLst/>
                          <a:latin typeface="微软雅黑" panose="020B0503020204020204" pitchFamily="34" charset="-122"/>
                          <a:ea typeface="微软雅黑" panose="020B0503020204020204" pitchFamily="34" charset="-122"/>
                        </a:rPr>
                        <a:t>贡献度</a:t>
                      </a:r>
                    </a:p>
                  </a:txBody>
                  <a:tcPr marL="9346" marR="9346" marT="9342" marB="0" anchor="ctr">
                    <a:solidFill>
                      <a:schemeClr val="accent5">
                        <a:lumMod val="40000"/>
                        <a:lumOff val="60000"/>
                      </a:schemeClr>
                    </a:solidFill>
                  </a:tcPr>
                </a:tc>
                <a:tc>
                  <a:txBody>
                    <a:bodyPr/>
                    <a:lstStyle/>
                    <a:p>
                      <a:pPr algn="ctr"/>
                      <a:r>
                        <a:rPr lang="zh-CN" altLang="en-US" sz="1500" dirty="0">
                          <a:latin typeface="微软雅黑" panose="020B0503020204020204" pitchFamily="34" charset="-122"/>
                          <a:ea typeface="微软雅黑" panose="020B0503020204020204" pitchFamily="34" charset="-122"/>
                        </a:rPr>
                        <a:t>新增</a:t>
                      </a:r>
                    </a:p>
                  </a:txBody>
                  <a:tcPr marL="9346" marR="9346" marT="9342" marB="0" anchor="ctr">
                    <a:solidFill>
                      <a:schemeClr val="accent5">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b="0" i="0" u="none" strike="noStrike" dirty="0">
                          <a:solidFill>
                            <a:schemeClr val="tx1"/>
                          </a:solidFill>
                          <a:effectLst/>
                          <a:latin typeface="微软雅黑" panose="020B0503020204020204" pitchFamily="34" charset="-122"/>
                          <a:ea typeface="微软雅黑" panose="020B0503020204020204" pitchFamily="34" charset="-122"/>
                        </a:rPr>
                        <a:t>引用度</a:t>
                      </a:r>
                      <a:r>
                        <a:rPr lang="en-US" altLang="zh-CN" sz="1500" b="0" i="0" u="none" strike="noStrike" dirty="0">
                          <a:solidFill>
                            <a:schemeClr val="tx1"/>
                          </a:solidFill>
                          <a:effectLst/>
                          <a:latin typeface="微软雅黑" panose="020B0503020204020204" pitchFamily="34" charset="-122"/>
                          <a:ea typeface="微软雅黑" panose="020B0503020204020204" pitchFamily="34" charset="-122"/>
                        </a:rPr>
                        <a:t>×</a:t>
                      </a:r>
                      <a:r>
                        <a:rPr lang="zh-CN" altLang="en-US" sz="1500" b="0" i="0" u="none" strike="noStrike" dirty="0">
                          <a:solidFill>
                            <a:schemeClr val="tx1"/>
                          </a:solidFill>
                          <a:effectLst/>
                          <a:latin typeface="微软雅黑" panose="020B0503020204020204" pitchFamily="34" charset="-122"/>
                          <a:ea typeface="微软雅黑" panose="020B0503020204020204" pitchFamily="34" charset="-122"/>
                        </a:rPr>
                        <a:t>权重</a:t>
                      </a:r>
                      <a:endParaRPr lang="en-US" altLang="zh-CN" sz="1500" b="0" i="0" u="none" strike="noStrike" dirty="0">
                        <a:solidFill>
                          <a:schemeClr val="tx1"/>
                        </a:solidFill>
                        <a:effectLst/>
                        <a:latin typeface="微软雅黑" panose="020B0503020204020204" pitchFamily="34" charset="-122"/>
                        <a:ea typeface="微软雅黑" panose="020B0503020204020204" pitchFamily="34" charset="-122"/>
                      </a:endParaRPr>
                    </a:p>
                  </a:txBody>
                  <a:tcPr marL="9346" marR="9346" marT="9342" marB="0" anchor="ctr">
                    <a:solidFill>
                      <a:schemeClr val="accent5">
                        <a:lumMod val="40000"/>
                        <a:lumOff val="60000"/>
                      </a:schemeClr>
                    </a:solidFill>
                  </a:tcPr>
                </a:tc>
                <a:extLst>
                  <a:ext uri="{0D108BD9-81ED-4DB2-BD59-A6C34878D82A}">
                    <a16:rowId xmlns="" xmlns:a16="http://schemas.microsoft.com/office/drawing/2014/main" val="10005"/>
                  </a:ext>
                </a:extLst>
              </a:tr>
              <a:tr h="540007">
                <a:tc>
                  <a:txBody>
                    <a:bodyPr/>
                    <a:lstStyle/>
                    <a:p>
                      <a:pPr algn="l"/>
                      <a:r>
                        <a:rPr lang="zh-CN" altLang="en-US" sz="1500" b="1" dirty="0">
                          <a:latin typeface="微软雅黑" panose="020B0503020204020204" pitchFamily="34" charset="-122"/>
                          <a:ea typeface="微软雅黑" panose="020B0503020204020204" pitchFamily="34" charset="-122"/>
                        </a:rPr>
                        <a:t>引用率</a:t>
                      </a:r>
                    </a:p>
                  </a:txBody>
                  <a:tcPr marL="9346" marR="9346" marT="9342" marB="0" anchor="ctr">
                    <a:solidFill>
                      <a:schemeClr val="accent5">
                        <a:lumMod val="20000"/>
                        <a:lumOff val="80000"/>
                      </a:schemeClr>
                    </a:solidFill>
                  </a:tcPr>
                </a:tc>
                <a:tc>
                  <a:txBody>
                    <a:bodyPr/>
                    <a:lstStyle/>
                    <a:p>
                      <a:pPr algn="ctr"/>
                      <a:r>
                        <a:rPr lang="zh-CN" altLang="en-US" sz="1500" dirty="0">
                          <a:latin typeface="微软雅黑" panose="020B0503020204020204" pitchFamily="34" charset="-122"/>
                          <a:ea typeface="微软雅黑" panose="020B0503020204020204" pitchFamily="34" charset="-122"/>
                        </a:rPr>
                        <a:t>新增</a:t>
                      </a:r>
                    </a:p>
                  </a:txBody>
                  <a:tcPr marL="9346" marR="9346" marT="9342" marB="0" anchor="ctr">
                    <a:solidFill>
                      <a:schemeClr val="accent5">
                        <a:lumMod val="20000"/>
                        <a:lumOff val="80000"/>
                      </a:schemeClr>
                    </a:solidFill>
                  </a:tcPr>
                </a:tc>
                <a:tc>
                  <a:txBody>
                    <a:bodyPr/>
                    <a:lstStyle/>
                    <a:p>
                      <a:pPr marL="0" algn="l" defTabSz="914400" rtl="0" eaLnBrk="1" fontAlgn="ctr" latinLnBrk="0" hangingPunct="1"/>
                      <a:r>
                        <a:rPr lang="zh-CN" altLang="zh-CN" sz="1500" kern="1200" dirty="0">
                          <a:solidFill>
                            <a:schemeClr val="dk1"/>
                          </a:solidFill>
                          <a:effectLst/>
                          <a:latin typeface="微软雅黑" panose="020B0503020204020204" pitchFamily="34" charset="-122"/>
                          <a:ea typeface="微软雅黑" panose="020B0503020204020204" pitchFamily="34" charset="-122"/>
                          <a:cs typeface="+mn-cs"/>
                        </a:rPr>
                        <a:t>统计周期内</a:t>
                      </a:r>
                      <a:r>
                        <a:rPr lang="zh-CN" altLang="en-US" sz="1500" kern="1200" dirty="0">
                          <a:solidFill>
                            <a:schemeClr val="dk1"/>
                          </a:solidFill>
                          <a:effectLst/>
                          <a:latin typeface="微软雅黑" panose="020B0503020204020204" pitchFamily="34" charset="-122"/>
                          <a:ea typeface="微软雅黑" panose="020B0503020204020204" pitchFamily="34" charset="-122"/>
                          <a:cs typeface="+mn-cs"/>
                        </a:rPr>
                        <a:t>被引用标签占整体的占比</a:t>
                      </a:r>
                    </a:p>
                  </a:txBody>
                  <a:tcPr marL="9346" marR="9346" marT="9342" marB="0" anchor="ctr">
                    <a:solidFill>
                      <a:schemeClr val="accent5">
                        <a:lumMod val="20000"/>
                        <a:lumOff val="80000"/>
                      </a:schemeClr>
                    </a:solidFill>
                  </a:tcPr>
                </a:tc>
                <a:extLst>
                  <a:ext uri="{0D108BD9-81ED-4DB2-BD59-A6C34878D82A}">
                    <a16:rowId xmlns="" xmlns:a16="http://schemas.microsoft.com/office/drawing/2014/main" val="10006"/>
                  </a:ext>
                </a:extLst>
              </a:tr>
              <a:tr h="594008">
                <a:tc>
                  <a:txBody>
                    <a:bodyPr/>
                    <a:lstStyle/>
                    <a:p>
                      <a:pPr algn="l" fontAlgn="ctr"/>
                      <a:r>
                        <a:rPr lang="zh-CN" altLang="en-US" sz="1500" b="1" i="0" u="none" strike="noStrike" dirty="0">
                          <a:solidFill>
                            <a:schemeClr val="tx1"/>
                          </a:solidFill>
                          <a:effectLst/>
                          <a:latin typeface="微软雅黑" panose="020B0503020204020204" pitchFamily="34" charset="-122"/>
                          <a:ea typeface="微软雅黑" panose="020B0503020204020204" pitchFamily="34" charset="-122"/>
                        </a:rPr>
                        <a:t>重用率</a:t>
                      </a:r>
                      <a:endParaRPr lang="en-US" altLang="zh-CN" sz="1500" b="1" i="0" u="none" strike="noStrike" dirty="0">
                        <a:solidFill>
                          <a:schemeClr val="tx1"/>
                        </a:solidFill>
                        <a:effectLst/>
                        <a:latin typeface="微软雅黑" panose="020B0503020204020204" pitchFamily="34" charset="-122"/>
                        <a:ea typeface="微软雅黑" panose="020B0503020204020204" pitchFamily="34" charset="-122"/>
                      </a:endParaRPr>
                    </a:p>
                  </a:txBody>
                  <a:tcPr marL="9346" marR="9346" marT="9342" marB="0" anchor="ctr">
                    <a:solidFill>
                      <a:schemeClr val="accent5">
                        <a:lumMod val="40000"/>
                        <a:lumOff val="60000"/>
                      </a:schemeClr>
                    </a:solidFill>
                  </a:tcPr>
                </a:tc>
                <a:tc>
                  <a:txBody>
                    <a:bodyPr/>
                    <a:lstStyle/>
                    <a:p>
                      <a:pPr algn="ctr"/>
                      <a:r>
                        <a:rPr lang="zh-CN" altLang="en-US" sz="1500" dirty="0">
                          <a:latin typeface="微软雅黑" panose="020B0503020204020204" pitchFamily="34" charset="-122"/>
                          <a:ea typeface="微软雅黑" panose="020B0503020204020204" pitchFamily="34" charset="-122"/>
                        </a:rPr>
                        <a:t>新增</a:t>
                      </a:r>
                    </a:p>
                  </a:txBody>
                  <a:tcPr marL="9346" marR="9346" marT="9342" marB="0" anchor="ctr">
                    <a:solidFill>
                      <a:schemeClr val="accent5">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500" kern="1200" dirty="0">
                          <a:solidFill>
                            <a:schemeClr val="dk1"/>
                          </a:solidFill>
                          <a:effectLst/>
                          <a:latin typeface="微软雅黑" panose="020B0503020204020204" pitchFamily="34" charset="-122"/>
                          <a:ea typeface="微软雅黑" panose="020B0503020204020204" pitchFamily="34" charset="-122"/>
                          <a:cs typeface="+mn-cs"/>
                        </a:rPr>
                        <a:t>统计周期</a:t>
                      </a:r>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sym typeface="Gill Sans" charset="0"/>
                        </a:rPr>
                        <a:t>内被引用</a:t>
                      </a:r>
                      <a:r>
                        <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sym typeface="Gill Sans" charset="0"/>
                        </a:rPr>
                        <a:t>N</a:t>
                      </a:r>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sym typeface="Gill Sans" charset="0"/>
                        </a:rPr>
                        <a:t>次及以上的标签占比</a:t>
                      </a:r>
                      <a:endParaRPr lang="zh-CN" altLang="en-US" sz="1500" dirty="0">
                        <a:solidFill>
                          <a:schemeClr val="bg1">
                            <a:lumMod val="75000"/>
                          </a:schemeClr>
                        </a:solidFill>
                        <a:latin typeface="微软雅黑" panose="020B0503020204020204" pitchFamily="34" charset="-122"/>
                        <a:ea typeface="微软雅黑" panose="020B0503020204020204" pitchFamily="34" charset="-122"/>
                      </a:endParaRPr>
                    </a:p>
                  </a:txBody>
                  <a:tcPr marL="9346" marR="9346" marT="9342" marB="0" anchor="ctr">
                    <a:solidFill>
                      <a:schemeClr val="accent5">
                        <a:lumMod val="40000"/>
                        <a:lumOff val="60000"/>
                      </a:schemeClr>
                    </a:solidFill>
                  </a:tcPr>
                </a:tc>
                <a:extLst>
                  <a:ext uri="{0D108BD9-81ED-4DB2-BD59-A6C34878D82A}">
                    <a16:rowId xmlns="" xmlns:a16="http://schemas.microsoft.com/office/drawing/2014/main" val="10007"/>
                  </a:ext>
                </a:extLst>
              </a:tr>
            </a:tbl>
          </a:graphicData>
        </a:graphic>
      </p:graphicFrame>
      <p:sp>
        <p:nvSpPr>
          <p:cNvPr id="4" name="标题 1"/>
          <p:cNvSpPr>
            <a:spLocks noGrp="1"/>
          </p:cNvSpPr>
          <p:nvPr>
            <p:ph type="title"/>
          </p:nvPr>
        </p:nvSpPr>
        <p:spPr>
          <a:xfrm>
            <a:off x="331386" y="134956"/>
            <a:ext cx="9436663" cy="540007"/>
          </a:xfrm>
        </p:spPr>
        <p:txBody>
          <a:bodyPr/>
          <a:lstStyle/>
          <a:p>
            <a:pPr algn="l"/>
            <a:r>
              <a:rPr lang="zh-CN" altLang="en-US" sz="2700" b="1" dirty="0">
                <a:solidFill>
                  <a:srgbClr val="C00000"/>
                </a:solidFill>
                <a:ea typeface="+mj-ea"/>
              </a:rPr>
              <a:t>标签质量评估指标</a:t>
            </a:r>
            <a:endParaRPr lang="en-US" sz="2700" b="1" dirty="0">
              <a:solidFill>
                <a:srgbClr val="C00000"/>
              </a:solidFill>
              <a:ea typeface="+mj-ea"/>
            </a:endParaRPr>
          </a:p>
        </p:txBody>
      </p:sp>
    </p:spTree>
    <p:extLst>
      <p:ext uri="{BB962C8B-B14F-4D97-AF65-F5344CB8AC3E}">
        <p14:creationId xmlns:p14="http://schemas.microsoft.com/office/powerpoint/2010/main" val="37204758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85356" y="1320664"/>
            <a:ext cx="7598189" cy="4850556"/>
          </a:xfrm>
          <a:prstGeom prst="rect">
            <a:avLst/>
          </a:prstGeom>
        </p:spPr>
      </p:pic>
      <p:sp>
        <p:nvSpPr>
          <p:cNvPr id="4" name="文本框 3"/>
          <p:cNvSpPr txBox="1"/>
          <p:nvPr/>
        </p:nvSpPr>
        <p:spPr>
          <a:xfrm>
            <a:off x="8511247" y="1195779"/>
            <a:ext cx="3198563" cy="3462486"/>
          </a:xfrm>
          <a:prstGeom prst="rect">
            <a:avLst/>
          </a:prstGeom>
          <a:solidFill>
            <a:schemeClr val="bg1"/>
          </a:solidFill>
        </p:spPr>
        <p:txBody>
          <a:bodyPr wrap="square" rtlCol="0">
            <a:spAutoFit/>
          </a:bodyPr>
          <a:lstStyle/>
          <a:p>
            <a:pPr marL="342769" indent="-342769" defTabSz="914049" fontAlgn="base">
              <a:lnSpc>
                <a:spcPct val="150000"/>
              </a:lnSpc>
              <a:spcBef>
                <a:spcPct val="20000"/>
              </a:spcBef>
              <a:spcAft>
                <a:spcPct val="0"/>
              </a:spcAft>
              <a:buClr>
                <a:srgbClr val="990000"/>
              </a:buClr>
              <a:buFont typeface="Arial" panose="020B0604020202020204" pitchFamily="34" charset="0"/>
              <a:buChar char="•"/>
              <a:defRPr/>
            </a:pPr>
            <a:r>
              <a:rPr lang="zh-CN" altLang="en-US" sz="1500" b="1" kern="0" dirty="0">
                <a:solidFill>
                  <a:prstClr val="black"/>
                </a:solidFill>
                <a:latin typeface="微软雅黑" panose="020B0503020204020204" pitchFamily="34" charset="-122"/>
              </a:rPr>
              <a:t>自定义标签：</a:t>
            </a:r>
            <a:endParaRPr lang="en-US" altLang="zh-CN" sz="1500" b="1"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500" kern="0" dirty="0">
                <a:solidFill>
                  <a:prstClr val="black"/>
                </a:solidFill>
                <a:latin typeface="微软雅黑" panose="020B0503020204020204" pitchFamily="34" charset="-122"/>
              </a:rPr>
              <a:t>支持自定义基本信息；</a:t>
            </a:r>
            <a:endParaRPr lang="en-US" altLang="zh-CN" sz="1500"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500" kern="0" dirty="0">
                <a:solidFill>
                  <a:srgbClr val="2D2015"/>
                </a:solidFill>
                <a:latin typeface="微软雅黑" pitchFamily="34" charset="-122"/>
              </a:rPr>
              <a:t>支持</a:t>
            </a:r>
            <a:r>
              <a:rPr lang="en-US" altLang="zh-CN" sz="1500" kern="0" dirty="0">
                <a:solidFill>
                  <a:srgbClr val="2D2015"/>
                </a:solidFill>
                <a:latin typeface="微软雅黑" pitchFamily="34" charset="-122"/>
              </a:rPr>
              <a:t>and </a:t>
            </a:r>
            <a:r>
              <a:rPr lang="zh-CN" altLang="en-US" sz="1500" kern="0" dirty="0">
                <a:solidFill>
                  <a:srgbClr val="2D2015"/>
                </a:solidFill>
                <a:latin typeface="微软雅黑" pitchFamily="34" charset="-122"/>
              </a:rPr>
              <a:t>， </a:t>
            </a:r>
            <a:r>
              <a:rPr lang="en-US" altLang="zh-CN" sz="1500" kern="0" dirty="0">
                <a:solidFill>
                  <a:srgbClr val="2D2015"/>
                </a:solidFill>
                <a:latin typeface="微软雅黑" pitchFamily="34" charset="-122"/>
              </a:rPr>
              <a:t>or</a:t>
            </a:r>
            <a:r>
              <a:rPr lang="zh-CN" altLang="en-US" sz="1500" kern="0" dirty="0">
                <a:solidFill>
                  <a:srgbClr val="2D2015"/>
                </a:solidFill>
                <a:latin typeface="微软雅黑" pitchFamily="34" charset="-122"/>
              </a:rPr>
              <a:t>，</a:t>
            </a:r>
            <a:r>
              <a:rPr lang="en-US" altLang="zh-CN" sz="1500" kern="0" dirty="0">
                <a:solidFill>
                  <a:srgbClr val="2D2015"/>
                </a:solidFill>
                <a:latin typeface="微软雅黑" pitchFamily="34" charset="-122"/>
              </a:rPr>
              <a:t>&gt;,&lt;</a:t>
            </a:r>
            <a:r>
              <a:rPr lang="zh-CN" altLang="en-US" sz="1500" kern="0" dirty="0">
                <a:solidFill>
                  <a:srgbClr val="2D2015"/>
                </a:solidFill>
                <a:latin typeface="微软雅黑" pitchFamily="34" charset="-122"/>
              </a:rPr>
              <a:t>等多种条件表达式</a:t>
            </a:r>
            <a:endParaRPr lang="en-US" altLang="zh-CN" sz="1500"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500" kern="0" dirty="0">
                <a:solidFill>
                  <a:prstClr val="black"/>
                </a:solidFill>
                <a:latin typeface="微软雅黑" panose="020B0503020204020204" pitchFamily="34" charset="-122"/>
              </a:rPr>
              <a:t>支持标签来源为业务规则或机器学习</a:t>
            </a:r>
            <a:endParaRPr lang="en-US" altLang="zh-CN" sz="1500" kern="0" dirty="0">
              <a:solidFill>
                <a:prstClr val="black"/>
              </a:solidFill>
              <a:latin typeface="微软雅黑" panose="020B0503020204020204" pitchFamily="34" charset="-122"/>
            </a:endParaRPr>
          </a:p>
          <a:p>
            <a:pPr marL="342769" indent="-342769" defTabSz="914049" fontAlgn="base">
              <a:lnSpc>
                <a:spcPct val="150000"/>
              </a:lnSpc>
              <a:spcBef>
                <a:spcPct val="20000"/>
              </a:spcBef>
              <a:spcAft>
                <a:spcPct val="0"/>
              </a:spcAft>
              <a:buClr>
                <a:srgbClr val="990000"/>
              </a:buClr>
              <a:buFont typeface="Arial" panose="020B0604020202020204" pitchFamily="34" charset="0"/>
              <a:buChar char="•"/>
              <a:defRPr/>
            </a:pPr>
            <a:r>
              <a:rPr lang="zh-CN" altLang="en-US" sz="1500" b="1" kern="0" dirty="0">
                <a:solidFill>
                  <a:prstClr val="black"/>
                </a:solidFill>
                <a:latin typeface="微软雅黑" panose="020B0503020204020204" pitchFamily="34" charset="-122"/>
              </a:rPr>
              <a:t>自定义客群</a:t>
            </a:r>
            <a:endParaRPr lang="en-US" altLang="zh-CN" sz="1500" b="1" kern="0" dirty="0">
              <a:solidFill>
                <a:prstClr val="black"/>
              </a:solidFill>
              <a:latin typeface="微软雅黑" panose="020B0503020204020204" pitchFamily="34" charset="-122"/>
            </a:endParaRPr>
          </a:p>
          <a:p>
            <a:pPr marL="342769" indent="-342769" defTabSz="914049" fontAlgn="base">
              <a:lnSpc>
                <a:spcPct val="150000"/>
              </a:lnSpc>
              <a:spcBef>
                <a:spcPct val="20000"/>
              </a:spcBef>
              <a:spcAft>
                <a:spcPct val="0"/>
              </a:spcAft>
              <a:buClr>
                <a:srgbClr val="990000"/>
              </a:buClr>
              <a:buFont typeface="Arial" panose="020B0604020202020204" pitchFamily="34" charset="0"/>
              <a:buChar char="•"/>
              <a:defRPr/>
            </a:pPr>
            <a:r>
              <a:rPr lang="zh-CN" altLang="en-US" sz="1500" b="1" kern="0" dirty="0">
                <a:solidFill>
                  <a:prstClr val="black"/>
                </a:solidFill>
                <a:latin typeface="微软雅黑" panose="020B0503020204020204" pitchFamily="34" charset="-122"/>
              </a:rPr>
              <a:t>自定义画像</a:t>
            </a:r>
            <a:endParaRPr lang="en-US" altLang="zh-CN" sz="1500" dirty="0">
              <a:solidFill>
                <a:prstClr val="black"/>
              </a:solidFill>
              <a:latin typeface="微软雅黑" panose="020B0503020204020204" pitchFamily="34" charset="-122"/>
            </a:endParaRPr>
          </a:p>
          <a:p>
            <a:pPr marL="342769" indent="-342769" defTabSz="1149935">
              <a:lnSpc>
                <a:spcPct val="150000"/>
              </a:lnSpc>
              <a:buFont typeface="Arial" panose="020B0604020202020204" pitchFamily="34" charset="0"/>
              <a:buChar char="•"/>
            </a:pPr>
            <a:endParaRPr lang="en-US" altLang="zh-CN" sz="1600" dirty="0">
              <a:solidFill>
                <a:prstClr val="black"/>
              </a:solidFill>
              <a:latin typeface="微软雅黑" panose="020B0503020204020204" pitchFamily="34" charset="-122"/>
            </a:endParaRPr>
          </a:p>
        </p:txBody>
      </p:sp>
      <p:sp>
        <p:nvSpPr>
          <p:cNvPr id="5" name="文本框 4"/>
          <p:cNvSpPr txBox="1"/>
          <p:nvPr/>
        </p:nvSpPr>
        <p:spPr>
          <a:xfrm rot="2401248">
            <a:off x="6671875" y="1277705"/>
            <a:ext cx="1151749" cy="1020921"/>
          </a:xfrm>
          <a:prstGeom prst="rect">
            <a:avLst/>
          </a:prstGeom>
          <a:noFill/>
          <a:ln>
            <a:solidFill>
              <a:srgbClr val="C00000"/>
            </a:solidFill>
          </a:ln>
        </p:spPr>
        <p:txBody>
          <a:bodyPr wrap="square" rtlCol="0">
            <a:spAutoFit/>
          </a:bodyPr>
          <a:lstStyle/>
          <a:p>
            <a:pPr defTabSz="1149935"/>
            <a:r>
              <a:rPr lang="zh-CN" altLang="en-US" sz="3017" dirty="0">
                <a:solidFill>
                  <a:srgbClr val="C00000"/>
                </a:solidFill>
              </a:rPr>
              <a:t>示  例</a:t>
            </a:r>
          </a:p>
        </p:txBody>
      </p:sp>
      <p:sp>
        <p:nvSpPr>
          <p:cNvPr id="6" name="标题 1"/>
          <p:cNvSpPr>
            <a:spLocks noGrp="1"/>
          </p:cNvSpPr>
          <p:nvPr>
            <p:ph type="title"/>
          </p:nvPr>
        </p:nvSpPr>
        <p:spPr>
          <a:xfrm>
            <a:off x="331386" y="134956"/>
            <a:ext cx="9436663" cy="540007"/>
          </a:xfrm>
        </p:spPr>
        <p:txBody>
          <a:bodyPr/>
          <a:lstStyle/>
          <a:p>
            <a:pPr algn="l"/>
            <a:r>
              <a:rPr lang="zh-CN" altLang="en-US" sz="2700" b="1" dirty="0">
                <a:solidFill>
                  <a:srgbClr val="C00000"/>
                </a:solidFill>
                <a:ea typeface="+mj-ea"/>
              </a:rPr>
              <a:t>自定义标签</a:t>
            </a:r>
            <a:endParaRPr lang="en-US" sz="2700" b="1" dirty="0">
              <a:solidFill>
                <a:srgbClr val="C00000"/>
              </a:solidFill>
              <a:ea typeface="+mj-ea"/>
            </a:endParaRPr>
          </a:p>
        </p:txBody>
      </p:sp>
    </p:spTree>
    <p:extLst>
      <p:ext uri="{BB962C8B-B14F-4D97-AF65-F5344CB8AC3E}">
        <p14:creationId xmlns:p14="http://schemas.microsoft.com/office/powerpoint/2010/main" val="23241696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69162" y="1269472"/>
            <a:ext cx="7630336" cy="5038901"/>
          </a:xfrm>
          <a:prstGeom prst="rect">
            <a:avLst/>
          </a:prstGeom>
        </p:spPr>
      </p:pic>
      <p:sp>
        <p:nvSpPr>
          <p:cNvPr id="6" name="内容占位符 2"/>
          <p:cNvSpPr txBox="1">
            <a:spLocks/>
          </p:cNvSpPr>
          <p:nvPr/>
        </p:nvSpPr>
        <p:spPr>
          <a:xfrm>
            <a:off x="8938904" y="1269471"/>
            <a:ext cx="2124014" cy="5317080"/>
          </a:xfrm>
        </p:spPr>
        <p:txBody>
          <a:bodyPr>
            <a:normAutofit/>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defTabSz="914049"/>
            <a:r>
              <a:rPr lang="zh-CN" altLang="en-US" sz="1500" kern="0" dirty="0">
                <a:solidFill>
                  <a:prstClr val="black"/>
                </a:solidFill>
                <a:latin typeface="微软雅黑" panose="020B0503020204020204" pitchFamily="34" charset="-122"/>
              </a:rPr>
              <a:t>标签信息统计</a:t>
            </a:r>
            <a:endParaRPr lang="en-US" altLang="zh-CN" sz="1500" kern="0" dirty="0">
              <a:solidFill>
                <a:prstClr val="black"/>
              </a:solidFill>
              <a:latin typeface="微软雅黑" panose="020B0503020204020204" pitchFamily="34" charset="-122"/>
            </a:endParaRPr>
          </a:p>
          <a:p>
            <a:pPr lvl="1" defTabSz="914049"/>
            <a:r>
              <a:rPr lang="zh-CN" altLang="en-US" sz="1500" kern="0" dirty="0">
                <a:solidFill>
                  <a:prstClr val="black"/>
                </a:solidFill>
                <a:latin typeface="微软雅黑" panose="020B0503020204020204" pitchFamily="34" charset="-122"/>
              </a:rPr>
              <a:t>类别统计；</a:t>
            </a:r>
            <a:endParaRPr lang="en-US" altLang="zh-CN" sz="1500" kern="0" dirty="0">
              <a:solidFill>
                <a:prstClr val="black"/>
              </a:solidFill>
              <a:latin typeface="微软雅黑" panose="020B0503020204020204" pitchFamily="34" charset="-122"/>
            </a:endParaRPr>
          </a:p>
          <a:p>
            <a:pPr lvl="1" defTabSz="914049"/>
            <a:r>
              <a:rPr lang="zh-CN" altLang="en-US" sz="1500" kern="0" dirty="0">
                <a:solidFill>
                  <a:prstClr val="black"/>
                </a:solidFill>
                <a:latin typeface="微软雅黑" panose="020B0503020204020204" pitchFamily="34" charset="-122"/>
              </a:rPr>
              <a:t>来源统计；</a:t>
            </a:r>
            <a:endParaRPr lang="en-US" altLang="zh-CN" sz="1500" kern="0" dirty="0">
              <a:solidFill>
                <a:prstClr val="black"/>
              </a:solidFill>
              <a:latin typeface="微软雅黑" panose="020B0503020204020204" pitchFamily="34" charset="-122"/>
            </a:endParaRPr>
          </a:p>
          <a:p>
            <a:pPr lvl="1" defTabSz="914049"/>
            <a:r>
              <a:rPr lang="zh-CN" altLang="en-US" sz="1500" kern="0" dirty="0">
                <a:solidFill>
                  <a:prstClr val="black"/>
                </a:solidFill>
                <a:latin typeface="微软雅黑" panose="020B0503020204020204" pitchFamily="34" charset="-122"/>
              </a:rPr>
              <a:t>复合统计；</a:t>
            </a:r>
            <a:endParaRPr lang="en-US" altLang="zh-CN" sz="1500" kern="0" dirty="0">
              <a:solidFill>
                <a:prstClr val="black"/>
              </a:solidFill>
              <a:latin typeface="微软雅黑" panose="020B0503020204020204" pitchFamily="34" charset="-122"/>
            </a:endParaRPr>
          </a:p>
          <a:p>
            <a:pPr lvl="1" defTabSz="914049"/>
            <a:r>
              <a:rPr lang="zh-CN" altLang="en-US" sz="1500" kern="0" dirty="0">
                <a:solidFill>
                  <a:prstClr val="black"/>
                </a:solidFill>
                <a:latin typeface="微软雅黑" panose="020B0503020204020204" pitchFamily="34" charset="-122"/>
              </a:rPr>
              <a:t>深度统计；</a:t>
            </a:r>
            <a:endParaRPr lang="en-US" altLang="zh-CN" sz="1500" kern="0" dirty="0">
              <a:solidFill>
                <a:prstClr val="black"/>
              </a:solidFill>
              <a:latin typeface="微软雅黑" panose="020B0503020204020204" pitchFamily="34" charset="-122"/>
            </a:endParaRPr>
          </a:p>
          <a:p>
            <a:pPr defTabSz="914049"/>
            <a:r>
              <a:rPr lang="zh-CN" altLang="en-US" sz="1500" kern="0" dirty="0">
                <a:solidFill>
                  <a:prstClr val="black"/>
                </a:solidFill>
                <a:latin typeface="微软雅黑" panose="020B0503020204020204" pitchFamily="34" charset="-122"/>
              </a:rPr>
              <a:t>标签维护统计</a:t>
            </a:r>
            <a:endParaRPr lang="en-US" altLang="zh-CN" sz="1500" kern="0" dirty="0">
              <a:solidFill>
                <a:prstClr val="black"/>
              </a:solidFill>
              <a:latin typeface="微软雅黑" panose="020B0503020204020204" pitchFamily="34" charset="-122"/>
            </a:endParaRPr>
          </a:p>
          <a:p>
            <a:pPr lvl="1" defTabSz="914049"/>
            <a:r>
              <a:rPr lang="zh-CN" altLang="en-US" sz="1500" kern="0" dirty="0">
                <a:solidFill>
                  <a:prstClr val="black"/>
                </a:solidFill>
                <a:latin typeface="微软雅黑" panose="020B0503020204020204" pitchFamily="34" charset="-122"/>
              </a:rPr>
              <a:t>增删改；</a:t>
            </a:r>
            <a:endParaRPr lang="en-US" altLang="zh-CN" sz="1500" kern="0" dirty="0">
              <a:solidFill>
                <a:prstClr val="black"/>
              </a:solidFill>
              <a:latin typeface="微软雅黑" panose="020B0503020204020204" pitchFamily="34" charset="-122"/>
            </a:endParaRPr>
          </a:p>
          <a:p>
            <a:pPr lvl="1" defTabSz="914049"/>
            <a:r>
              <a:rPr lang="zh-CN" altLang="en-US" sz="1500" kern="0" dirty="0">
                <a:solidFill>
                  <a:prstClr val="black"/>
                </a:solidFill>
                <a:latin typeface="微软雅黑" panose="020B0503020204020204" pitchFamily="34" charset="-122"/>
              </a:rPr>
              <a:t>使用频次；</a:t>
            </a:r>
            <a:endParaRPr lang="en-US" altLang="zh-CN" sz="1500" kern="0" dirty="0">
              <a:solidFill>
                <a:prstClr val="black"/>
              </a:solidFill>
              <a:latin typeface="微软雅黑" panose="020B0503020204020204" pitchFamily="34" charset="-122"/>
            </a:endParaRPr>
          </a:p>
          <a:p>
            <a:pPr defTabSz="914049"/>
            <a:r>
              <a:rPr lang="zh-CN" altLang="en-US" sz="1500" kern="0" dirty="0">
                <a:solidFill>
                  <a:prstClr val="black"/>
                </a:solidFill>
                <a:latin typeface="微软雅黑" panose="020B0503020204020204" pitchFamily="34" charset="-122"/>
              </a:rPr>
              <a:t>热门标签</a:t>
            </a:r>
            <a:r>
              <a:rPr lang="en-US" altLang="zh-CN" sz="1500" kern="0" dirty="0">
                <a:solidFill>
                  <a:prstClr val="black"/>
                </a:solidFill>
                <a:latin typeface="微软雅黑" panose="020B0503020204020204" pitchFamily="34" charset="-122"/>
              </a:rPr>
              <a:t>Top20</a:t>
            </a:r>
          </a:p>
          <a:p>
            <a:pPr lvl="1" defTabSz="914049"/>
            <a:r>
              <a:rPr lang="zh-CN" altLang="en-US" sz="1500" kern="0" dirty="0">
                <a:solidFill>
                  <a:prstClr val="black"/>
                </a:solidFill>
                <a:latin typeface="微软雅黑" panose="020B0503020204020204" pitchFamily="34" charset="-122"/>
              </a:rPr>
              <a:t>个人用户标签</a:t>
            </a:r>
            <a:endParaRPr lang="en-US" altLang="zh-CN" sz="1500" kern="0" dirty="0">
              <a:solidFill>
                <a:prstClr val="black"/>
              </a:solidFill>
              <a:latin typeface="微软雅黑" panose="020B0503020204020204" pitchFamily="34" charset="-122"/>
            </a:endParaRPr>
          </a:p>
          <a:p>
            <a:pPr lvl="1" defTabSz="914049"/>
            <a:r>
              <a:rPr lang="zh-CN" altLang="en-US" sz="1500" kern="0" dirty="0">
                <a:solidFill>
                  <a:prstClr val="black"/>
                </a:solidFill>
                <a:latin typeface="微软雅黑" panose="020B0503020204020204" pitchFamily="34" charset="-122"/>
              </a:rPr>
              <a:t>企业用户标签</a:t>
            </a:r>
            <a:endParaRPr lang="en-US" altLang="zh-CN" sz="1500" kern="0" dirty="0">
              <a:solidFill>
                <a:prstClr val="black"/>
              </a:solidFill>
              <a:latin typeface="微软雅黑" panose="020B0503020204020204" pitchFamily="34" charset="-122"/>
            </a:endParaRPr>
          </a:p>
          <a:p>
            <a:pPr lvl="1" defTabSz="914049"/>
            <a:r>
              <a:rPr lang="zh-CN" altLang="en-US" sz="1500" kern="0" dirty="0">
                <a:solidFill>
                  <a:prstClr val="black"/>
                </a:solidFill>
                <a:latin typeface="微软雅黑" panose="020B0503020204020204" pitchFamily="34" charset="-122"/>
              </a:rPr>
              <a:t>产品标签</a:t>
            </a:r>
            <a:endParaRPr lang="en-US" altLang="zh-CN" sz="1500" kern="0" dirty="0">
              <a:solidFill>
                <a:prstClr val="black"/>
              </a:solidFill>
              <a:latin typeface="微软雅黑" panose="020B0503020204020204" pitchFamily="34" charset="-122"/>
            </a:endParaRPr>
          </a:p>
          <a:p>
            <a:pPr lvl="1" defTabSz="914049"/>
            <a:endParaRPr lang="zh-CN" altLang="en-US" sz="1600" kern="0" dirty="0">
              <a:solidFill>
                <a:prstClr val="black"/>
              </a:solidFill>
              <a:latin typeface="微软雅黑" panose="020B0503020204020204" pitchFamily="34" charset="-122"/>
            </a:endParaRPr>
          </a:p>
        </p:txBody>
      </p:sp>
      <p:sp>
        <p:nvSpPr>
          <p:cNvPr id="7" name="文本框 6"/>
          <p:cNvSpPr txBox="1"/>
          <p:nvPr/>
        </p:nvSpPr>
        <p:spPr>
          <a:xfrm rot="2401248">
            <a:off x="7337607" y="1435703"/>
            <a:ext cx="1151749" cy="1020921"/>
          </a:xfrm>
          <a:prstGeom prst="rect">
            <a:avLst/>
          </a:prstGeom>
          <a:noFill/>
          <a:ln>
            <a:solidFill>
              <a:srgbClr val="C00000"/>
            </a:solidFill>
          </a:ln>
        </p:spPr>
        <p:txBody>
          <a:bodyPr wrap="square" rtlCol="0">
            <a:spAutoFit/>
          </a:bodyPr>
          <a:lstStyle/>
          <a:p>
            <a:pPr defTabSz="1149935"/>
            <a:r>
              <a:rPr lang="zh-CN" altLang="en-US" sz="3017" dirty="0">
                <a:solidFill>
                  <a:srgbClr val="C00000"/>
                </a:solidFill>
              </a:rPr>
              <a:t>示  例</a:t>
            </a:r>
          </a:p>
        </p:txBody>
      </p:sp>
      <p:sp>
        <p:nvSpPr>
          <p:cNvPr id="8" name="标题 1"/>
          <p:cNvSpPr>
            <a:spLocks noGrp="1"/>
          </p:cNvSpPr>
          <p:nvPr>
            <p:ph type="title"/>
          </p:nvPr>
        </p:nvSpPr>
        <p:spPr>
          <a:xfrm>
            <a:off x="331386" y="134956"/>
            <a:ext cx="9436663" cy="540007"/>
          </a:xfrm>
        </p:spPr>
        <p:txBody>
          <a:bodyPr/>
          <a:lstStyle/>
          <a:p>
            <a:pPr algn="l"/>
            <a:r>
              <a:rPr lang="zh-CN" altLang="en-US" sz="2700" b="1" dirty="0">
                <a:solidFill>
                  <a:srgbClr val="C00000"/>
                </a:solidFill>
                <a:ea typeface="+mj-ea"/>
              </a:rPr>
              <a:t>标签统计分析</a:t>
            </a:r>
            <a:endParaRPr lang="en-US" sz="2700" b="1" dirty="0">
              <a:solidFill>
                <a:srgbClr val="C00000"/>
              </a:solidFill>
              <a:ea typeface="+mj-ea"/>
            </a:endParaRPr>
          </a:p>
        </p:txBody>
      </p:sp>
    </p:spTree>
    <p:extLst>
      <p:ext uri="{BB962C8B-B14F-4D97-AF65-F5344CB8AC3E}">
        <p14:creationId xmlns:p14="http://schemas.microsoft.com/office/powerpoint/2010/main" val="38285614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11247" y="1195778"/>
            <a:ext cx="3198563" cy="4316566"/>
          </a:xfrm>
          <a:prstGeom prst="rect">
            <a:avLst/>
          </a:prstGeom>
          <a:solidFill>
            <a:schemeClr val="bg1"/>
          </a:solidFill>
        </p:spPr>
        <p:txBody>
          <a:bodyPr wrap="square" rtlCol="0">
            <a:spAutoFit/>
          </a:bodyPr>
          <a:lstStyle/>
          <a:p>
            <a:pPr marL="342769" indent="-342769" defTabSz="914049" fontAlgn="base">
              <a:lnSpc>
                <a:spcPct val="150000"/>
              </a:lnSpc>
              <a:spcBef>
                <a:spcPct val="20000"/>
              </a:spcBef>
              <a:spcAft>
                <a:spcPct val="0"/>
              </a:spcAft>
              <a:buClr>
                <a:srgbClr val="990000"/>
              </a:buClr>
              <a:buFont typeface="Arial" panose="020B0604020202020204" pitchFamily="34" charset="0"/>
              <a:buChar char="•"/>
              <a:defRPr/>
            </a:pPr>
            <a:r>
              <a:rPr lang="zh-CN" altLang="en-US" sz="1500" b="1" kern="0" dirty="0">
                <a:solidFill>
                  <a:prstClr val="black"/>
                </a:solidFill>
                <a:latin typeface="微软雅黑" panose="020B0503020204020204" pitchFamily="34" charset="-122"/>
              </a:rPr>
              <a:t>基本信息：</a:t>
            </a:r>
            <a:endParaRPr lang="en-US" altLang="zh-CN" sz="1500" b="1"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500" kern="0" dirty="0">
                <a:solidFill>
                  <a:prstClr val="black"/>
                </a:solidFill>
                <a:latin typeface="微软雅黑" panose="020B0503020204020204" pitchFamily="34" charset="-122"/>
              </a:rPr>
              <a:t>父标签；</a:t>
            </a:r>
            <a:endParaRPr lang="en-US" altLang="zh-CN" sz="1500"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500" kern="0" dirty="0">
                <a:solidFill>
                  <a:prstClr val="black"/>
                </a:solidFill>
                <a:latin typeface="微软雅黑" panose="020B0503020204020204" pitchFamily="34" charset="-122"/>
              </a:rPr>
              <a:t>标签状态；</a:t>
            </a:r>
            <a:endParaRPr lang="en-US" altLang="zh-CN" sz="1500"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500" kern="0" dirty="0">
                <a:solidFill>
                  <a:prstClr val="black"/>
                </a:solidFill>
                <a:latin typeface="微软雅黑" panose="020B0503020204020204" pitchFamily="34" charset="-122"/>
              </a:rPr>
              <a:t>标签来源</a:t>
            </a:r>
            <a:endParaRPr lang="en-US" altLang="zh-CN" sz="1500"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500" kern="0" dirty="0">
                <a:solidFill>
                  <a:prstClr val="black"/>
                </a:solidFill>
                <a:latin typeface="微软雅黑" panose="020B0503020204020204" pitchFamily="34" charset="-122"/>
              </a:rPr>
              <a:t>标签类别</a:t>
            </a:r>
            <a:endParaRPr lang="en-US" altLang="zh-CN" sz="1500"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500" kern="0" dirty="0">
                <a:solidFill>
                  <a:prstClr val="black"/>
                </a:solidFill>
                <a:latin typeface="微软雅黑" panose="020B0503020204020204" pitchFamily="34" charset="-122"/>
              </a:rPr>
              <a:t>标签名称等</a:t>
            </a:r>
            <a:endParaRPr lang="en-US" altLang="zh-CN" sz="1500" kern="0" dirty="0">
              <a:solidFill>
                <a:prstClr val="black"/>
              </a:solidFill>
              <a:latin typeface="微软雅黑" panose="020B0503020204020204" pitchFamily="34" charset="-122"/>
            </a:endParaRPr>
          </a:p>
          <a:p>
            <a:pPr marL="342769" indent="-342769" defTabSz="914049" fontAlgn="base">
              <a:lnSpc>
                <a:spcPct val="150000"/>
              </a:lnSpc>
              <a:spcBef>
                <a:spcPct val="20000"/>
              </a:spcBef>
              <a:spcAft>
                <a:spcPct val="0"/>
              </a:spcAft>
              <a:buClr>
                <a:srgbClr val="990000"/>
              </a:buClr>
              <a:buFont typeface="Arial" panose="020B0604020202020204" pitchFamily="34" charset="0"/>
              <a:buChar char="•"/>
              <a:defRPr/>
            </a:pPr>
            <a:r>
              <a:rPr lang="zh-CN" altLang="en-US" sz="1500" b="1" kern="0" dirty="0">
                <a:solidFill>
                  <a:prstClr val="black"/>
                </a:solidFill>
                <a:latin typeface="微软雅黑" panose="020B0503020204020204" pitchFamily="34" charset="-122"/>
              </a:rPr>
              <a:t>条件表达式：</a:t>
            </a:r>
            <a:endParaRPr lang="en-US" altLang="zh-CN" sz="1500" b="1"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500" kern="0" dirty="0">
                <a:solidFill>
                  <a:prstClr val="black"/>
                </a:solidFill>
                <a:latin typeface="微软雅黑" panose="020B0503020204020204" pitchFamily="34" charset="-122"/>
              </a:rPr>
              <a:t>条件表达式；</a:t>
            </a:r>
            <a:endParaRPr lang="en-US" altLang="zh-CN" sz="1500" kern="0" dirty="0">
              <a:solidFill>
                <a:prstClr val="black"/>
              </a:solidFill>
              <a:latin typeface="微软雅黑" panose="020B0503020204020204" pitchFamily="34" charset="-122"/>
            </a:endParaRPr>
          </a:p>
          <a:p>
            <a:pPr marL="742665" lvl="1" indent="-285641" defTabSz="914049" fontAlgn="base">
              <a:lnSpc>
                <a:spcPct val="150000"/>
              </a:lnSpc>
              <a:spcBef>
                <a:spcPct val="20000"/>
              </a:spcBef>
              <a:spcAft>
                <a:spcPct val="0"/>
              </a:spcAft>
              <a:buFont typeface="Arial" charset="0"/>
              <a:buChar char="›"/>
            </a:pPr>
            <a:r>
              <a:rPr lang="zh-CN" altLang="en-US" sz="1500" kern="0" dirty="0">
                <a:solidFill>
                  <a:prstClr val="black"/>
                </a:solidFill>
                <a:latin typeface="微软雅黑" panose="020B0503020204020204" pitchFamily="34" charset="-122"/>
              </a:rPr>
              <a:t>选项条件表达式；</a:t>
            </a:r>
            <a:endParaRPr lang="en-US" altLang="zh-CN" sz="1500" kern="0" dirty="0">
              <a:solidFill>
                <a:prstClr val="black"/>
              </a:solidFill>
              <a:latin typeface="微软雅黑" panose="020B0503020204020204" pitchFamily="34" charset="-122"/>
            </a:endParaRPr>
          </a:p>
          <a:p>
            <a:pPr defTabSz="1149935">
              <a:lnSpc>
                <a:spcPct val="150000"/>
              </a:lnSpc>
              <a:defRPr/>
            </a:pPr>
            <a:endParaRPr lang="en-US" altLang="zh-CN" sz="1600" dirty="0">
              <a:solidFill>
                <a:prstClr val="black"/>
              </a:solidFill>
              <a:latin typeface="微软雅黑" panose="020B0503020204020204" pitchFamily="34" charset="-122"/>
            </a:endParaRPr>
          </a:p>
          <a:p>
            <a:pPr marL="342769" indent="-342769" defTabSz="1149935">
              <a:lnSpc>
                <a:spcPct val="150000"/>
              </a:lnSpc>
              <a:buFont typeface="Arial" panose="020B0604020202020204" pitchFamily="34" charset="0"/>
              <a:buChar char="•"/>
            </a:pPr>
            <a:endParaRPr lang="en-US" altLang="zh-CN" sz="1600" dirty="0">
              <a:solidFill>
                <a:prstClr val="black"/>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81404" y="1320664"/>
            <a:ext cx="7566421" cy="5059694"/>
          </a:xfrm>
          <a:prstGeom prst="rect">
            <a:avLst/>
          </a:prstGeom>
        </p:spPr>
      </p:pic>
      <p:sp>
        <p:nvSpPr>
          <p:cNvPr id="7" name="文本框 6"/>
          <p:cNvSpPr txBox="1"/>
          <p:nvPr/>
        </p:nvSpPr>
        <p:spPr>
          <a:xfrm rot="2401248">
            <a:off x="6671875" y="1277705"/>
            <a:ext cx="1151749" cy="1020921"/>
          </a:xfrm>
          <a:prstGeom prst="rect">
            <a:avLst/>
          </a:prstGeom>
          <a:noFill/>
          <a:ln>
            <a:solidFill>
              <a:srgbClr val="C00000"/>
            </a:solidFill>
          </a:ln>
        </p:spPr>
        <p:txBody>
          <a:bodyPr wrap="square" rtlCol="0">
            <a:spAutoFit/>
          </a:bodyPr>
          <a:lstStyle/>
          <a:p>
            <a:pPr defTabSz="1149935"/>
            <a:r>
              <a:rPr lang="zh-CN" altLang="en-US" sz="3017" dirty="0">
                <a:solidFill>
                  <a:srgbClr val="C00000"/>
                </a:solidFill>
              </a:rPr>
              <a:t>示  例</a:t>
            </a:r>
          </a:p>
        </p:txBody>
      </p:sp>
      <p:sp>
        <p:nvSpPr>
          <p:cNvPr id="5" name="标题 1"/>
          <p:cNvSpPr>
            <a:spLocks noGrp="1"/>
          </p:cNvSpPr>
          <p:nvPr>
            <p:ph type="title"/>
          </p:nvPr>
        </p:nvSpPr>
        <p:spPr>
          <a:xfrm>
            <a:off x="331386" y="134956"/>
            <a:ext cx="9436663" cy="540007"/>
          </a:xfrm>
        </p:spPr>
        <p:txBody>
          <a:bodyPr/>
          <a:lstStyle/>
          <a:p>
            <a:pPr algn="l"/>
            <a:r>
              <a:rPr lang="zh-CN" altLang="en-US" sz="2700" b="1" dirty="0">
                <a:solidFill>
                  <a:srgbClr val="C00000"/>
                </a:solidFill>
                <a:ea typeface="+mj-ea"/>
              </a:rPr>
              <a:t>可视化编辑</a:t>
            </a:r>
            <a:endParaRPr lang="en-US" sz="2700" b="1" dirty="0">
              <a:solidFill>
                <a:srgbClr val="C00000"/>
              </a:solidFill>
              <a:ea typeface="+mj-ea"/>
            </a:endParaRPr>
          </a:p>
        </p:txBody>
      </p:sp>
    </p:spTree>
    <p:extLst>
      <p:ext uri="{BB962C8B-B14F-4D97-AF65-F5344CB8AC3E}">
        <p14:creationId xmlns:p14="http://schemas.microsoft.com/office/powerpoint/2010/main" val="35632367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13" name="文本框 12"/>
          <p:cNvSpPr txBox="1"/>
          <p:nvPr/>
        </p:nvSpPr>
        <p:spPr>
          <a:xfrm>
            <a:off x="1223680" y="1411941"/>
            <a:ext cx="6548720" cy="5088872"/>
          </a:xfrm>
          <a:prstGeom prst="rect">
            <a:avLst/>
          </a:prstGeom>
          <a:noFill/>
        </p:spPr>
        <p:txBody>
          <a:bodyPr wrap="square" rtlCol="0">
            <a:noAutofit/>
          </a:bodyPr>
          <a:lstStyle/>
          <a:p>
            <a:r>
              <a:rPr lang="en-US" altLang="zh-CN" sz="3200" dirty="0" smtClean="0">
                <a:latin typeface="+mn-ea"/>
              </a:rPr>
              <a:t>1</a:t>
            </a:r>
            <a:r>
              <a:rPr lang="zh-CN" altLang="en-US" sz="3200" dirty="0" smtClean="0">
                <a:latin typeface="+mn-ea"/>
              </a:rPr>
              <a:t>、画像系统概述</a:t>
            </a:r>
            <a:endParaRPr lang="en-US" altLang="zh-CN" sz="3200" dirty="0" smtClean="0">
              <a:latin typeface="+mn-ea"/>
            </a:endParaRPr>
          </a:p>
          <a:p>
            <a:r>
              <a:rPr lang="en-US" altLang="zh-CN" sz="3200" dirty="0" smtClean="0">
                <a:latin typeface="+mn-ea"/>
              </a:rPr>
              <a:t>2</a:t>
            </a:r>
            <a:r>
              <a:rPr lang="zh-CN" altLang="en-US" sz="3200" dirty="0" smtClean="0">
                <a:latin typeface="+mn-ea"/>
              </a:rPr>
              <a:t>、画像系统架构</a:t>
            </a:r>
            <a:endParaRPr lang="en-US" altLang="zh-CN" sz="3200" dirty="0" smtClean="0">
              <a:latin typeface="+mn-ea"/>
            </a:endParaRPr>
          </a:p>
          <a:p>
            <a:r>
              <a:rPr lang="en-US" altLang="zh-CN" sz="3200" dirty="0" smtClean="0">
                <a:latin typeface="+mn-ea"/>
              </a:rPr>
              <a:t>3</a:t>
            </a:r>
            <a:r>
              <a:rPr lang="zh-CN" altLang="en-US" sz="3200" dirty="0" smtClean="0">
                <a:latin typeface="+mn-ea"/>
              </a:rPr>
              <a:t>、标签体系建设</a:t>
            </a:r>
            <a:endParaRPr lang="en-US" altLang="zh-CN" sz="3200" dirty="0" smtClean="0">
              <a:latin typeface="+mn-ea"/>
            </a:endParaRPr>
          </a:p>
          <a:p>
            <a:r>
              <a:rPr lang="en-US" altLang="zh-CN" sz="3200" dirty="0" smtClean="0">
                <a:latin typeface="+mn-ea"/>
              </a:rPr>
              <a:t>4</a:t>
            </a:r>
            <a:r>
              <a:rPr lang="zh-CN" altLang="en-US" sz="3200" dirty="0" smtClean="0">
                <a:latin typeface="+mn-ea"/>
              </a:rPr>
              <a:t>、标签管理平台</a:t>
            </a:r>
            <a:endParaRPr lang="en-US" altLang="zh-CN" sz="3200" dirty="0" smtClean="0">
              <a:latin typeface="+mn-ea"/>
            </a:endParaRPr>
          </a:p>
          <a:p>
            <a:r>
              <a:rPr lang="en-US" altLang="zh-CN" sz="3200" dirty="0" smtClean="0">
                <a:latin typeface="+mn-ea"/>
              </a:rPr>
              <a:t>5</a:t>
            </a:r>
            <a:r>
              <a:rPr lang="zh-CN" altLang="en-US" sz="3200" dirty="0" smtClean="0">
                <a:latin typeface="+mn-ea"/>
              </a:rPr>
              <a:t>、画像应用平台</a:t>
            </a:r>
            <a:endParaRPr lang="en-US" altLang="zh-CN" sz="3200" dirty="0" smtClean="0">
              <a:latin typeface="+mn-ea"/>
            </a:endParaRPr>
          </a:p>
          <a:p>
            <a:r>
              <a:rPr lang="en-US" altLang="zh-CN" sz="3200" dirty="0" smtClean="0">
                <a:latin typeface="+mn-ea"/>
              </a:rPr>
              <a:t>6</a:t>
            </a:r>
            <a:r>
              <a:rPr lang="zh-CN" altLang="en-US" sz="3200" dirty="0" smtClean="0">
                <a:latin typeface="+mn-ea"/>
              </a:rPr>
              <a:t>、标签开放服务</a:t>
            </a:r>
            <a:endParaRPr lang="en-US" altLang="zh-CN" sz="3200" dirty="0" smtClean="0">
              <a:latin typeface="+mn-ea"/>
            </a:endParaRPr>
          </a:p>
          <a:p>
            <a:r>
              <a:rPr lang="en-US" altLang="zh-CN" sz="3200" dirty="0" smtClean="0">
                <a:latin typeface="+mn-ea"/>
              </a:rPr>
              <a:t>7</a:t>
            </a:r>
            <a:r>
              <a:rPr lang="zh-CN" altLang="en-US" sz="3200" dirty="0" smtClean="0">
                <a:latin typeface="+mn-ea"/>
              </a:rPr>
              <a:t>、关键技术方案</a:t>
            </a:r>
            <a:endParaRPr lang="en-US" altLang="zh-CN" sz="3200" dirty="0" smtClean="0">
              <a:latin typeface="+mn-ea"/>
            </a:endParaRPr>
          </a:p>
          <a:p>
            <a:r>
              <a:rPr lang="en-US" altLang="zh-CN" sz="3200" dirty="0" smtClean="0">
                <a:latin typeface="+mn-ea"/>
              </a:rPr>
              <a:t>8</a:t>
            </a:r>
            <a:r>
              <a:rPr lang="zh-CN" altLang="en-US" sz="3200" dirty="0" smtClean="0">
                <a:latin typeface="+mn-ea"/>
              </a:rPr>
              <a:t>、网络安全与隐私保护</a:t>
            </a:r>
            <a:endParaRPr lang="en-US" altLang="zh-CN" sz="3200" dirty="0" smtClean="0">
              <a:latin typeface="+mn-ea"/>
            </a:endParaRPr>
          </a:p>
          <a:p>
            <a:r>
              <a:rPr lang="en-US" altLang="zh-CN" sz="3200" dirty="0" smtClean="0">
                <a:latin typeface="+mn-ea"/>
              </a:rPr>
              <a:t>9</a:t>
            </a:r>
            <a:r>
              <a:rPr lang="zh-CN" altLang="en-US" sz="3200" dirty="0" smtClean="0">
                <a:latin typeface="+mn-ea"/>
              </a:rPr>
              <a:t>、版本计划</a:t>
            </a:r>
            <a:endParaRPr lang="zh-CN" altLang="en-US" sz="2400" dirty="0">
              <a:latin typeface="+mn-ea"/>
            </a:endParaRPr>
          </a:p>
        </p:txBody>
      </p:sp>
      <p:sp>
        <p:nvSpPr>
          <p:cNvPr id="14" name="左箭头 13"/>
          <p:cNvSpPr/>
          <p:nvPr/>
        </p:nvSpPr>
        <p:spPr>
          <a:xfrm>
            <a:off x="4843463" y="3550855"/>
            <a:ext cx="571500" cy="2143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3042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圆角矩形 75"/>
          <p:cNvSpPr/>
          <p:nvPr/>
        </p:nvSpPr>
        <p:spPr>
          <a:xfrm>
            <a:off x="353628" y="4644744"/>
            <a:ext cx="3474342" cy="11062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9935"/>
            <a:endParaRPr lang="zh-CN" altLang="en-US" sz="2263">
              <a:solidFill>
                <a:prstClr val="white"/>
              </a:solidFill>
            </a:endParaRPr>
          </a:p>
        </p:txBody>
      </p:sp>
      <p:sp>
        <p:nvSpPr>
          <p:cNvPr id="75" name="圆角矩形 74"/>
          <p:cNvSpPr/>
          <p:nvPr/>
        </p:nvSpPr>
        <p:spPr>
          <a:xfrm>
            <a:off x="371924" y="3011218"/>
            <a:ext cx="3474342" cy="14281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9935"/>
            <a:endParaRPr lang="zh-CN" altLang="en-US" sz="2263">
              <a:solidFill>
                <a:prstClr val="white"/>
              </a:solidFill>
            </a:endParaRPr>
          </a:p>
        </p:txBody>
      </p:sp>
      <p:sp>
        <p:nvSpPr>
          <p:cNvPr id="73" name="圆角矩形 72"/>
          <p:cNvSpPr/>
          <p:nvPr/>
        </p:nvSpPr>
        <p:spPr>
          <a:xfrm>
            <a:off x="371924" y="1068967"/>
            <a:ext cx="3474342" cy="17082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9935"/>
            <a:endParaRPr lang="zh-CN" altLang="en-US" sz="2263">
              <a:solidFill>
                <a:prstClr val="white"/>
              </a:solidFill>
            </a:endParaRPr>
          </a:p>
        </p:txBody>
      </p:sp>
      <p:sp>
        <p:nvSpPr>
          <p:cNvPr id="4" name="标题 3"/>
          <p:cNvSpPr>
            <a:spLocks noGrp="1"/>
          </p:cNvSpPr>
          <p:nvPr>
            <p:ph type="title"/>
          </p:nvPr>
        </p:nvSpPr>
        <p:spPr>
          <a:xfrm>
            <a:off x="331386" y="134956"/>
            <a:ext cx="11650693" cy="540007"/>
          </a:xfrm>
        </p:spPr>
        <p:txBody>
          <a:bodyPr/>
          <a:lstStyle/>
          <a:p>
            <a:r>
              <a:rPr lang="zh-CN" altLang="en-US" dirty="0" smtClean="0"/>
              <a:t>画像系统基本概念</a:t>
            </a:r>
            <a:endParaRPr lang="zh-CN" altLang="en-US" dirty="0"/>
          </a:p>
        </p:txBody>
      </p:sp>
      <p:sp>
        <p:nvSpPr>
          <p:cNvPr id="13" name="TextBox 69"/>
          <p:cNvSpPr txBox="1"/>
          <p:nvPr/>
        </p:nvSpPr>
        <p:spPr>
          <a:xfrm>
            <a:off x="425924" y="2996994"/>
            <a:ext cx="3292606" cy="1263802"/>
          </a:xfrm>
          <a:prstGeom prst="rect">
            <a:avLst/>
          </a:prstGeom>
          <a:noFill/>
        </p:spPr>
        <p:txBody>
          <a:bodyPr wrap="square" lIns="51430" tIns="25715" rIns="51430" bIns="25715" rtlCol="0">
            <a:spAutoFit/>
          </a:bodyPr>
          <a:lstStyle/>
          <a:p>
            <a:pPr defTabSz="1149935"/>
            <a:r>
              <a:rPr lang="zh-CN" altLang="en-US" b="1" dirty="0">
                <a:solidFill>
                  <a:srgbClr val="9BBB59">
                    <a:lumMod val="75000"/>
                  </a:srgbClr>
                </a:solidFill>
                <a:latin typeface="微软雅黑"/>
              </a:rPr>
              <a:t>标签：</a:t>
            </a:r>
            <a:r>
              <a:rPr lang="zh-CN" altLang="en-US" sz="1350" dirty="0">
                <a:solidFill>
                  <a:prstClr val="black"/>
                </a:solidFill>
                <a:latin typeface="微软雅黑"/>
              </a:rPr>
              <a:t>对象</a:t>
            </a:r>
            <a:r>
              <a:rPr lang="zh-CN" altLang="en-US" sz="1350" dirty="0">
                <a:solidFill>
                  <a:srgbClr val="FF0000"/>
                </a:solidFill>
                <a:latin typeface="微软雅黑"/>
              </a:rPr>
              <a:t>某种较为稳定的特征</a:t>
            </a:r>
            <a:r>
              <a:rPr lang="zh-CN" altLang="en-US" sz="1350" dirty="0">
                <a:solidFill>
                  <a:prstClr val="black"/>
                </a:solidFill>
                <a:latin typeface="微软雅黑"/>
              </a:rPr>
              <a:t>的描述</a:t>
            </a:r>
            <a:r>
              <a:rPr lang="zh-CN" altLang="en-US" sz="1350" dirty="0">
                <a:solidFill>
                  <a:prstClr val="black"/>
                </a:solidFill>
              </a:rPr>
              <a:t>。标签描述一个人（或一个物）的具体属性，如：性别（标签值：男、女）、如喜欢吃火锅的人（标签值：是、否）</a:t>
            </a:r>
            <a:r>
              <a:rPr lang="en-US" altLang="zh-CN" sz="1350" dirty="0">
                <a:solidFill>
                  <a:prstClr val="black"/>
                </a:solidFill>
              </a:rPr>
              <a:t>……</a:t>
            </a:r>
            <a:endParaRPr lang="zh-CN" altLang="en-US" sz="1350" dirty="0">
              <a:solidFill>
                <a:prstClr val="black"/>
              </a:solidFill>
            </a:endParaRPr>
          </a:p>
          <a:p>
            <a:pPr defTabSz="1149935">
              <a:lnSpc>
                <a:spcPct val="150000"/>
              </a:lnSpc>
            </a:pPr>
            <a:r>
              <a:rPr lang="zh-CN" altLang="en-US" sz="1350" i="1" dirty="0">
                <a:solidFill>
                  <a:srgbClr val="FF0000"/>
                </a:solidFill>
                <a:latin typeface="微软雅黑"/>
              </a:rPr>
              <a:t>如高个子、白富美、花粉等</a:t>
            </a:r>
          </a:p>
        </p:txBody>
      </p:sp>
      <p:sp>
        <p:nvSpPr>
          <p:cNvPr id="14" name="TextBox 70"/>
          <p:cNvSpPr txBox="1"/>
          <p:nvPr/>
        </p:nvSpPr>
        <p:spPr>
          <a:xfrm>
            <a:off x="421837" y="1052969"/>
            <a:ext cx="3379308" cy="1713926"/>
          </a:xfrm>
          <a:prstGeom prst="rect">
            <a:avLst/>
          </a:prstGeom>
          <a:noFill/>
        </p:spPr>
        <p:txBody>
          <a:bodyPr wrap="square" lIns="51430" tIns="25715" rIns="51430" bIns="25715" rtlCol="0">
            <a:spAutoFit/>
          </a:bodyPr>
          <a:lstStyle/>
          <a:p>
            <a:pPr defTabSz="1149935">
              <a:lnSpc>
                <a:spcPct val="150000"/>
              </a:lnSpc>
            </a:pPr>
            <a:r>
              <a:rPr lang="zh-CN" altLang="en-US" b="1" dirty="0">
                <a:solidFill>
                  <a:srgbClr val="F79646">
                    <a:lumMod val="50000"/>
                  </a:srgbClr>
                </a:solidFill>
                <a:latin typeface="微软雅黑"/>
              </a:rPr>
              <a:t>属性：</a:t>
            </a:r>
            <a:r>
              <a:rPr lang="zh-CN" altLang="en-US" sz="1350" dirty="0">
                <a:solidFill>
                  <a:prstClr val="black"/>
                </a:solidFill>
                <a:latin typeface="微软雅黑"/>
              </a:rPr>
              <a:t>事物的固有特性，用于描述事物特征。属性通常为某一</a:t>
            </a:r>
            <a:r>
              <a:rPr lang="zh-CN" altLang="en-US" sz="1350" dirty="0">
                <a:solidFill>
                  <a:srgbClr val="FF0000"/>
                </a:solidFill>
                <a:latin typeface="微软雅黑"/>
              </a:rPr>
              <a:t>量化的指标</a:t>
            </a:r>
            <a:r>
              <a:rPr lang="zh-CN" altLang="en-US" sz="1350" dirty="0">
                <a:solidFill>
                  <a:prstClr val="black"/>
                </a:solidFill>
                <a:latin typeface="微软雅黑"/>
              </a:rPr>
              <a:t>或是</a:t>
            </a:r>
            <a:r>
              <a:rPr lang="zh-CN" altLang="en-US" sz="1350" dirty="0">
                <a:solidFill>
                  <a:srgbClr val="FF0000"/>
                </a:solidFill>
                <a:latin typeface="微软雅黑"/>
              </a:rPr>
              <a:t>枚举类的维度</a:t>
            </a:r>
            <a:r>
              <a:rPr lang="zh-CN" altLang="en-US" sz="1350" dirty="0">
                <a:solidFill>
                  <a:prstClr val="black"/>
                </a:solidFill>
                <a:latin typeface="微软雅黑"/>
              </a:rPr>
              <a:t>，通过这个量化指标的值或维度的维值能够描述事物的具体特征。</a:t>
            </a:r>
            <a:endParaRPr lang="en-US" altLang="zh-CN" sz="1350" dirty="0">
              <a:solidFill>
                <a:prstClr val="black"/>
              </a:solidFill>
              <a:latin typeface="微软雅黑"/>
            </a:endParaRPr>
          </a:p>
          <a:p>
            <a:pPr defTabSz="1149935">
              <a:lnSpc>
                <a:spcPct val="150000"/>
              </a:lnSpc>
            </a:pPr>
            <a:r>
              <a:rPr lang="zh-CN" altLang="en-US" sz="1350" i="1" dirty="0">
                <a:solidFill>
                  <a:srgbClr val="FF0000"/>
                </a:solidFill>
                <a:latin typeface="微软雅黑"/>
              </a:rPr>
              <a:t>如身高、年龄、收入、职业等</a:t>
            </a:r>
          </a:p>
        </p:txBody>
      </p:sp>
      <p:sp>
        <p:nvSpPr>
          <p:cNvPr id="15" name="TextBox 71"/>
          <p:cNvSpPr txBox="1"/>
          <p:nvPr/>
        </p:nvSpPr>
        <p:spPr>
          <a:xfrm>
            <a:off x="4367977" y="3298693"/>
            <a:ext cx="1056048" cy="259681"/>
          </a:xfrm>
          <a:prstGeom prst="rect">
            <a:avLst/>
          </a:prstGeom>
          <a:noFill/>
        </p:spPr>
        <p:txBody>
          <a:bodyPr wrap="none" lIns="51430" tIns="25715" rIns="51430" bIns="25715" rtlCol="0">
            <a:spAutoFit/>
          </a:bodyPr>
          <a:lstStyle/>
          <a:p>
            <a:pPr defTabSz="1149935">
              <a:defRPr/>
            </a:pPr>
            <a:r>
              <a:rPr lang="en-US" altLang="zh-CN" sz="1350" b="1" kern="0" dirty="0">
                <a:solidFill>
                  <a:prstClr val="black"/>
                </a:solidFill>
                <a:latin typeface="微软雅黑"/>
              </a:rPr>
              <a:t>Ta </a:t>
            </a:r>
            <a:r>
              <a:rPr lang="zh-CN" altLang="en-US" sz="1350" b="1" kern="0" dirty="0">
                <a:solidFill>
                  <a:srgbClr val="FF0000"/>
                </a:solidFill>
                <a:latin typeface="微软雅黑"/>
              </a:rPr>
              <a:t>是</a:t>
            </a:r>
            <a:r>
              <a:rPr lang="zh-CN" altLang="en-US" sz="1350" kern="0" dirty="0">
                <a:solidFill>
                  <a:srgbClr val="9EB274"/>
                </a:solidFill>
                <a:latin typeface="微软雅黑"/>
                <a:cs typeface="Roboto" pitchFamily="2" charset="0"/>
              </a:rPr>
              <a:t>高个子</a:t>
            </a:r>
          </a:p>
        </p:txBody>
      </p:sp>
      <p:sp>
        <p:nvSpPr>
          <p:cNvPr id="16" name="TextBox 72"/>
          <p:cNvSpPr txBox="1"/>
          <p:nvPr/>
        </p:nvSpPr>
        <p:spPr>
          <a:xfrm>
            <a:off x="4368880" y="3581871"/>
            <a:ext cx="882924" cy="259681"/>
          </a:xfrm>
          <a:prstGeom prst="rect">
            <a:avLst/>
          </a:prstGeom>
          <a:noFill/>
        </p:spPr>
        <p:txBody>
          <a:bodyPr wrap="none" lIns="51430" tIns="25715" rIns="51430" bIns="25715" rtlCol="0">
            <a:spAutoFit/>
          </a:bodyPr>
          <a:lstStyle/>
          <a:p>
            <a:pPr defTabSz="1149935">
              <a:defRPr/>
            </a:pPr>
            <a:r>
              <a:rPr lang="en-US" altLang="zh-CN" sz="1350" b="1" kern="0" dirty="0">
                <a:solidFill>
                  <a:prstClr val="black"/>
                </a:solidFill>
                <a:latin typeface="微软雅黑"/>
              </a:rPr>
              <a:t>Ta</a:t>
            </a:r>
            <a:r>
              <a:rPr lang="en-US" altLang="zh-CN" sz="1350" b="1" kern="0" dirty="0">
                <a:solidFill>
                  <a:srgbClr val="FFFFFF">
                    <a:lumMod val="50000"/>
                  </a:srgbClr>
                </a:solidFill>
                <a:latin typeface="微软雅黑"/>
              </a:rPr>
              <a:t> </a:t>
            </a:r>
            <a:r>
              <a:rPr lang="zh-CN" altLang="en-US" sz="1350" b="1" kern="0" dirty="0">
                <a:solidFill>
                  <a:srgbClr val="FF0000"/>
                </a:solidFill>
                <a:latin typeface="微软雅黑"/>
              </a:rPr>
              <a:t>有</a:t>
            </a:r>
            <a:r>
              <a:rPr lang="zh-CN" altLang="en-US" sz="1350" kern="0" dirty="0">
                <a:solidFill>
                  <a:srgbClr val="984807"/>
                </a:solidFill>
                <a:latin typeface="微软雅黑"/>
                <a:cs typeface="Roboto" pitchFamily="2" charset="0"/>
              </a:rPr>
              <a:t>身高</a:t>
            </a:r>
          </a:p>
        </p:txBody>
      </p:sp>
      <p:sp>
        <p:nvSpPr>
          <p:cNvPr id="17" name="TextBox 73"/>
          <p:cNvSpPr txBox="1"/>
          <p:nvPr/>
        </p:nvSpPr>
        <p:spPr>
          <a:xfrm>
            <a:off x="5420992" y="3318167"/>
            <a:ext cx="1762973" cy="259681"/>
          </a:xfrm>
          <a:prstGeom prst="rect">
            <a:avLst/>
          </a:prstGeom>
          <a:noFill/>
        </p:spPr>
        <p:txBody>
          <a:bodyPr wrap="none" lIns="51430" tIns="25715" rIns="51430" bIns="25715" rtlCol="0">
            <a:spAutoFit/>
          </a:bodyPr>
          <a:lstStyle/>
          <a:p>
            <a:pPr defTabSz="1149935">
              <a:defRPr/>
            </a:pPr>
            <a:r>
              <a:rPr lang="zh-CN" altLang="en-US" sz="1350" kern="0" dirty="0">
                <a:solidFill>
                  <a:prstClr val="black"/>
                </a:solidFill>
                <a:latin typeface="微软雅黑"/>
              </a:rPr>
              <a:t>用</a:t>
            </a:r>
            <a:r>
              <a:rPr lang="en-US" altLang="zh-CN" sz="1350" kern="0" dirty="0">
                <a:solidFill>
                  <a:srgbClr val="FF0000"/>
                </a:solidFill>
                <a:latin typeface="微软雅黑"/>
              </a:rPr>
              <a:t>is a</a:t>
            </a:r>
            <a:r>
              <a:rPr lang="zh-CN" altLang="en-US" sz="1350" kern="0" dirty="0">
                <a:solidFill>
                  <a:prstClr val="black"/>
                </a:solidFill>
                <a:latin typeface="微软雅黑"/>
              </a:rPr>
              <a:t>来判断是否</a:t>
            </a:r>
            <a:r>
              <a:rPr lang="zh-CN" altLang="en-US" sz="1350" kern="0" dirty="0">
                <a:solidFill>
                  <a:srgbClr val="7D9845"/>
                </a:solidFill>
                <a:latin typeface="微软雅黑"/>
              </a:rPr>
              <a:t>标签</a:t>
            </a:r>
          </a:p>
        </p:txBody>
      </p:sp>
      <p:sp>
        <p:nvSpPr>
          <p:cNvPr id="18" name="TextBox 74"/>
          <p:cNvSpPr txBox="1"/>
          <p:nvPr/>
        </p:nvSpPr>
        <p:spPr>
          <a:xfrm>
            <a:off x="5462396" y="3601345"/>
            <a:ext cx="1770988" cy="259681"/>
          </a:xfrm>
          <a:prstGeom prst="rect">
            <a:avLst/>
          </a:prstGeom>
          <a:noFill/>
        </p:spPr>
        <p:txBody>
          <a:bodyPr wrap="none" lIns="51430" tIns="25715" rIns="51430" bIns="25715" rtlCol="0">
            <a:spAutoFit/>
          </a:bodyPr>
          <a:lstStyle/>
          <a:p>
            <a:pPr defTabSz="1149935">
              <a:defRPr/>
            </a:pPr>
            <a:r>
              <a:rPr lang="zh-CN" altLang="en-US" sz="1350" kern="0" dirty="0">
                <a:solidFill>
                  <a:prstClr val="black"/>
                </a:solidFill>
                <a:latin typeface="微软雅黑"/>
              </a:rPr>
              <a:t>用</a:t>
            </a:r>
            <a:r>
              <a:rPr lang="en-US" altLang="zh-CN" sz="1350" kern="0" dirty="0">
                <a:solidFill>
                  <a:srgbClr val="FF0000"/>
                </a:solidFill>
                <a:latin typeface="微软雅黑"/>
              </a:rPr>
              <a:t>has</a:t>
            </a:r>
            <a:r>
              <a:rPr lang="zh-CN" altLang="en-US" sz="1350" kern="0" dirty="0">
                <a:solidFill>
                  <a:prstClr val="black"/>
                </a:solidFill>
                <a:latin typeface="微软雅黑"/>
              </a:rPr>
              <a:t>来判断是否</a:t>
            </a:r>
            <a:r>
              <a:rPr lang="zh-CN" altLang="en-US" sz="1350" kern="0" dirty="0">
                <a:solidFill>
                  <a:srgbClr val="984807"/>
                </a:solidFill>
                <a:latin typeface="微软雅黑"/>
              </a:rPr>
              <a:t>属性</a:t>
            </a:r>
          </a:p>
        </p:txBody>
      </p:sp>
      <p:sp>
        <p:nvSpPr>
          <p:cNvPr id="20" name="TextBox 76"/>
          <p:cNvSpPr txBox="1"/>
          <p:nvPr/>
        </p:nvSpPr>
        <p:spPr>
          <a:xfrm>
            <a:off x="4490312" y="1808351"/>
            <a:ext cx="450113" cy="259681"/>
          </a:xfrm>
          <a:prstGeom prst="rect">
            <a:avLst/>
          </a:prstGeom>
          <a:noFill/>
        </p:spPr>
        <p:txBody>
          <a:bodyPr wrap="none" lIns="51430" tIns="25715" rIns="51430" bIns="25715" rtlCol="0">
            <a:spAutoFit/>
          </a:bodyPr>
          <a:lstStyle/>
          <a:p>
            <a:pPr defTabSz="1149935">
              <a:defRPr/>
            </a:pPr>
            <a:r>
              <a:rPr lang="zh-CN" altLang="en-US" sz="1350" kern="0" dirty="0">
                <a:solidFill>
                  <a:srgbClr val="984807"/>
                </a:solidFill>
                <a:latin typeface="微软雅黑"/>
                <a:cs typeface="Roboto" pitchFamily="2" charset="0"/>
              </a:rPr>
              <a:t>职业</a:t>
            </a:r>
          </a:p>
        </p:txBody>
      </p:sp>
      <p:sp>
        <p:nvSpPr>
          <p:cNvPr id="21" name="TextBox 77"/>
          <p:cNvSpPr txBox="1"/>
          <p:nvPr/>
        </p:nvSpPr>
        <p:spPr>
          <a:xfrm>
            <a:off x="4490312" y="2064709"/>
            <a:ext cx="450113" cy="259681"/>
          </a:xfrm>
          <a:prstGeom prst="rect">
            <a:avLst/>
          </a:prstGeom>
          <a:noFill/>
        </p:spPr>
        <p:txBody>
          <a:bodyPr wrap="none" lIns="51430" tIns="25715" rIns="51430" bIns="25715" rtlCol="0">
            <a:spAutoFit/>
          </a:bodyPr>
          <a:lstStyle/>
          <a:p>
            <a:pPr defTabSz="1149935">
              <a:defRPr/>
            </a:pPr>
            <a:r>
              <a:rPr lang="zh-CN" altLang="en-US" sz="1350" kern="0" dirty="0">
                <a:solidFill>
                  <a:srgbClr val="984807"/>
                </a:solidFill>
                <a:latin typeface="微软雅黑"/>
                <a:cs typeface="Roboto" pitchFamily="2" charset="0"/>
              </a:rPr>
              <a:t>年龄</a:t>
            </a:r>
          </a:p>
        </p:txBody>
      </p:sp>
      <p:sp>
        <p:nvSpPr>
          <p:cNvPr id="22" name="TextBox 78"/>
          <p:cNvSpPr txBox="1"/>
          <p:nvPr/>
        </p:nvSpPr>
        <p:spPr>
          <a:xfrm>
            <a:off x="4490312" y="2577424"/>
            <a:ext cx="450113" cy="259681"/>
          </a:xfrm>
          <a:prstGeom prst="rect">
            <a:avLst/>
          </a:prstGeom>
          <a:noFill/>
        </p:spPr>
        <p:txBody>
          <a:bodyPr wrap="none" lIns="51430" tIns="25715" rIns="51430" bIns="25715" rtlCol="0">
            <a:spAutoFit/>
          </a:bodyPr>
          <a:lstStyle/>
          <a:p>
            <a:pPr defTabSz="1149935">
              <a:defRPr/>
            </a:pPr>
            <a:r>
              <a:rPr lang="zh-CN" altLang="en-US" sz="1350" kern="0" dirty="0">
                <a:solidFill>
                  <a:srgbClr val="984807"/>
                </a:solidFill>
                <a:latin typeface="微软雅黑"/>
                <a:cs typeface="Roboto" pitchFamily="2" charset="0"/>
              </a:rPr>
              <a:t>机型</a:t>
            </a:r>
          </a:p>
        </p:txBody>
      </p:sp>
      <p:sp>
        <p:nvSpPr>
          <p:cNvPr id="23" name="TextBox 79"/>
          <p:cNvSpPr txBox="1"/>
          <p:nvPr/>
        </p:nvSpPr>
        <p:spPr>
          <a:xfrm>
            <a:off x="4490312" y="2833783"/>
            <a:ext cx="450113" cy="259681"/>
          </a:xfrm>
          <a:prstGeom prst="rect">
            <a:avLst/>
          </a:prstGeom>
          <a:noFill/>
        </p:spPr>
        <p:txBody>
          <a:bodyPr wrap="none" lIns="51430" tIns="25715" rIns="51430" bIns="25715" rtlCol="0">
            <a:spAutoFit/>
          </a:bodyPr>
          <a:lstStyle/>
          <a:p>
            <a:pPr defTabSz="1149935">
              <a:defRPr/>
            </a:pPr>
            <a:r>
              <a:rPr lang="zh-CN" altLang="en-US" sz="1350" kern="0" dirty="0">
                <a:solidFill>
                  <a:srgbClr val="984807"/>
                </a:solidFill>
                <a:latin typeface="微软雅黑"/>
                <a:cs typeface="Roboto" pitchFamily="2" charset="0"/>
              </a:rPr>
              <a:t>身高</a:t>
            </a:r>
          </a:p>
        </p:txBody>
      </p:sp>
      <p:sp>
        <p:nvSpPr>
          <p:cNvPr id="24" name="TextBox 80"/>
          <p:cNvSpPr txBox="1"/>
          <p:nvPr/>
        </p:nvSpPr>
        <p:spPr>
          <a:xfrm>
            <a:off x="5189562" y="1808351"/>
            <a:ext cx="450113" cy="259681"/>
          </a:xfrm>
          <a:prstGeom prst="rect">
            <a:avLst/>
          </a:prstGeom>
          <a:noFill/>
        </p:spPr>
        <p:txBody>
          <a:bodyPr wrap="none" lIns="51430" tIns="25715" rIns="51430" bIns="25715" rtlCol="0">
            <a:spAutoFit/>
          </a:bodyPr>
          <a:lstStyle/>
          <a:p>
            <a:pPr defTabSz="1149935">
              <a:defRPr/>
            </a:pPr>
            <a:r>
              <a:rPr lang="zh-CN" altLang="en-US" sz="1350" kern="0" dirty="0">
                <a:solidFill>
                  <a:srgbClr val="9EB274"/>
                </a:solidFill>
                <a:latin typeface="微软雅黑"/>
                <a:cs typeface="Roboto" pitchFamily="2" charset="0"/>
              </a:rPr>
              <a:t>学生</a:t>
            </a:r>
          </a:p>
        </p:txBody>
      </p:sp>
      <p:sp>
        <p:nvSpPr>
          <p:cNvPr id="25" name="TextBox 81"/>
          <p:cNvSpPr txBox="1"/>
          <p:nvPr/>
        </p:nvSpPr>
        <p:spPr>
          <a:xfrm>
            <a:off x="5189562" y="2064709"/>
            <a:ext cx="450113" cy="259681"/>
          </a:xfrm>
          <a:prstGeom prst="rect">
            <a:avLst/>
          </a:prstGeom>
          <a:noFill/>
        </p:spPr>
        <p:txBody>
          <a:bodyPr wrap="none" lIns="51430" tIns="25715" rIns="51430" bIns="25715" rtlCol="0">
            <a:spAutoFit/>
          </a:bodyPr>
          <a:lstStyle/>
          <a:p>
            <a:pPr defTabSz="1149935">
              <a:defRPr/>
            </a:pPr>
            <a:r>
              <a:rPr lang="zh-CN" altLang="en-US" sz="1350" kern="0" dirty="0">
                <a:solidFill>
                  <a:srgbClr val="9EB274"/>
                </a:solidFill>
                <a:latin typeface="微软雅黑"/>
                <a:cs typeface="Roboto" pitchFamily="2" charset="0"/>
              </a:rPr>
              <a:t>老人</a:t>
            </a:r>
          </a:p>
        </p:txBody>
      </p:sp>
      <p:sp>
        <p:nvSpPr>
          <p:cNvPr id="26" name="TextBox 82"/>
          <p:cNvSpPr txBox="1"/>
          <p:nvPr/>
        </p:nvSpPr>
        <p:spPr>
          <a:xfrm>
            <a:off x="5189562" y="2577424"/>
            <a:ext cx="632855" cy="259681"/>
          </a:xfrm>
          <a:prstGeom prst="rect">
            <a:avLst/>
          </a:prstGeom>
          <a:noFill/>
        </p:spPr>
        <p:txBody>
          <a:bodyPr wrap="none" lIns="51430" tIns="25715" rIns="51430" bIns="25715" rtlCol="0">
            <a:spAutoFit/>
          </a:bodyPr>
          <a:lstStyle/>
          <a:p>
            <a:pPr defTabSz="1149935">
              <a:defRPr/>
            </a:pPr>
            <a:r>
              <a:rPr lang="en-US" altLang="zh-CN" sz="1350" kern="0" dirty="0">
                <a:solidFill>
                  <a:srgbClr val="9EB274"/>
                </a:solidFill>
                <a:latin typeface="微软雅黑"/>
                <a:cs typeface="Roboto" pitchFamily="2" charset="0"/>
              </a:rPr>
              <a:t>Mate8</a:t>
            </a:r>
            <a:endParaRPr lang="zh-CN" altLang="en-US" sz="1350" kern="0" dirty="0">
              <a:solidFill>
                <a:srgbClr val="9EB274"/>
              </a:solidFill>
              <a:latin typeface="微软雅黑"/>
              <a:cs typeface="Roboto" pitchFamily="2" charset="0"/>
            </a:endParaRPr>
          </a:p>
        </p:txBody>
      </p:sp>
      <p:sp>
        <p:nvSpPr>
          <p:cNvPr id="27" name="TextBox 83"/>
          <p:cNvSpPr txBox="1"/>
          <p:nvPr/>
        </p:nvSpPr>
        <p:spPr>
          <a:xfrm>
            <a:off x="5189562" y="2833783"/>
            <a:ext cx="623237" cy="259681"/>
          </a:xfrm>
          <a:prstGeom prst="rect">
            <a:avLst/>
          </a:prstGeom>
          <a:noFill/>
        </p:spPr>
        <p:txBody>
          <a:bodyPr wrap="none" lIns="51430" tIns="25715" rIns="51430" bIns="25715" rtlCol="0">
            <a:spAutoFit/>
          </a:bodyPr>
          <a:lstStyle/>
          <a:p>
            <a:pPr defTabSz="1149935">
              <a:defRPr/>
            </a:pPr>
            <a:r>
              <a:rPr lang="zh-CN" altLang="en-US" sz="1350" kern="0" dirty="0">
                <a:solidFill>
                  <a:srgbClr val="9EB274"/>
                </a:solidFill>
                <a:latin typeface="微软雅黑"/>
                <a:cs typeface="Roboto" pitchFamily="2" charset="0"/>
              </a:rPr>
              <a:t>高个子</a:t>
            </a:r>
          </a:p>
        </p:txBody>
      </p:sp>
      <p:sp>
        <p:nvSpPr>
          <p:cNvPr id="28" name="TextBox 84"/>
          <p:cNvSpPr txBox="1"/>
          <p:nvPr/>
        </p:nvSpPr>
        <p:spPr>
          <a:xfrm>
            <a:off x="4490312" y="2308248"/>
            <a:ext cx="450113" cy="259681"/>
          </a:xfrm>
          <a:prstGeom prst="rect">
            <a:avLst/>
          </a:prstGeom>
          <a:noFill/>
        </p:spPr>
        <p:txBody>
          <a:bodyPr wrap="none" lIns="51430" tIns="25715" rIns="51430" bIns="25715" rtlCol="0">
            <a:spAutoFit/>
          </a:bodyPr>
          <a:lstStyle/>
          <a:p>
            <a:pPr defTabSz="1149935">
              <a:defRPr/>
            </a:pPr>
            <a:r>
              <a:rPr lang="zh-CN" altLang="en-US" sz="1350" kern="0" dirty="0">
                <a:solidFill>
                  <a:srgbClr val="984807"/>
                </a:solidFill>
                <a:latin typeface="微软雅黑"/>
                <a:cs typeface="Roboto" pitchFamily="2" charset="0"/>
              </a:rPr>
              <a:t>性别</a:t>
            </a:r>
          </a:p>
        </p:txBody>
      </p:sp>
      <p:sp>
        <p:nvSpPr>
          <p:cNvPr id="29" name="TextBox 85"/>
          <p:cNvSpPr txBox="1"/>
          <p:nvPr/>
        </p:nvSpPr>
        <p:spPr>
          <a:xfrm>
            <a:off x="5189562" y="2308248"/>
            <a:ext cx="450113" cy="259681"/>
          </a:xfrm>
          <a:prstGeom prst="rect">
            <a:avLst/>
          </a:prstGeom>
          <a:noFill/>
        </p:spPr>
        <p:txBody>
          <a:bodyPr wrap="none" lIns="51430" tIns="25715" rIns="51430" bIns="25715" rtlCol="0">
            <a:spAutoFit/>
          </a:bodyPr>
          <a:lstStyle/>
          <a:p>
            <a:pPr defTabSz="1149935">
              <a:defRPr/>
            </a:pPr>
            <a:r>
              <a:rPr lang="zh-CN" altLang="en-US" sz="1350" kern="0" dirty="0">
                <a:solidFill>
                  <a:srgbClr val="9EB274"/>
                </a:solidFill>
                <a:latin typeface="微软雅黑"/>
                <a:cs typeface="Roboto" pitchFamily="2" charset="0"/>
              </a:rPr>
              <a:t>男士</a:t>
            </a:r>
          </a:p>
        </p:txBody>
      </p:sp>
      <p:sp>
        <p:nvSpPr>
          <p:cNvPr id="30" name="TextBox 86"/>
          <p:cNvSpPr txBox="1"/>
          <p:nvPr/>
        </p:nvSpPr>
        <p:spPr>
          <a:xfrm>
            <a:off x="5829524" y="1808979"/>
            <a:ext cx="924602" cy="259681"/>
          </a:xfrm>
          <a:prstGeom prst="rect">
            <a:avLst/>
          </a:prstGeom>
          <a:noFill/>
        </p:spPr>
        <p:txBody>
          <a:bodyPr wrap="none" lIns="51430" tIns="25715" rIns="51430" bIns="25715" rtlCol="0">
            <a:spAutoFit/>
          </a:bodyPr>
          <a:lstStyle/>
          <a:p>
            <a:pPr defTabSz="1149935">
              <a:defRPr/>
            </a:pPr>
            <a:r>
              <a:rPr lang="zh-CN" altLang="en-US" sz="1350" kern="0" dirty="0">
                <a:solidFill>
                  <a:srgbClr val="000000">
                    <a:lumMod val="65000"/>
                    <a:lumOff val="35000"/>
                  </a:srgbClr>
                </a:solidFill>
                <a:latin typeface="微软雅黑"/>
                <a:cs typeface="Roboto" pitchFamily="2" charset="0"/>
              </a:rPr>
              <a:t>职业</a:t>
            </a:r>
            <a:r>
              <a:rPr lang="en-US" altLang="zh-CN" sz="1350" kern="0" dirty="0">
                <a:solidFill>
                  <a:srgbClr val="000000">
                    <a:lumMod val="65000"/>
                    <a:lumOff val="35000"/>
                  </a:srgbClr>
                </a:solidFill>
                <a:latin typeface="微软雅黑"/>
                <a:cs typeface="Roboto" pitchFamily="2" charset="0"/>
              </a:rPr>
              <a:t>=</a:t>
            </a:r>
            <a:r>
              <a:rPr lang="zh-CN" altLang="en-US" sz="1350" kern="0" dirty="0">
                <a:solidFill>
                  <a:srgbClr val="000000">
                    <a:lumMod val="65000"/>
                    <a:lumOff val="35000"/>
                  </a:srgbClr>
                </a:solidFill>
                <a:latin typeface="微软雅黑"/>
                <a:cs typeface="Roboto" pitchFamily="2" charset="0"/>
              </a:rPr>
              <a:t>学生</a:t>
            </a:r>
          </a:p>
        </p:txBody>
      </p:sp>
      <p:sp>
        <p:nvSpPr>
          <p:cNvPr id="31" name="TextBox 87"/>
          <p:cNvSpPr txBox="1"/>
          <p:nvPr/>
        </p:nvSpPr>
        <p:spPr>
          <a:xfrm>
            <a:off x="5829524" y="2065337"/>
            <a:ext cx="780332" cy="259681"/>
          </a:xfrm>
          <a:prstGeom prst="rect">
            <a:avLst/>
          </a:prstGeom>
          <a:noFill/>
        </p:spPr>
        <p:txBody>
          <a:bodyPr wrap="none" lIns="51430" tIns="25715" rIns="51430" bIns="25715" rtlCol="0">
            <a:spAutoFit/>
          </a:bodyPr>
          <a:lstStyle/>
          <a:p>
            <a:pPr defTabSz="1149935">
              <a:defRPr/>
            </a:pPr>
            <a:r>
              <a:rPr lang="zh-CN" altLang="en-US" sz="1350" kern="0" dirty="0">
                <a:solidFill>
                  <a:srgbClr val="000000">
                    <a:lumMod val="65000"/>
                    <a:lumOff val="35000"/>
                  </a:srgbClr>
                </a:solidFill>
                <a:latin typeface="微软雅黑"/>
                <a:cs typeface="Roboto" pitchFamily="2" charset="0"/>
              </a:rPr>
              <a:t>年龄</a:t>
            </a:r>
            <a:r>
              <a:rPr lang="en-US" altLang="zh-CN" sz="1350" kern="0" dirty="0">
                <a:solidFill>
                  <a:srgbClr val="000000">
                    <a:lumMod val="65000"/>
                    <a:lumOff val="35000"/>
                  </a:srgbClr>
                </a:solidFill>
                <a:latin typeface="微软雅黑"/>
                <a:cs typeface="Roboto" pitchFamily="2" charset="0"/>
              </a:rPr>
              <a:t>&gt;60</a:t>
            </a:r>
            <a:endParaRPr lang="zh-CN" altLang="en-US" sz="1350" kern="0" dirty="0">
              <a:solidFill>
                <a:srgbClr val="000000">
                  <a:lumMod val="65000"/>
                  <a:lumOff val="35000"/>
                </a:srgbClr>
              </a:solidFill>
              <a:latin typeface="微软雅黑"/>
              <a:cs typeface="Roboto" pitchFamily="2" charset="0"/>
            </a:endParaRPr>
          </a:p>
        </p:txBody>
      </p:sp>
      <p:sp>
        <p:nvSpPr>
          <p:cNvPr id="32" name="TextBox 88"/>
          <p:cNvSpPr txBox="1"/>
          <p:nvPr/>
        </p:nvSpPr>
        <p:spPr>
          <a:xfrm>
            <a:off x="5829524" y="2578052"/>
            <a:ext cx="1107344" cy="259681"/>
          </a:xfrm>
          <a:prstGeom prst="rect">
            <a:avLst/>
          </a:prstGeom>
          <a:noFill/>
        </p:spPr>
        <p:txBody>
          <a:bodyPr wrap="none" lIns="51430" tIns="25715" rIns="51430" bIns="25715" rtlCol="0">
            <a:spAutoFit/>
          </a:bodyPr>
          <a:lstStyle/>
          <a:p>
            <a:pPr defTabSz="1149935">
              <a:defRPr/>
            </a:pPr>
            <a:r>
              <a:rPr lang="zh-CN" altLang="en-US" sz="1350" kern="0" dirty="0">
                <a:solidFill>
                  <a:srgbClr val="000000">
                    <a:lumMod val="65000"/>
                    <a:lumOff val="35000"/>
                  </a:srgbClr>
                </a:solidFill>
                <a:latin typeface="微软雅黑"/>
                <a:cs typeface="Roboto" pitchFamily="2" charset="0"/>
              </a:rPr>
              <a:t>机型</a:t>
            </a:r>
            <a:r>
              <a:rPr lang="en-US" altLang="zh-CN" sz="1350" kern="0" dirty="0">
                <a:solidFill>
                  <a:srgbClr val="000000">
                    <a:lumMod val="65000"/>
                    <a:lumOff val="35000"/>
                  </a:srgbClr>
                </a:solidFill>
                <a:latin typeface="微软雅黑"/>
                <a:cs typeface="Roboto" pitchFamily="2" charset="0"/>
              </a:rPr>
              <a:t>=Mate8</a:t>
            </a:r>
            <a:endParaRPr lang="zh-CN" altLang="en-US" sz="1350" kern="0" dirty="0">
              <a:solidFill>
                <a:srgbClr val="000000">
                  <a:lumMod val="65000"/>
                  <a:lumOff val="35000"/>
                </a:srgbClr>
              </a:solidFill>
              <a:latin typeface="微软雅黑"/>
              <a:cs typeface="Roboto" pitchFamily="2" charset="0"/>
            </a:endParaRPr>
          </a:p>
        </p:txBody>
      </p:sp>
      <p:sp>
        <p:nvSpPr>
          <p:cNvPr id="33" name="TextBox 89"/>
          <p:cNvSpPr txBox="1"/>
          <p:nvPr/>
        </p:nvSpPr>
        <p:spPr>
          <a:xfrm>
            <a:off x="5829525" y="2834410"/>
            <a:ext cx="1129786" cy="259681"/>
          </a:xfrm>
          <a:prstGeom prst="rect">
            <a:avLst/>
          </a:prstGeom>
          <a:noFill/>
        </p:spPr>
        <p:txBody>
          <a:bodyPr wrap="none" lIns="51430" tIns="25715" rIns="51430" bIns="25715" rtlCol="0">
            <a:spAutoFit/>
          </a:bodyPr>
          <a:lstStyle/>
          <a:p>
            <a:pPr defTabSz="1149935">
              <a:defRPr/>
            </a:pPr>
            <a:r>
              <a:rPr lang="zh-CN" altLang="en-US" sz="1350" kern="0" dirty="0">
                <a:solidFill>
                  <a:srgbClr val="000000">
                    <a:lumMod val="65000"/>
                    <a:lumOff val="35000"/>
                  </a:srgbClr>
                </a:solidFill>
                <a:latin typeface="微软雅黑"/>
                <a:cs typeface="Roboto" pitchFamily="2" charset="0"/>
              </a:rPr>
              <a:t>身高</a:t>
            </a:r>
            <a:r>
              <a:rPr lang="en-US" altLang="zh-CN" sz="1350" kern="0" dirty="0">
                <a:solidFill>
                  <a:srgbClr val="000000">
                    <a:lumMod val="65000"/>
                    <a:lumOff val="35000"/>
                  </a:srgbClr>
                </a:solidFill>
                <a:latin typeface="微软雅黑"/>
                <a:cs typeface="Roboto" pitchFamily="2" charset="0"/>
              </a:rPr>
              <a:t>&gt;180cm</a:t>
            </a:r>
            <a:endParaRPr lang="zh-CN" altLang="en-US" sz="1350" kern="0" dirty="0">
              <a:solidFill>
                <a:srgbClr val="000000">
                  <a:lumMod val="65000"/>
                  <a:lumOff val="35000"/>
                </a:srgbClr>
              </a:solidFill>
              <a:latin typeface="微软雅黑"/>
              <a:cs typeface="Roboto" pitchFamily="2" charset="0"/>
            </a:endParaRPr>
          </a:p>
        </p:txBody>
      </p:sp>
      <p:sp>
        <p:nvSpPr>
          <p:cNvPr id="34" name="TextBox 90"/>
          <p:cNvSpPr txBox="1"/>
          <p:nvPr/>
        </p:nvSpPr>
        <p:spPr>
          <a:xfrm>
            <a:off x="5829524" y="2308876"/>
            <a:ext cx="751478" cy="259681"/>
          </a:xfrm>
          <a:prstGeom prst="rect">
            <a:avLst/>
          </a:prstGeom>
          <a:noFill/>
        </p:spPr>
        <p:txBody>
          <a:bodyPr wrap="none" lIns="51430" tIns="25715" rIns="51430" bIns="25715" rtlCol="0">
            <a:spAutoFit/>
          </a:bodyPr>
          <a:lstStyle/>
          <a:p>
            <a:pPr defTabSz="1149935">
              <a:defRPr/>
            </a:pPr>
            <a:r>
              <a:rPr lang="zh-CN" altLang="en-US" sz="1350" kern="0" dirty="0">
                <a:solidFill>
                  <a:srgbClr val="000000">
                    <a:lumMod val="65000"/>
                    <a:lumOff val="35000"/>
                  </a:srgbClr>
                </a:solidFill>
                <a:latin typeface="微软雅黑"/>
                <a:cs typeface="Roboto" pitchFamily="2" charset="0"/>
              </a:rPr>
              <a:t>性别</a:t>
            </a:r>
            <a:r>
              <a:rPr lang="en-US" altLang="zh-CN" sz="1350" kern="0" dirty="0">
                <a:solidFill>
                  <a:srgbClr val="000000">
                    <a:lumMod val="65000"/>
                    <a:lumOff val="35000"/>
                  </a:srgbClr>
                </a:solidFill>
                <a:latin typeface="微软雅黑"/>
                <a:cs typeface="Roboto" pitchFamily="2" charset="0"/>
              </a:rPr>
              <a:t>=</a:t>
            </a:r>
            <a:r>
              <a:rPr lang="zh-CN" altLang="en-US" sz="1350" kern="0" dirty="0">
                <a:solidFill>
                  <a:srgbClr val="000000">
                    <a:lumMod val="65000"/>
                    <a:lumOff val="35000"/>
                  </a:srgbClr>
                </a:solidFill>
                <a:latin typeface="微软雅黑"/>
                <a:cs typeface="Roboto" pitchFamily="2" charset="0"/>
              </a:rPr>
              <a:t>男</a:t>
            </a:r>
          </a:p>
        </p:txBody>
      </p:sp>
      <p:sp>
        <p:nvSpPr>
          <p:cNvPr id="35" name="矩形 34"/>
          <p:cNvSpPr/>
          <p:nvPr/>
        </p:nvSpPr>
        <p:spPr bwMode="auto">
          <a:xfrm>
            <a:off x="4432472" y="1539174"/>
            <a:ext cx="694052" cy="1576601"/>
          </a:xfrm>
          <a:prstGeom prst="rect">
            <a:avLst/>
          </a:prstGeom>
          <a:noFill/>
          <a:ln>
            <a:solidFill>
              <a:schemeClr val="bg1">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0" tIns="25715" rIns="51430" bIns="25715" numCol="1" rtlCol="0" anchor="t" anchorCtr="0" compatLnSpc="1">
            <a:prstTxWarp prst="textNoShape">
              <a:avLst/>
            </a:prstTxWarp>
          </a:bodyPr>
          <a:lstStyle/>
          <a:p>
            <a:pPr defTabSz="1149935" fontAlgn="base">
              <a:spcBef>
                <a:spcPct val="0"/>
              </a:spcBef>
              <a:spcAft>
                <a:spcPct val="0"/>
              </a:spcAft>
              <a:buClr>
                <a:srgbClr val="CC9900"/>
              </a:buClr>
              <a:buFont typeface="Wingdings" pitchFamily="2" charset="2"/>
              <a:buChar char="n"/>
              <a:defRPr/>
            </a:pPr>
            <a:endParaRPr lang="zh-CN" altLang="en-US" sz="1350" kern="0" dirty="0">
              <a:solidFill>
                <a:srgbClr val="000000"/>
              </a:solidFill>
              <a:latin typeface="微软雅黑"/>
            </a:endParaRPr>
          </a:p>
        </p:txBody>
      </p:sp>
      <p:sp>
        <p:nvSpPr>
          <p:cNvPr id="36" name="矩形 35"/>
          <p:cNvSpPr/>
          <p:nvPr/>
        </p:nvSpPr>
        <p:spPr bwMode="auto">
          <a:xfrm>
            <a:off x="4432472" y="1539175"/>
            <a:ext cx="694052" cy="246844"/>
          </a:xfrm>
          <a:prstGeom prst="rect">
            <a:avLst/>
          </a:prstGeom>
          <a:solidFill>
            <a:srgbClr val="C5BE97"/>
          </a:solidFill>
          <a:ln>
            <a:solidFill>
              <a:schemeClr val="bg1">
                <a:lumMod val="50000"/>
              </a:schemeClr>
            </a:solidFill>
          </a:ln>
          <a:effectLst/>
          <a:extLst/>
        </p:spPr>
        <p:txBody>
          <a:bodyPr vert="horz" wrap="square" lIns="51430" tIns="25715" rIns="51430" bIns="25715" numCol="1" rtlCol="0" anchor="t" anchorCtr="0" compatLnSpc="1">
            <a:prstTxWarp prst="textNoShape">
              <a:avLst/>
            </a:prstTxWarp>
          </a:bodyPr>
          <a:lstStyle/>
          <a:p>
            <a:pPr defTabSz="1149935" fontAlgn="base">
              <a:spcBef>
                <a:spcPct val="0"/>
              </a:spcBef>
              <a:spcAft>
                <a:spcPct val="0"/>
              </a:spcAft>
              <a:buClr>
                <a:srgbClr val="CC9900"/>
              </a:buClr>
              <a:defRPr/>
            </a:pPr>
            <a:r>
              <a:rPr lang="zh-CN" altLang="en-US" sz="1350" kern="0" dirty="0">
                <a:solidFill>
                  <a:srgbClr val="000000"/>
                </a:solidFill>
                <a:latin typeface="微软雅黑"/>
              </a:rPr>
              <a:t>属性</a:t>
            </a:r>
          </a:p>
        </p:txBody>
      </p:sp>
      <p:sp>
        <p:nvSpPr>
          <p:cNvPr id="37" name="矩形 36"/>
          <p:cNvSpPr/>
          <p:nvPr/>
        </p:nvSpPr>
        <p:spPr bwMode="auto">
          <a:xfrm>
            <a:off x="5189560" y="1539174"/>
            <a:ext cx="1735289" cy="1576601"/>
          </a:xfrm>
          <a:prstGeom prst="rect">
            <a:avLst/>
          </a:prstGeom>
          <a:noFill/>
          <a:ln>
            <a:solidFill>
              <a:schemeClr val="bg1">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0" tIns="25715" rIns="51430" bIns="25715" numCol="1" rtlCol="0" anchor="t" anchorCtr="0" compatLnSpc="1">
            <a:prstTxWarp prst="textNoShape">
              <a:avLst/>
            </a:prstTxWarp>
          </a:bodyPr>
          <a:lstStyle/>
          <a:p>
            <a:pPr defTabSz="1149935" fontAlgn="base">
              <a:spcBef>
                <a:spcPct val="0"/>
              </a:spcBef>
              <a:spcAft>
                <a:spcPct val="0"/>
              </a:spcAft>
              <a:buClr>
                <a:srgbClr val="CC9900"/>
              </a:buClr>
              <a:buFont typeface="Wingdings" pitchFamily="2" charset="2"/>
              <a:buChar char="n"/>
              <a:defRPr/>
            </a:pPr>
            <a:endParaRPr lang="zh-CN" altLang="en-US" sz="1350" kern="0" dirty="0">
              <a:solidFill>
                <a:srgbClr val="000000"/>
              </a:solidFill>
              <a:latin typeface="微软雅黑"/>
            </a:endParaRPr>
          </a:p>
        </p:txBody>
      </p:sp>
      <p:sp>
        <p:nvSpPr>
          <p:cNvPr id="38" name="矩形 37"/>
          <p:cNvSpPr/>
          <p:nvPr/>
        </p:nvSpPr>
        <p:spPr bwMode="auto">
          <a:xfrm>
            <a:off x="5189560" y="1539175"/>
            <a:ext cx="1735289" cy="259461"/>
          </a:xfrm>
          <a:prstGeom prst="rect">
            <a:avLst/>
          </a:prstGeom>
          <a:solidFill>
            <a:srgbClr val="C5BE97"/>
          </a:solidFill>
          <a:ln>
            <a:solidFill>
              <a:schemeClr val="bg1">
                <a:lumMod val="50000"/>
              </a:schemeClr>
            </a:solidFill>
          </a:ln>
          <a:effectLst/>
          <a:extLst/>
        </p:spPr>
        <p:txBody>
          <a:bodyPr vert="horz" wrap="square" lIns="51430" tIns="25715" rIns="51430" bIns="25715" numCol="1" rtlCol="0" anchor="t" anchorCtr="0" compatLnSpc="1">
            <a:prstTxWarp prst="textNoShape">
              <a:avLst/>
            </a:prstTxWarp>
          </a:bodyPr>
          <a:lstStyle/>
          <a:p>
            <a:pPr defTabSz="1149935" fontAlgn="base">
              <a:spcBef>
                <a:spcPct val="0"/>
              </a:spcBef>
              <a:spcAft>
                <a:spcPct val="0"/>
              </a:spcAft>
              <a:buClr>
                <a:srgbClr val="CC9900"/>
              </a:buClr>
              <a:defRPr/>
            </a:pPr>
            <a:r>
              <a:rPr lang="zh-CN" altLang="en-US" sz="1350" kern="0" dirty="0">
                <a:solidFill>
                  <a:srgbClr val="000000"/>
                </a:solidFill>
                <a:latin typeface="微软雅黑"/>
              </a:rPr>
              <a:t>标签</a:t>
            </a:r>
          </a:p>
        </p:txBody>
      </p:sp>
      <p:sp>
        <p:nvSpPr>
          <p:cNvPr id="39" name="TextBox 95"/>
          <p:cNvSpPr txBox="1"/>
          <p:nvPr/>
        </p:nvSpPr>
        <p:spPr>
          <a:xfrm>
            <a:off x="5893714" y="1538975"/>
            <a:ext cx="796362" cy="259681"/>
          </a:xfrm>
          <a:prstGeom prst="rect">
            <a:avLst/>
          </a:prstGeom>
          <a:noFill/>
        </p:spPr>
        <p:txBody>
          <a:bodyPr wrap="none" lIns="51430" tIns="25715" rIns="51430" bIns="25715" rtlCol="0">
            <a:spAutoFit/>
          </a:bodyPr>
          <a:lstStyle/>
          <a:p>
            <a:pPr defTabSz="1149935">
              <a:defRPr/>
            </a:pPr>
            <a:r>
              <a:rPr lang="zh-CN" altLang="en-US" sz="1350" kern="0" dirty="0">
                <a:solidFill>
                  <a:srgbClr val="000000">
                    <a:lumMod val="65000"/>
                    <a:lumOff val="35000"/>
                  </a:srgbClr>
                </a:solidFill>
                <a:latin typeface="微软雅黑"/>
                <a:cs typeface="Roboto" pitchFamily="2" charset="0"/>
              </a:rPr>
              <a:t>口径说明</a:t>
            </a:r>
          </a:p>
        </p:txBody>
      </p:sp>
      <p:graphicFrame>
        <p:nvGraphicFramePr>
          <p:cNvPr id="40" name="表格 39"/>
          <p:cNvGraphicFramePr>
            <a:graphicFrameLocks noGrp="1"/>
          </p:cNvGraphicFramePr>
          <p:nvPr>
            <p:extLst/>
          </p:nvPr>
        </p:nvGraphicFramePr>
        <p:xfrm>
          <a:off x="8138755" y="1538975"/>
          <a:ext cx="3397661" cy="1313601"/>
        </p:xfrm>
        <a:graphic>
          <a:graphicData uri="http://schemas.openxmlformats.org/drawingml/2006/table">
            <a:tbl>
              <a:tblPr/>
              <a:tblGrid>
                <a:gridCol w="399215"/>
                <a:gridCol w="507782"/>
                <a:gridCol w="620622"/>
                <a:gridCol w="507782"/>
                <a:gridCol w="542137"/>
                <a:gridCol w="820123"/>
              </a:tblGrid>
              <a:tr h="257150">
                <a:tc>
                  <a:txBody>
                    <a:bodyPr/>
                    <a:lstStyle/>
                    <a:p>
                      <a:pPr algn="l" fontAlgn="ctr"/>
                      <a:r>
                        <a:rPr lang="en-US" sz="1200" b="0" i="0" u="none" strike="noStrike" dirty="0">
                          <a:latin typeface="+mn-ea"/>
                          <a:ea typeface="+mn-ea"/>
                        </a:rPr>
                        <a:t>ID</a:t>
                      </a:r>
                    </a:p>
                  </a:txBody>
                  <a:tcPr marL="51430" marR="51430" marT="25715" marB="2571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C5BE97"/>
                    </a:solidFill>
                  </a:tcPr>
                </a:tc>
                <a:tc>
                  <a:txBody>
                    <a:bodyPr/>
                    <a:lstStyle/>
                    <a:p>
                      <a:pPr algn="l" fontAlgn="ctr"/>
                      <a:r>
                        <a:rPr lang="zh-CN" altLang="en-US" sz="1300" b="0" i="0" u="none" strike="noStrike" dirty="0">
                          <a:solidFill>
                            <a:srgbClr val="C59873"/>
                          </a:solidFill>
                          <a:latin typeface="+mn-ea"/>
                          <a:ea typeface="+mn-ea"/>
                        </a:rPr>
                        <a:t>职业</a:t>
                      </a:r>
                    </a:p>
                  </a:txBody>
                  <a:tcPr marL="51430" marR="51430" marT="25715" marB="25715" anchor="ctr">
                    <a:lnL>
                      <a:noFill/>
                    </a:lnL>
                    <a:lnR>
                      <a:noFill/>
                    </a:lnR>
                    <a:lnT w="12700" cap="flat" cmpd="sng" algn="ctr">
                      <a:solidFill>
                        <a:schemeClr val="tx1"/>
                      </a:solidFill>
                      <a:prstDash val="solid"/>
                      <a:round/>
                      <a:headEnd type="none" w="med" len="med"/>
                      <a:tailEnd type="none" w="med" len="med"/>
                    </a:lnT>
                    <a:lnB>
                      <a:noFill/>
                    </a:lnB>
                    <a:solidFill>
                      <a:srgbClr val="C5BE97"/>
                    </a:solidFill>
                  </a:tcPr>
                </a:tc>
                <a:tc>
                  <a:txBody>
                    <a:bodyPr/>
                    <a:lstStyle/>
                    <a:p>
                      <a:pPr algn="l" fontAlgn="ctr"/>
                      <a:r>
                        <a:rPr lang="zh-CN" altLang="en-US" sz="1300" b="0" i="0" u="none" strike="noStrike" dirty="0">
                          <a:solidFill>
                            <a:srgbClr val="C59873"/>
                          </a:solidFill>
                          <a:latin typeface="+mn-ea"/>
                          <a:ea typeface="+mn-ea"/>
                        </a:rPr>
                        <a:t>年龄</a:t>
                      </a:r>
                    </a:p>
                  </a:txBody>
                  <a:tcPr marL="51430" marR="51430" marT="25715" marB="25715" anchor="ctr">
                    <a:lnL>
                      <a:noFill/>
                    </a:lnL>
                    <a:lnR>
                      <a:noFill/>
                    </a:lnR>
                    <a:lnT w="12700" cap="flat" cmpd="sng" algn="ctr">
                      <a:solidFill>
                        <a:schemeClr val="tx1"/>
                      </a:solidFill>
                      <a:prstDash val="solid"/>
                      <a:round/>
                      <a:headEnd type="none" w="med" len="med"/>
                      <a:tailEnd type="none" w="med" len="med"/>
                    </a:lnT>
                    <a:lnB>
                      <a:noFill/>
                    </a:lnB>
                    <a:solidFill>
                      <a:srgbClr val="C5BE97"/>
                    </a:solidFill>
                  </a:tcPr>
                </a:tc>
                <a:tc>
                  <a:txBody>
                    <a:bodyPr/>
                    <a:lstStyle/>
                    <a:p>
                      <a:pPr algn="l" fontAlgn="ctr"/>
                      <a:r>
                        <a:rPr lang="zh-CN" altLang="en-US" sz="1300" b="0" i="0" u="none" strike="noStrike" dirty="0">
                          <a:solidFill>
                            <a:srgbClr val="C59873"/>
                          </a:solidFill>
                          <a:latin typeface="+mn-ea"/>
                          <a:ea typeface="+mn-ea"/>
                        </a:rPr>
                        <a:t>性别</a:t>
                      </a:r>
                    </a:p>
                  </a:txBody>
                  <a:tcPr marL="51430" marR="51430" marT="25715" marB="25715" anchor="ctr">
                    <a:lnL>
                      <a:noFill/>
                    </a:lnL>
                    <a:lnR>
                      <a:noFill/>
                    </a:lnR>
                    <a:lnT w="12700" cap="flat" cmpd="sng" algn="ctr">
                      <a:solidFill>
                        <a:schemeClr val="tx1"/>
                      </a:solidFill>
                      <a:prstDash val="solid"/>
                      <a:round/>
                      <a:headEnd type="none" w="med" len="med"/>
                      <a:tailEnd type="none" w="med" len="med"/>
                    </a:lnT>
                    <a:lnB>
                      <a:noFill/>
                    </a:lnB>
                    <a:solidFill>
                      <a:srgbClr val="C5BE97"/>
                    </a:solidFill>
                  </a:tcPr>
                </a:tc>
                <a:tc>
                  <a:txBody>
                    <a:bodyPr/>
                    <a:lstStyle/>
                    <a:p>
                      <a:pPr algn="l" fontAlgn="ctr"/>
                      <a:r>
                        <a:rPr lang="zh-CN" altLang="en-US" sz="1300" b="0" i="0" u="none" strike="noStrike" dirty="0">
                          <a:solidFill>
                            <a:srgbClr val="C59873"/>
                          </a:solidFill>
                          <a:latin typeface="+mn-ea"/>
                          <a:ea typeface="+mn-ea"/>
                        </a:rPr>
                        <a:t>身高</a:t>
                      </a:r>
                    </a:p>
                  </a:txBody>
                  <a:tcPr marL="51430" marR="51430" marT="25715" marB="25715" anchor="ctr">
                    <a:lnL>
                      <a:noFill/>
                    </a:lnL>
                    <a:lnR>
                      <a:noFill/>
                    </a:lnR>
                    <a:lnT w="12700" cap="flat" cmpd="sng" algn="ctr">
                      <a:solidFill>
                        <a:schemeClr val="tx1"/>
                      </a:solidFill>
                      <a:prstDash val="solid"/>
                      <a:round/>
                      <a:headEnd type="none" w="med" len="med"/>
                      <a:tailEnd type="none" w="med" len="med"/>
                    </a:lnT>
                    <a:lnB>
                      <a:noFill/>
                    </a:lnB>
                    <a:solidFill>
                      <a:srgbClr val="C5BE97"/>
                    </a:solidFill>
                  </a:tcPr>
                </a:tc>
                <a:tc>
                  <a:txBody>
                    <a:bodyPr/>
                    <a:lstStyle/>
                    <a:p>
                      <a:pPr algn="l" fontAlgn="ctr"/>
                      <a:r>
                        <a:rPr lang="zh-CN" altLang="en-US" sz="1300" b="0" i="0" u="none" strike="noStrike" dirty="0">
                          <a:solidFill>
                            <a:srgbClr val="C59873"/>
                          </a:solidFill>
                          <a:latin typeface="+mn-ea"/>
                          <a:ea typeface="+mn-ea"/>
                        </a:rPr>
                        <a:t>机型</a:t>
                      </a:r>
                    </a:p>
                  </a:txBody>
                  <a:tcPr marL="51430" marR="51430" marT="25715" marB="25715"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C5BE97"/>
                    </a:solidFill>
                  </a:tcPr>
                </a:tc>
              </a:tr>
              <a:tr h="257150">
                <a:tc>
                  <a:txBody>
                    <a:bodyPr/>
                    <a:lstStyle/>
                    <a:p>
                      <a:pPr algn="l" fontAlgn="ctr"/>
                      <a:r>
                        <a:rPr lang="en-US" sz="1300" b="0" i="0" u="none" strike="noStrike" dirty="0">
                          <a:latin typeface="+mn-ea"/>
                          <a:ea typeface="+mn-ea"/>
                        </a:rPr>
                        <a:t>A</a:t>
                      </a:r>
                    </a:p>
                  </a:txBody>
                  <a:tcPr marL="51430" marR="51430" marT="25715" marB="25715"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r>
                        <a:rPr lang="zh-CN" altLang="en-US" sz="1300" b="0" i="0" u="none" strike="noStrike" dirty="0">
                          <a:solidFill>
                            <a:srgbClr val="9EB274"/>
                          </a:solidFill>
                          <a:latin typeface="+mn-ea"/>
                          <a:ea typeface="+mn-ea"/>
                        </a:rPr>
                        <a:t>工人</a:t>
                      </a:r>
                    </a:p>
                  </a:txBody>
                  <a:tcPr marL="51430" marR="51430" marT="25715" marB="25715" anchor="ctr">
                    <a:lnL>
                      <a:noFill/>
                    </a:lnL>
                    <a:lnR>
                      <a:noFill/>
                    </a:lnR>
                    <a:lnT>
                      <a:noFill/>
                    </a:lnT>
                    <a:lnB>
                      <a:noFill/>
                    </a:lnB>
                    <a:solidFill>
                      <a:srgbClr val="DBE5F1"/>
                    </a:solidFill>
                  </a:tcPr>
                </a:tc>
                <a:tc>
                  <a:txBody>
                    <a:bodyPr/>
                    <a:lstStyle/>
                    <a:p>
                      <a:pPr algn="r" fontAlgn="ctr"/>
                      <a:r>
                        <a:rPr lang="en-US" altLang="zh-CN" sz="1300" b="0" i="0" u="none" strike="noStrike" dirty="0">
                          <a:latin typeface="+mn-ea"/>
                          <a:ea typeface="+mn-ea"/>
                        </a:rPr>
                        <a:t>40</a:t>
                      </a:r>
                    </a:p>
                  </a:txBody>
                  <a:tcPr marL="51430" marR="51430" marT="25715" marB="25715" anchor="ctr">
                    <a:lnL>
                      <a:noFill/>
                    </a:lnL>
                    <a:lnR>
                      <a:noFill/>
                    </a:lnR>
                    <a:lnT>
                      <a:noFill/>
                    </a:lnT>
                    <a:lnB>
                      <a:noFill/>
                    </a:lnB>
                    <a:solidFill>
                      <a:srgbClr val="DBE5F1"/>
                    </a:solidFill>
                  </a:tcPr>
                </a:tc>
                <a:tc>
                  <a:txBody>
                    <a:bodyPr/>
                    <a:lstStyle/>
                    <a:p>
                      <a:pPr algn="l" fontAlgn="ctr"/>
                      <a:r>
                        <a:rPr lang="zh-CN" altLang="en-US" sz="1300" b="0" i="0" u="none" strike="noStrike" dirty="0">
                          <a:solidFill>
                            <a:srgbClr val="9EB274"/>
                          </a:solidFill>
                          <a:latin typeface="+mn-ea"/>
                          <a:ea typeface="+mn-ea"/>
                        </a:rPr>
                        <a:t>男</a:t>
                      </a:r>
                    </a:p>
                  </a:txBody>
                  <a:tcPr marL="51430" marR="51430" marT="25715" marB="25715" anchor="ctr">
                    <a:lnL>
                      <a:noFill/>
                    </a:lnL>
                    <a:lnR>
                      <a:noFill/>
                    </a:lnR>
                    <a:lnT>
                      <a:noFill/>
                    </a:lnT>
                    <a:lnB>
                      <a:noFill/>
                    </a:lnB>
                    <a:solidFill>
                      <a:srgbClr val="DBE5F1"/>
                    </a:solidFill>
                  </a:tcPr>
                </a:tc>
                <a:tc>
                  <a:txBody>
                    <a:bodyPr/>
                    <a:lstStyle/>
                    <a:p>
                      <a:pPr algn="r" fontAlgn="ctr"/>
                      <a:r>
                        <a:rPr lang="en-US" altLang="zh-CN" sz="1300" b="0" i="0" u="none" strike="noStrike" dirty="0">
                          <a:latin typeface="+mn-ea"/>
                          <a:ea typeface="+mn-ea"/>
                        </a:rPr>
                        <a:t>176</a:t>
                      </a:r>
                    </a:p>
                  </a:txBody>
                  <a:tcPr marL="51430" marR="51430" marT="25715" marB="25715" anchor="ctr">
                    <a:lnL>
                      <a:noFill/>
                    </a:lnL>
                    <a:lnR>
                      <a:noFill/>
                    </a:lnR>
                    <a:lnT>
                      <a:noFill/>
                    </a:lnT>
                    <a:lnB>
                      <a:noFill/>
                    </a:lnB>
                    <a:solidFill>
                      <a:srgbClr val="DBE5F1"/>
                    </a:solidFill>
                  </a:tcPr>
                </a:tc>
                <a:tc>
                  <a:txBody>
                    <a:bodyPr/>
                    <a:lstStyle/>
                    <a:p>
                      <a:pPr algn="l" fontAlgn="ctr"/>
                      <a:r>
                        <a:rPr lang="en-US" sz="1300" b="0" i="0" u="none" strike="noStrike" dirty="0">
                          <a:latin typeface="+mn-ea"/>
                          <a:ea typeface="+mn-ea"/>
                        </a:rPr>
                        <a:t>honor6</a:t>
                      </a:r>
                    </a:p>
                  </a:txBody>
                  <a:tcPr marL="51430" marR="51430" marT="25715" marB="25715" anchor="ctr">
                    <a:lnL>
                      <a:noFill/>
                    </a:lnL>
                    <a:lnR w="12700" cap="flat" cmpd="sng" algn="ctr">
                      <a:solidFill>
                        <a:schemeClr val="tx1"/>
                      </a:solidFill>
                      <a:prstDash val="solid"/>
                      <a:round/>
                      <a:headEnd type="none" w="med" len="med"/>
                      <a:tailEnd type="none" w="med" len="med"/>
                    </a:lnR>
                    <a:lnT>
                      <a:noFill/>
                    </a:lnT>
                    <a:lnB>
                      <a:noFill/>
                    </a:lnB>
                    <a:solidFill>
                      <a:srgbClr val="DBE5F1"/>
                    </a:solidFill>
                  </a:tcPr>
                </a:tc>
              </a:tr>
              <a:tr h="285001">
                <a:tc>
                  <a:txBody>
                    <a:bodyPr/>
                    <a:lstStyle/>
                    <a:p>
                      <a:pPr algn="l" fontAlgn="ctr"/>
                      <a:r>
                        <a:rPr lang="en-US" sz="1300" b="0" i="0" u="none" strike="noStrike" dirty="0">
                          <a:latin typeface="+mn-ea"/>
                          <a:ea typeface="+mn-ea"/>
                        </a:rPr>
                        <a:t>B</a:t>
                      </a:r>
                    </a:p>
                  </a:txBody>
                  <a:tcPr marL="51430" marR="51430" marT="25715" marB="25715"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r>
                        <a:rPr lang="zh-CN" altLang="en-US" sz="1300" b="0" i="0" u="none" strike="noStrike" dirty="0">
                          <a:solidFill>
                            <a:srgbClr val="9EB274"/>
                          </a:solidFill>
                          <a:latin typeface="+mn-ea"/>
                          <a:ea typeface="+mn-ea"/>
                        </a:rPr>
                        <a:t>学生</a:t>
                      </a:r>
                    </a:p>
                  </a:txBody>
                  <a:tcPr marL="51430" marR="51430" marT="25715" marB="25715" anchor="ctr">
                    <a:lnL>
                      <a:noFill/>
                    </a:lnL>
                    <a:lnR>
                      <a:noFill/>
                    </a:lnR>
                    <a:lnT>
                      <a:noFill/>
                    </a:lnT>
                    <a:lnB>
                      <a:noFill/>
                    </a:lnB>
                    <a:solidFill>
                      <a:srgbClr val="DBE5F1"/>
                    </a:solidFill>
                  </a:tcPr>
                </a:tc>
                <a:tc>
                  <a:txBody>
                    <a:bodyPr/>
                    <a:lstStyle/>
                    <a:p>
                      <a:pPr algn="r" fontAlgn="ctr"/>
                      <a:r>
                        <a:rPr lang="en-US" altLang="zh-CN" sz="1300" b="0" i="0" u="none" strike="noStrike" dirty="0">
                          <a:latin typeface="+mn-ea"/>
                          <a:ea typeface="+mn-ea"/>
                        </a:rPr>
                        <a:t>22</a:t>
                      </a:r>
                    </a:p>
                  </a:txBody>
                  <a:tcPr marL="51430" marR="51430" marT="25715" marB="25715" anchor="ctr">
                    <a:lnL>
                      <a:noFill/>
                    </a:lnL>
                    <a:lnR>
                      <a:noFill/>
                    </a:lnR>
                    <a:lnT>
                      <a:noFill/>
                    </a:lnT>
                    <a:lnB>
                      <a:noFill/>
                    </a:lnB>
                    <a:solidFill>
                      <a:srgbClr val="DBE5F1"/>
                    </a:solidFill>
                  </a:tcPr>
                </a:tc>
                <a:tc>
                  <a:txBody>
                    <a:bodyPr/>
                    <a:lstStyle/>
                    <a:p>
                      <a:pPr algn="l" fontAlgn="ctr"/>
                      <a:r>
                        <a:rPr lang="zh-CN" altLang="en-US" sz="1300" b="0" i="0" u="none" strike="noStrike" dirty="0">
                          <a:solidFill>
                            <a:srgbClr val="9EB274"/>
                          </a:solidFill>
                          <a:latin typeface="+mn-ea"/>
                          <a:ea typeface="+mn-ea"/>
                        </a:rPr>
                        <a:t>女</a:t>
                      </a:r>
                    </a:p>
                  </a:txBody>
                  <a:tcPr marL="51430" marR="51430" marT="25715" marB="25715" anchor="ctr">
                    <a:lnL>
                      <a:noFill/>
                    </a:lnL>
                    <a:lnR>
                      <a:noFill/>
                    </a:lnR>
                    <a:lnT>
                      <a:noFill/>
                    </a:lnT>
                    <a:lnB>
                      <a:noFill/>
                    </a:lnB>
                    <a:solidFill>
                      <a:srgbClr val="DBE5F1"/>
                    </a:solidFill>
                  </a:tcPr>
                </a:tc>
                <a:tc>
                  <a:txBody>
                    <a:bodyPr/>
                    <a:lstStyle/>
                    <a:p>
                      <a:pPr algn="r" fontAlgn="ctr"/>
                      <a:r>
                        <a:rPr lang="en-US" altLang="zh-CN" sz="1300" b="0" i="0" u="none" strike="noStrike" dirty="0">
                          <a:latin typeface="+mn-ea"/>
                          <a:ea typeface="+mn-ea"/>
                        </a:rPr>
                        <a:t>165</a:t>
                      </a:r>
                    </a:p>
                  </a:txBody>
                  <a:tcPr marL="51430" marR="51430" marT="25715" marB="25715" anchor="ctr">
                    <a:lnL>
                      <a:noFill/>
                    </a:lnL>
                    <a:lnR>
                      <a:noFill/>
                    </a:lnR>
                    <a:lnT>
                      <a:noFill/>
                    </a:lnT>
                    <a:lnB>
                      <a:noFill/>
                    </a:lnB>
                    <a:solidFill>
                      <a:srgbClr val="DBE5F1"/>
                    </a:solidFill>
                  </a:tcPr>
                </a:tc>
                <a:tc>
                  <a:txBody>
                    <a:bodyPr/>
                    <a:lstStyle/>
                    <a:p>
                      <a:pPr algn="l" fontAlgn="ctr"/>
                      <a:r>
                        <a:rPr lang="en-US" sz="1300" b="0" i="0" u="none" strike="noStrike" dirty="0">
                          <a:latin typeface="+mn-ea"/>
                          <a:ea typeface="+mn-ea"/>
                        </a:rPr>
                        <a:t>honor4c</a:t>
                      </a:r>
                    </a:p>
                  </a:txBody>
                  <a:tcPr marL="51430" marR="51430" marT="25715" marB="25715" anchor="ctr">
                    <a:lnL>
                      <a:noFill/>
                    </a:lnL>
                    <a:lnR w="12700" cap="flat" cmpd="sng" algn="ctr">
                      <a:solidFill>
                        <a:schemeClr val="tx1"/>
                      </a:solidFill>
                      <a:prstDash val="solid"/>
                      <a:round/>
                      <a:headEnd type="none" w="med" len="med"/>
                      <a:tailEnd type="none" w="med" len="med"/>
                    </a:lnR>
                    <a:lnT>
                      <a:noFill/>
                    </a:lnT>
                    <a:lnB>
                      <a:noFill/>
                    </a:lnB>
                    <a:solidFill>
                      <a:srgbClr val="DBE5F1"/>
                    </a:solidFill>
                  </a:tcPr>
                </a:tc>
              </a:tr>
              <a:tr h="257150">
                <a:tc>
                  <a:txBody>
                    <a:bodyPr/>
                    <a:lstStyle/>
                    <a:p>
                      <a:pPr algn="l" fontAlgn="ctr"/>
                      <a:r>
                        <a:rPr lang="en-US" sz="1300" b="0" i="0" u="none" strike="noStrike" dirty="0">
                          <a:latin typeface="+mn-ea"/>
                          <a:ea typeface="+mn-ea"/>
                        </a:rPr>
                        <a:t>C</a:t>
                      </a:r>
                    </a:p>
                  </a:txBody>
                  <a:tcPr marL="51430" marR="51430" marT="25715" marB="25715"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r>
                        <a:rPr lang="zh-CN" altLang="en-US" sz="1300" b="0" i="0" u="none" strike="noStrike" dirty="0">
                          <a:solidFill>
                            <a:srgbClr val="9EB274"/>
                          </a:solidFill>
                          <a:latin typeface="+mn-ea"/>
                          <a:ea typeface="+mn-ea"/>
                        </a:rPr>
                        <a:t>教师</a:t>
                      </a:r>
                    </a:p>
                  </a:txBody>
                  <a:tcPr marL="51430" marR="51430" marT="25715" marB="25715" anchor="ctr">
                    <a:lnL>
                      <a:noFill/>
                    </a:lnL>
                    <a:lnR>
                      <a:noFill/>
                    </a:lnR>
                    <a:lnT>
                      <a:noFill/>
                    </a:lnT>
                    <a:lnB>
                      <a:noFill/>
                    </a:lnB>
                    <a:solidFill>
                      <a:srgbClr val="DBE5F1"/>
                    </a:solidFill>
                  </a:tcPr>
                </a:tc>
                <a:tc>
                  <a:txBody>
                    <a:bodyPr/>
                    <a:lstStyle/>
                    <a:p>
                      <a:pPr algn="r" fontAlgn="ctr"/>
                      <a:r>
                        <a:rPr lang="en-US" altLang="zh-CN" sz="1300" b="0" i="0" u="none" strike="noStrike" dirty="0">
                          <a:latin typeface="+mn-ea"/>
                          <a:ea typeface="+mn-ea"/>
                        </a:rPr>
                        <a:t>36</a:t>
                      </a:r>
                    </a:p>
                  </a:txBody>
                  <a:tcPr marL="51430" marR="51430" marT="25715" marB="25715" anchor="ctr">
                    <a:lnL>
                      <a:noFill/>
                    </a:lnL>
                    <a:lnR>
                      <a:noFill/>
                    </a:lnR>
                    <a:lnT>
                      <a:noFill/>
                    </a:lnT>
                    <a:lnB>
                      <a:noFill/>
                    </a:lnB>
                    <a:solidFill>
                      <a:srgbClr val="DBE5F1"/>
                    </a:solidFill>
                  </a:tcPr>
                </a:tc>
                <a:tc>
                  <a:txBody>
                    <a:bodyPr/>
                    <a:lstStyle/>
                    <a:p>
                      <a:pPr algn="l" fontAlgn="ctr"/>
                      <a:r>
                        <a:rPr lang="zh-CN" altLang="en-US" sz="1300" b="0" i="0" u="none" strike="noStrike" dirty="0">
                          <a:solidFill>
                            <a:srgbClr val="9EB274"/>
                          </a:solidFill>
                          <a:latin typeface="+mn-ea"/>
                          <a:ea typeface="+mn-ea"/>
                        </a:rPr>
                        <a:t>女</a:t>
                      </a:r>
                    </a:p>
                  </a:txBody>
                  <a:tcPr marL="51430" marR="51430" marT="25715" marB="25715" anchor="ctr">
                    <a:lnL>
                      <a:noFill/>
                    </a:lnL>
                    <a:lnR>
                      <a:noFill/>
                    </a:lnR>
                    <a:lnT>
                      <a:noFill/>
                    </a:lnT>
                    <a:lnB>
                      <a:noFill/>
                    </a:lnB>
                    <a:solidFill>
                      <a:srgbClr val="DBE5F1"/>
                    </a:solidFill>
                  </a:tcPr>
                </a:tc>
                <a:tc>
                  <a:txBody>
                    <a:bodyPr/>
                    <a:lstStyle/>
                    <a:p>
                      <a:pPr algn="r" fontAlgn="ctr"/>
                      <a:r>
                        <a:rPr lang="en-US" altLang="zh-CN" sz="1300" b="0" i="0" u="none" strike="noStrike" dirty="0">
                          <a:latin typeface="+mn-ea"/>
                          <a:ea typeface="+mn-ea"/>
                        </a:rPr>
                        <a:t>168</a:t>
                      </a:r>
                    </a:p>
                  </a:txBody>
                  <a:tcPr marL="51430" marR="51430" marT="25715" marB="25715" anchor="ctr">
                    <a:lnL>
                      <a:noFill/>
                    </a:lnL>
                    <a:lnR>
                      <a:noFill/>
                    </a:lnR>
                    <a:lnT>
                      <a:noFill/>
                    </a:lnT>
                    <a:lnB>
                      <a:noFill/>
                    </a:lnB>
                    <a:solidFill>
                      <a:srgbClr val="DBE5F1"/>
                    </a:solidFill>
                  </a:tcPr>
                </a:tc>
                <a:tc>
                  <a:txBody>
                    <a:bodyPr/>
                    <a:lstStyle/>
                    <a:p>
                      <a:pPr algn="l" fontAlgn="ctr"/>
                      <a:r>
                        <a:rPr lang="en-US" sz="1300" b="0" i="0" u="none" strike="noStrike" dirty="0">
                          <a:latin typeface="+mn-ea"/>
                          <a:ea typeface="+mn-ea"/>
                        </a:rPr>
                        <a:t>p9</a:t>
                      </a:r>
                    </a:p>
                  </a:txBody>
                  <a:tcPr marL="51430" marR="51430" marT="25715" marB="25715" anchor="ctr">
                    <a:lnL>
                      <a:noFill/>
                    </a:lnL>
                    <a:lnR w="12700" cap="flat" cmpd="sng" algn="ctr">
                      <a:solidFill>
                        <a:schemeClr val="tx1"/>
                      </a:solidFill>
                      <a:prstDash val="solid"/>
                      <a:round/>
                      <a:headEnd type="none" w="med" len="med"/>
                      <a:tailEnd type="none" w="med" len="med"/>
                    </a:lnR>
                    <a:lnT>
                      <a:noFill/>
                    </a:lnT>
                    <a:lnB>
                      <a:noFill/>
                    </a:lnB>
                    <a:solidFill>
                      <a:srgbClr val="DBE5F1"/>
                    </a:solidFill>
                  </a:tcPr>
                </a:tc>
              </a:tr>
              <a:tr h="257150">
                <a:tc>
                  <a:txBody>
                    <a:bodyPr/>
                    <a:lstStyle/>
                    <a:p>
                      <a:pPr algn="l" fontAlgn="ctr"/>
                      <a:r>
                        <a:rPr lang="en-US" sz="1300" b="0" i="0" u="none" strike="noStrike" dirty="0">
                          <a:latin typeface="+mn-ea"/>
                          <a:ea typeface="+mn-ea"/>
                        </a:rPr>
                        <a:t>D</a:t>
                      </a:r>
                    </a:p>
                  </a:txBody>
                  <a:tcPr marL="51430" marR="51430" marT="25715" marB="25715"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zh-CN" altLang="en-US" sz="1300" b="0" i="0" u="none" strike="noStrike" dirty="0">
                          <a:solidFill>
                            <a:srgbClr val="9EB274"/>
                          </a:solidFill>
                          <a:latin typeface="+mn-ea"/>
                          <a:ea typeface="+mn-ea"/>
                        </a:rPr>
                        <a:t>律师</a:t>
                      </a:r>
                    </a:p>
                  </a:txBody>
                  <a:tcPr marL="51430" marR="51430" marT="25715" marB="25715" anchor="ctr">
                    <a:lnL>
                      <a:noFill/>
                    </a:lnL>
                    <a:lnR>
                      <a:noFill/>
                    </a:lnR>
                    <a:lnT>
                      <a:noFill/>
                    </a:lnT>
                    <a:lnB w="12700" cap="flat" cmpd="sng" algn="ctr">
                      <a:solidFill>
                        <a:schemeClr val="tx1"/>
                      </a:solidFill>
                      <a:prstDash val="solid"/>
                      <a:round/>
                      <a:headEnd type="none" w="med" len="med"/>
                      <a:tailEnd type="none" w="med" len="med"/>
                    </a:lnB>
                    <a:solidFill>
                      <a:srgbClr val="DBE5F1"/>
                    </a:solidFill>
                  </a:tcPr>
                </a:tc>
                <a:tc>
                  <a:txBody>
                    <a:bodyPr/>
                    <a:lstStyle/>
                    <a:p>
                      <a:pPr algn="r" fontAlgn="ctr"/>
                      <a:r>
                        <a:rPr lang="en-US" altLang="zh-CN" sz="1300" b="0" i="0" u="none" strike="noStrike" dirty="0">
                          <a:latin typeface="+mn-ea"/>
                          <a:ea typeface="+mn-ea"/>
                        </a:rPr>
                        <a:t>35</a:t>
                      </a:r>
                    </a:p>
                  </a:txBody>
                  <a:tcPr marL="51430" marR="51430" marT="25715" marB="25715" anchor="ctr">
                    <a:lnL>
                      <a:noFill/>
                    </a:lnL>
                    <a:lnR>
                      <a:noFill/>
                    </a:lnR>
                    <a:lnT>
                      <a:noFill/>
                    </a:lnT>
                    <a:lnB w="12700" cap="flat" cmpd="sng" algn="ctr">
                      <a:solidFill>
                        <a:schemeClr val="tx1"/>
                      </a:solidFill>
                      <a:prstDash val="solid"/>
                      <a:round/>
                      <a:headEnd type="none" w="med" len="med"/>
                      <a:tailEnd type="none" w="med" len="med"/>
                    </a:lnB>
                    <a:solidFill>
                      <a:srgbClr val="DBE5F1"/>
                    </a:solidFill>
                  </a:tcPr>
                </a:tc>
                <a:tc>
                  <a:txBody>
                    <a:bodyPr/>
                    <a:lstStyle/>
                    <a:p>
                      <a:pPr algn="l" fontAlgn="ctr"/>
                      <a:r>
                        <a:rPr lang="zh-CN" altLang="en-US" sz="1300" b="0" i="0" u="none" strike="noStrike" dirty="0">
                          <a:solidFill>
                            <a:srgbClr val="9EB274"/>
                          </a:solidFill>
                          <a:latin typeface="+mn-ea"/>
                          <a:ea typeface="+mn-ea"/>
                        </a:rPr>
                        <a:t>男</a:t>
                      </a:r>
                    </a:p>
                  </a:txBody>
                  <a:tcPr marL="51430" marR="51430" marT="25715" marB="25715" anchor="ctr">
                    <a:lnL>
                      <a:noFill/>
                    </a:lnL>
                    <a:lnR>
                      <a:noFill/>
                    </a:lnR>
                    <a:lnT>
                      <a:noFill/>
                    </a:lnT>
                    <a:lnB w="12700" cap="flat" cmpd="sng" algn="ctr">
                      <a:solidFill>
                        <a:schemeClr val="tx1"/>
                      </a:solidFill>
                      <a:prstDash val="solid"/>
                      <a:round/>
                      <a:headEnd type="none" w="med" len="med"/>
                      <a:tailEnd type="none" w="med" len="med"/>
                    </a:lnB>
                    <a:solidFill>
                      <a:srgbClr val="DBE5F1"/>
                    </a:solidFill>
                  </a:tcPr>
                </a:tc>
                <a:tc>
                  <a:txBody>
                    <a:bodyPr/>
                    <a:lstStyle/>
                    <a:p>
                      <a:pPr algn="r" fontAlgn="ctr"/>
                      <a:r>
                        <a:rPr lang="en-US" altLang="zh-CN" sz="1300" b="0" i="0" u="none" strike="noStrike" dirty="0">
                          <a:latin typeface="+mn-ea"/>
                          <a:ea typeface="+mn-ea"/>
                        </a:rPr>
                        <a:t>172</a:t>
                      </a:r>
                    </a:p>
                  </a:txBody>
                  <a:tcPr marL="51430" marR="51430" marT="25715" marB="25715" anchor="ctr">
                    <a:lnL>
                      <a:noFill/>
                    </a:lnL>
                    <a:lnR>
                      <a:noFill/>
                    </a:lnR>
                    <a:lnT>
                      <a:noFill/>
                    </a:lnT>
                    <a:lnB w="12700" cap="flat" cmpd="sng" algn="ctr">
                      <a:solidFill>
                        <a:schemeClr val="tx1"/>
                      </a:solidFill>
                      <a:prstDash val="solid"/>
                      <a:round/>
                      <a:headEnd type="none" w="med" len="med"/>
                      <a:tailEnd type="none" w="med" len="med"/>
                    </a:lnB>
                    <a:solidFill>
                      <a:srgbClr val="DBE5F1"/>
                    </a:solidFill>
                  </a:tcPr>
                </a:tc>
                <a:tc>
                  <a:txBody>
                    <a:bodyPr/>
                    <a:lstStyle/>
                    <a:p>
                      <a:pPr algn="l" fontAlgn="ctr"/>
                      <a:r>
                        <a:rPr lang="en-US" sz="1300" b="0" i="0" u="none" strike="noStrike" dirty="0">
                          <a:latin typeface="+mn-ea"/>
                          <a:ea typeface="+mn-ea"/>
                        </a:rPr>
                        <a:t>mate8</a:t>
                      </a:r>
                    </a:p>
                  </a:txBody>
                  <a:tcPr marL="51430" marR="51430" marT="25715" marB="25715"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BE5F1"/>
                    </a:solidFill>
                  </a:tcPr>
                </a:tc>
              </a:tr>
            </a:tbl>
          </a:graphicData>
        </a:graphic>
      </p:graphicFrame>
      <p:grpSp>
        <p:nvGrpSpPr>
          <p:cNvPr id="3" name="组合 2"/>
          <p:cNvGrpSpPr/>
          <p:nvPr/>
        </p:nvGrpSpPr>
        <p:grpSpPr>
          <a:xfrm>
            <a:off x="7554019" y="3412282"/>
            <a:ext cx="1566020" cy="1020597"/>
            <a:chOff x="7480723" y="3995936"/>
            <a:chExt cx="1584176" cy="936104"/>
          </a:xfrm>
        </p:grpSpPr>
        <p:sp>
          <p:nvSpPr>
            <p:cNvPr id="48" name="椭圆 47"/>
            <p:cNvSpPr/>
            <p:nvPr/>
          </p:nvSpPr>
          <p:spPr bwMode="auto">
            <a:xfrm>
              <a:off x="7480723" y="3995936"/>
              <a:ext cx="1584176" cy="936104"/>
            </a:xfrm>
            <a:prstGeom prst="ellipse">
              <a:avLst/>
            </a:prstGeom>
            <a:solidFill>
              <a:schemeClr val="accent5">
                <a:lumMod val="20000"/>
                <a:lumOff val="80000"/>
              </a:scheme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3" tIns="34287" rIns="68573" bIns="34287"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50">
                <a:solidFill>
                  <a:prstClr val="black"/>
                </a:solidFill>
                <a:ea typeface="宋体" charset="-122"/>
              </a:endParaRPr>
            </a:p>
          </p:txBody>
        </p:sp>
        <p:pic>
          <p:nvPicPr>
            <p:cNvPr id="49" name="Picture 8" descr="C:\Users\l00303106\Desktop\a.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826803" y="4125992"/>
              <a:ext cx="288032" cy="288032"/>
            </a:xfrm>
            <a:prstGeom prst="rect">
              <a:avLst/>
            </a:prstGeom>
            <a:noFill/>
          </p:spPr>
        </p:pic>
        <p:pic>
          <p:nvPicPr>
            <p:cNvPr id="50" name="Picture 8" descr="C:\Users\l00303106\Desktop\a.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150839" y="4125992"/>
              <a:ext cx="288032" cy="288032"/>
            </a:xfrm>
            <a:prstGeom prst="rect">
              <a:avLst/>
            </a:prstGeom>
            <a:noFill/>
          </p:spPr>
        </p:pic>
        <p:pic>
          <p:nvPicPr>
            <p:cNvPr id="51" name="Picture 8" descr="C:\Users\l00303106\Desktop\a.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474875" y="4125992"/>
              <a:ext cx="288032" cy="288032"/>
            </a:xfrm>
            <a:prstGeom prst="rect">
              <a:avLst/>
            </a:prstGeom>
            <a:noFill/>
          </p:spPr>
        </p:pic>
        <p:pic>
          <p:nvPicPr>
            <p:cNvPr id="52" name="Picture 8" descr="C:\Users\l00303106\Desktop\a.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826803" y="4486032"/>
              <a:ext cx="288032" cy="288032"/>
            </a:xfrm>
            <a:prstGeom prst="rect">
              <a:avLst/>
            </a:prstGeom>
            <a:noFill/>
          </p:spPr>
        </p:pic>
        <p:pic>
          <p:nvPicPr>
            <p:cNvPr id="53" name="Picture 8" descr="C:\Users\l00303106\Desktop\a.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150839" y="4486032"/>
              <a:ext cx="288032" cy="288032"/>
            </a:xfrm>
            <a:prstGeom prst="rect">
              <a:avLst/>
            </a:prstGeom>
            <a:noFill/>
          </p:spPr>
        </p:pic>
        <p:pic>
          <p:nvPicPr>
            <p:cNvPr id="54" name="Picture 8" descr="C:\Users\l00303106\Desktop\a.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474875" y="4486032"/>
              <a:ext cx="288032" cy="288032"/>
            </a:xfrm>
            <a:prstGeom prst="rect">
              <a:avLst/>
            </a:prstGeom>
            <a:noFill/>
          </p:spPr>
        </p:pic>
      </p:grpSp>
      <p:sp>
        <p:nvSpPr>
          <p:cNvPr id="59" name="TextBox 61"/>
          <p:cNvSpPr txBox="1"/>
          <p:nvPr/>
        </p:nvSpPr>
        <p:spPr>
          <a:xfrm>
            <a:off x="423693" y="4617016"/>
            <a:ext cx="3296275" cy="1090678"/>
          </a:xfrm>
          <a:prstGeom prst="rect">
            <a:avLst/>
          </a:prstGeom>
          <a:noFill/>
        </p:spPr>
        <p:txBody>
          <a:bodyPr wrap="square" lIns="51430" tIns="25715" rIns="51430" bIns="25715" rtlCol="0">
            <a:spAutoFit/>
          </a:bodyPr>
          <a:lstStyle/>
          <a:p>
            <a:pPr defTabSz="1149935">
              <a:lnSpc>
                <a:spcPct val="150000"/>
              </a:lnSpc>
            </a:pPr>
            <a:r>
              <a:rPr lang="zh-CN" altLang="en-US" b="1" dirty="0">
                <a:solidFill>
                  <a:srgbClr val="1F497D">
                    <a:lumMod val="60000"/>
                    <a:lumOff val="40000"/>
                  </a:srgbClr>
                </a:solidFill>
                <a:latin typeface="微软雅黑"/>
              </a:rPr>
              <a:t>群组：</a:t>
            </a:r>
            <a:r>
              <a:rPr lang="zh-CN" altLang="en-US" sz="1350" dirty="0">
                <a:solidFill>
                  <a:prstClr val="black"/>
                </a:solidFill>
                <a:latin typeface="微软雅黑"/>
              </a:rPr>
              <a:t>对存在一定联系的事物的集合称为群体，一般将用户的集合称作用户群。</a:t>
            </a:r>
            <a:endParaRPr lang="en-US" altLang="zh-CN" sz="1350" dirty="0">
              <a:solidFill>
                <a:prstClr val="black"/>
              </a:solidFill>
              <a:latin typeface="微软雅黑"/>
            </a:endParaRPr>
          </a:p>
          <a:p>
            <a:pPr defTabSz="1149935">
              <a:lnSpc>
                <a:spcPct val="150000"/>
              </a:lnSpc>
            </a:pPr>
            <a:r>
              <a:rPr lang="zh-CN" altLang="en-US" sz="1350" i="1" dirty="0">
                <a:solidFill>
                  <a:srgbClr val="FF0000"/>
                </a:solidFill>
                <a:latin typeface="微软雅黑"/>
              </a:rPr>
              <a:t>如高个子人群、高收入人群等</a:t>
            </a:r>
          </a:p>
        </p:txBody>
      </p:sp>
      <p:sp>
        <p:nvSpPr>
          <p:cNvPr id="60" name="矩形 59"/>
          <p:cNvSpPr/>
          <p:nvPr/>
        </p:nvSpPr>
        <p:spPr bwMode="auto">
          <a:xfrm>
            <a:off x="8040026" y="2062264"/>
            <a:ext cx="3564049" cy="503882"/>
          </a:xfrm>
          <a:prstGeom prst="rect">
            <a:avLst/>
          </a:prstGeom>
          <a:noFill/>
          <a:ln w="12700">
            <a:solidFill>
              <a:srgbClr val="558ED5"/>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3" tIns="34287" rIns="68573" bIns="34287"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50">
              <a:solidFill>
                <a:prstClr val="black"/>
              </a:solidFill>
              <a:latin typeface="微软雅黑"/>
            </a:endParaRPr>
          </a:p>
        </p:txBody>
      </p:sp>
      <p:cxnSp>
        <p:nvCxnSpPr>
          <p:cNvPr id="61" name="形状 134"/>
          <p:cNvCxnSpPr>
            <a:stCxn id="60" idx="1"/>
            <a:endCxn id="48" idx="0"/>
          </p:cNvCxnSpPr>
          <p:nvPr/>
        </p:nvCxnSpPr>
        <p:spPr bwMode="auto">
          <a:xfrm rot="10800000" flipH="1" flipV="1">
            <a:off x="8040026" y="2314205"/>
            <a:ext cx="297003" cy="1098077"/>
          </a:xfrm>
          <a:prstGeom prst="curvedConnector4">
            <a:avLst>
              <a:gd name="adj1" fmla="val -57721"/>
              <a:gd name="adj2" fmla="val 61472"/>
            </a:avLst>
          </a:prstGeom>
          <a:ln w="12700">
            <a:solidFill>
              <a:srgbClr val="558ED5"/>
            </a:solidFill>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2" name="TextBox 144"/>
          <p:cNvSpPr txBox="1"/>
          <p:nvPr/>
        </p:nvSpPr>
        <p:spPr>
          <a:xfrm>
            <a:off x="7905938" y="4485329"/>
            <a:ext cx="1050288" cy="300082"/>
          </a:xfrm>
          <a:prstGeom prst="rect">
            <a:avLst/>
          </a:prstGeom>
          <a:noFill/>
        </p:spPr>
        <p:txBody>
          <a:bodyPr wrap="none" rtlCol="0">
            <a:spAutoFit/>
          </a:bodyPr>
          <a:lstStyle/>
          <a:p>
            <a:pPr defTabSz="1149935"/>
            <a:r>
              <a:rPr lang="zh-CN" altLang="en-US" sz="1350" dirty="0">
                <a:solidFill>
                  <a:srgbClr val="72A1DC"/>
                </a:solidFill>
                <a:latin typeface="微软雅黑"/>
                <a:cs typeface="Tahoma" pitchFamily="34" charset="0"/>
              </a:rPr>
              <a:t>女性用户群</a:t>
            </a:r>
          </a:p>
        </p:txBody>
      </p:sp>
      <p:sp>
        <p:nvSpPr>
          <p:cNvPr id="63" name="TextBox 57"/>
          <p:cNvSpPr txBox="1"/>
          <p:nvPr/>
        </p:nvSpPr>
        <p:spPr>
          <a:xfrm>
            <a:off x="8526033" y="1214971"/>
            <a:ext cx="3230684" cy="323165"/>
          </a:xfrm>
          <a:prstGeom prst="rect">
            <a:avLst/>
          </a:prstGeom>
          <a:noFill/>
        </p:spPr>
        <p:txBody>
          <a:bodyPr wrap="square" rtlCol="0">
            <a:spAutoFit/>
          </a:bodyPr>
          <a:lstStyle>
            <a:defPPr>
              <a:defRPr lang="zh-CN"/>
            </a:defPPr>
            <a:lvl1pPr>
              <a:defRPr sz="2000" b="1">
                <a:solidFill>
                  <a:srgbClr val="FF5757"/>
                </a:solidFill>
                <a:latin typeface="微软雅黑" pitchFamily="34" charset="-122"/>
                <a:ea typeface="微软雅黑" pitchFamily="34" charset="-122"/>
              </a:defRPr>
            </a:lvl1pPr>
          </a:lstStyle>
          <a:p>
            <a:pPr defTabSz="1149935"/>
            <a:r>
              <a:rPr lang="zh-CN" altLang="en-US" sz="1500" dirty="0"/>
              <a:t>通过标签可以筛选到群组</a:t>
            </a:r>
          </a:p>
        </p:txBody>
      </p:sp>
      <p:cxnSp>
        <p:nvCxnSpPr>
          <p:cNvPr id="78" name="直接连接符 77"/>
          <p:cNvCxnSpPr/>
          <p:nvPr/>
        </p:nvCxnSpPr>
        <p:spPr>
          <a:xfrm>
            <a:off x="3827970" y="1767726"/>
            <a:ext cx="613141" cy="565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3846265" y="2509779"/>
            <a:ext cx="594845" cy="782804"/>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57"/>
          <p:cNvSpPr txBox="1"/>
          <p:nvPr/>
        </p:nvSpPr>
        <p:spPr>
          <a:xfrm>
            <a:off x="4796270" y="1184921"/>
            <a:ext cx="1947739" cy="323165"/>
          </a:xfrm>
          <a:prstGeom prst="rect">
            <a:avLst/>
          </a:prstGeom>
          <a:noFill/>
        </p:spPr>
        <p:txBody>
          <a:bodyPr wrap="square" rtlCol="0">
            <a:spAutoFit/>
          </a:bodyPr>
          <a:lstStyle/>
          <a:p>
            <a:pPr defTabSz="1149935"/>
            <a:r>
              <a:rPr lang="zh-CN" altLang="en-US" sz="1500" b="1" dirty="0">
                <a:solidFill>
                  <a:srgbClr val="FF5757"/>
                </a:solidFill>
                <a:latin typeface="微软雅黑" pitchFamily="34" charset="-122"/>
              </a:rPr>
              <a:t>属性和标签的区别</a:t>
            </a:r>
          </a:p>
        </p:txBody>
      </p:sp>
    </p:spTree>
    <p:extLst>
      <p:ext uri="{BB962C8B-B14F-4D97-AF65-F5344CB8AC3E}">
        <p14:creationId xmlns:p14="http://schemas.microsoft.com/office/powerpoint/2010/main" val="2506939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概览</a:t>
            </a:r>
            <a:r>
              <a:rPr lang="en-US" altLang="zh-CN" sz="2700" dirty="0"/>
              <a:t>Overview</a:t>
            </a:r>
            <a:endParaRPr lang="zh-CN" altLang="en-US" sz="2700" dirty="0"/>
          </a:p>
        </p:txBody>
      </p:sp>
      <p:pic>
        <p:nvPicPr>
          <p:cNvPr id="4" name="图片 3"/>
          <p:cNvPicPr>
            <a:picLocks noChangeAspect="1"/>
          </p:cNvPicPr>
          <p:nvPr/>
        </p:nvPicPr>
        <p:blipFill>
          <a:blip r:embed="rId2" cstate="print"/>
          <a:stretch>
            <a:fillRect/>
          </a:stretch>
        </p:blipFill>
        <p:spPr>
          <a:xfrm>
            <a:off x="336860" y="1052968"/>
            <a:ext cx="8837440" cy="4644062"/>
          </a:xfrm>
          <a:prstGeom prst="rect">
            <a:avLst/>
          </a:prstGeom>
        </p:spPr>
      </p:pic>
      <p:sp>
        <p:nvSpPr>
          <p:cNvPr id="5" name="文本框 4"/>
          <p:cNvSpPr txBox="1"/>
          <p:nvPr/>
        </p:nvSpPr>
        <p:spPr>
          <a:xfrm rot="2401248">
            <a:off x="7747814" y="1368176"/>
            <a:ext cx="1336165" cy="440570"/>
          </a:xfrm>
          <a:prstGeom prst="rect">
            <a:avLst/>
          </a:prstGeom>
          <a:noFill/>
          <a:ln>
            <a:solidFill>
              <a:srgbClr val="C00000"/>
            </a:solidFill>
          </a:ln>
        </p:spPr>
        <p:txBody>
          <a:bodyPr wrap="square" rtlCol="0">
            <a:spAutoFit/>
          </a:bodyPr>
          <a:lstStyle/>
          <a:p>
            <a:pPr defTabSz="1149935"/>
            <a:r>
              <a:rPr lang="zh-CN" altLang="en-US" sz="2263" dirty="0">
                <a:solidFill>
                  <a:srgbClr val="C00000"/>
                </a:solidFill>
              </a:rPr>
              <a:t>   示  例</a:t>
            </a:r>
          </a:p>
        </p:txBody>
      </p:sp>
      <p:sp>
        <p:nvSpPr>
          <p:cNvPr id="6" name="文本框 5"/>
          <p:cNvSpPr txBox="1"/>
          <p:nvPr/>
        </p:nvSpPr>
        <p:spPr>
          <a:xfrm>
            <a:off x="9174042" y="1052969"/>
            <a:ext cx="2808038" cy="4916731"/>
          </a:xfrm>
          <a:prstGeom prst="rect">
            <a:avLst/>
          </a:prstGeom>
          <a:solidFill>
            <a:schemeClr val="bg1"/>
          </a:solidFill>
        </p:spPr>
        <p:txBody>
          <a:bodyPr wrap="square" rtlCol="0">
            <a:spAutoFit/>
          </a:bodyPr>
          <a:lstStyle/>
          <a:p>
            <a:pPr marL="257063" indent="-257063" defTabSz="685503">
              <a:lnSpc>
                <a:spcPct val="150000"/>
              </a:lnSpc>
              <a:spcBef>
                <a:spcPct val="20000"/>
              </a:spcBef>
              <a:buClr>
                <a:srgbClr val="990000"/>
              </a:buClr>
              <a:buFont typeface="Arial" panose="020B0604020202020204" pitchFamily="34" charset="0"/>
              <a:buChar char="•"/>
              <a:defRPr/>
            </a:pPr>
            <a:r>
              <a:rPr lang="zh-CN" altLang="en-US" sz="1500" b="1" kern="0" dirty="0">
                <a:solidFill>
                  <a:prstClr val="black"/>
                </a:solidFill>
                <a:latin typeface="微软雅黑" panose="020B0503020204020204" pitchFamily="34" charset="-122"/>
              </a:rPr>
              <a:t>根据不同角色显示不同的业务关注点、业务模块和页面布局：</a:t>
            </a:r>
            <a:endParaRPr lang="en-US" altLang="zh-CN" sz="1500" b="1" kern="0" dirty="0">
              <a:solidFill>
                <a:prstClr val="black"/>
              </a:solidFill>
              <a:latin typeface="微软雅黑" panose="020B0503020204020204" pitchFamily="34" charset="-122"/>
            </a:endParaRPr>
          </a:p>
          <a:p>
            <a:pPr marL="556971" lvl="1" indent="-214219" defTabSz="685503">
              <a:lnSpc>
                <a:spcPct val="150000"/>
              </a:lnSpc>
              <a:spcBef>
                <a:spcPct val="20000"/>
              </a:spcBef>
              <a:buFont typeface="Arial" charset="0"/>
              <a:buChar char="›"/>
            </a:pPr>
            <a:r>
              <a:rPr lang="en-US" altLang="zh-CN" sz="1500" kern="0" dirty="0">
                <a:solidFill>
                  <a:prstClr val="black"/>
                </a:solidFill>
                <a:latin typeface="微软雅黑" panose="020B0503020204020204" pitchFamily="34" charset="-122"/>
              </a:rPr>
              <a:t>CXO</a:t>
            </a:r>
          </a:p>
          <a:p>
            <a:pPr marL="556971" lvl="1" indent="-214219" defTabSz="685503">
              <a:lnSpc>
                <a:spcPct val="150000"/>
              </a:lnSpc>
              <a:spcBef>
                <a:spcPct val="20000"/>
              </a:spcBef>
              <a:buFont typeface="Arial" charset="0"/>
              <a:buChar char="›"/>
            </a:pPr>
            <a:r>
              <a:rPr lang="zh-CN" altLang="en-US" sz="1500" kern="0" dirty="0">
                <a:solidFill>
                  <a:srgbClr val="2D2015"/>
                </a:solidFill>
                <a:latin typeface="微软雅黑" pitchFamily="34" charset="-122"/>
              </a:rPr>
              <a:t>运营人员</a:t>
            </a:r>
            <a:endParaRPr lang="en-US" altLang="zh-CN" sz="1500" kern="0" dirty="0">
              <a:solidFill>
                <a:prstClr val="black"/>
              </a:solidFill>
              <a:latin typeface="微软雅黑" panose="020B0503020204020204" pitchFamily="34" charset="-122"/>
            </a:endParaRPr>
          </a:p>
          <a:p>
            <a:pPr marL="556971" lvl="1" indent="-214219" defTabSz="685503">
              <a:lnSpc>
                <a:spcPct val="150000"/>
              </a:lnSpc>
              <a:spcBef>
                <a:spcPct val="20000"/>
              </a:spcBef>
              <a:buFont typeface="Arial" charset="0"/>
              <a:buChar char="›"/>
            </a:pPr>
            <a:r>
              <a:rPr lang="zh-CN" altLang="en-US" sz="1500" kern="0" dirty="0">
                <a:solidFill>
                  <a:prstClr val="black"/>
                </a:solidFill>
                <a:latin typeface="微软雅黑" panose="020B0503020204020204" pitchFamily="34" charset="-122"/>
              </a:rPr>
              <a:t>产品经理</a:t>
            </a:r>
            <a:endParaRPr lang="en-US" altLang="zh-CN" sz="1500" kern="0" dirty="0">
              <a:solidFill>
                <a:prstClr val="black"/>
              </a:solidFill>
              <a:latin typeface="微软雅黑" panose="020B0503020204020204" pitchFamily="34" charset="-122"/>
            </a:endParaRPr>
          </a:p>
          <a:p>
            <a:pPr marL="257063" lvl="1" indent="-257063" defTabSz="685503">
              <a:lnSpc>
                <a:spcPct val="150000"/>
              </a:lnSpc>
              <a:spcBef>
                <a:spcPct val="20000"/>
              </a:spcBef>
              <a:buClr>
                <a:srgbClr val="990000"/>
              </a:buClr>
              <a:buFont typeface="Arial" panose="020B0604020202020204" pitchFamily="34" charset="0"/>
              <a:buChar char="•"/>
              <a:defRPr/>
            </a:pPr>
            <a:r>
              <a:rPr lang="zh-CN" altLang="en-US" sz="1500" b="1" kern="0" dirty="0">
                <a:solidFill>
                  <a:prstClr val="black"/>
                </a:solidFill>
                <a:latin typeface="微软雅黑" panose="020B0503020204020204" pitchFamily="34" charset="-122"/>
              </a:rPr>
              <a:t>业务关注的用户信息，按不同维度（人群</a:t>
            </a:r>
            <a:r>
              <a:rPr lang="en-US" altLang="zh-CN" sz="1500" b="1" kern="0" dirty="0">
                <a:solidFill>
                  <a:prstClr val="black"/>
                </a:solidFill>
                <a:latin typeface="微软雅黑" panose="020B0503020204020204" pitchFamily="34" charset="-122"/>
              </a:rPr>
              <a:t>/</a:t>
            </a:r>
            <a:r>
              <a:rPr lang="zh-CN" altLang="en-US" sz="1500" b="1" kern="0" dirty="0">
                <a:solidFill>
                  <a:prstClr val="black"/>
                </a:solidFill>
                <a:latin typeface="微软雅黑" panose="020B0503020204020204" pitchFamily="34" charset="-122"/>
              </a:rPr>
              <a:t>用户生命周期阶段</a:t>
            </a:r>
            <a:r>
              <a:rPr lang="en-US" altLang="zh-CN" sz="1500" b="1" kern="0" dirty="0">
                <a:solidFill>
                  <a:prstClr val="black"/>
                </a:solidFill>
                <a:latin typeface="微软雅黑" panose="020B0503020204020204" pitchFamily="34" charset="-122"/>
              </a:rPr>
              <a:t>/</a:t>
            </a:r>
            <a:r>
              <a:rPr lang="zh-CN" altLang="en-US" sz="1500" b="1" kern="0" dirty="0">
                <a:solidFill>
                  <a:prstClr val="black"/>
                </a:solidFill>
                <a:latin typeface="微软雅黑" panose="020B0503020204020204" pitchFamily="34" charset="-122"/>
              </a:rPr>
              <a:t>地理</a:t>
            </a:r>
            <a:r>
              <a:rPr lang="en-US" altLang="zh-CN" sz="1500" b="1" kern="0" dirty="0">
                <a:solidFill>
                  <a:prstClr val="black"/>
                </a:solidFill>
                <a:latin typeface="微软雅黑" panose="020B0503020204020204" pitchFamily="34" charset="-122"/>
              </a:rPr>
              <a:t>/</a:t>
            </a:r>
            <a:r>
              <a:rPr lang="zh-CN" altLang="en-US" sz="1500" b="1" kern="0" dirty="0">
                <a:solidFill>
                  <a:prstClr val="black"/>
                </a:solidFill>
                <a:latin typeface="微软雅黑" panose="020B0503020204020204" pitchFamily="34" charset="-122"/>
              </a:rPr>
              <a:t>产品</a:t>
            </a:r>
            <a:r>
              <a:rPr lang="en-US" altLang="zh-CN" sz="1500" b="1" kern="0" dirty="0">
                <a:solidFill>
                  <a:prstClr val="black"/>
                </a:solidFill>
                <a:latin typeface="微软雅黑" panose="020B0503020204020204" pitchFamily="34" charset="-122"/>
              </a:rPr>
              <a:t>/</a:t>
            </a:r>
            <a:r>
              <a:rPr lang="zh-CN" altLang="en-US" sz="1500" b="1" kern="0" dirty="0">
                <a:solidFill>
                  <a:prstClr val="black"/>
                </a:solidFill>
                <a:latin typeface="微软雅黑" panose="020B0503020204020204" pitchFamily="34" charset="-122"/>
              </a:rPr>
              <a:t>竞品等）进行多种分析</a:t>
            </a:r>
            <a:endParaRPr lang="en-US" altLang="zh-CN" sz="1500" b="1" kern="0" dirty="0">
              <a:solidFill>
                <a:prstClr val="black"/>
              </a:solidFill>
              <a:latin typeface="微软雅黑" panose="020B0503020204020204" pitchFamily="34" charset="-122"/>
            </a:endParaRPr>
          </a:p>
          <a:p>
            <a:pPr marL="556971" lvl="1" indent="-214219" defTabSz="685503">
              <a:lnSpc>
                <a:spcPct val="150000"/>
              </a:lnSpc>
              <a:spcBef>
                <a:spcPct val="20000"/>
              </a:spcBef>
              <a:buFont typeface="Arial" charset="0"/>
              <a:buChar char="›"/>
            </a:pPr>
            <a:r>
              <a:rPr lang="zh-CN" altLang="en-US" sz="1500" kern="0" dirty="0">
                <a:solidFill>
                  <a:prstClr val="black"/>
                </a:solidFill>
                <a:latin typeface="微软雅黑" panose="020B0503020204020204" pitchFamily="34" charset="-122"/>
              </a:rPr>
              <a:t>下钻分析</a:t>
            </a:r>
            <a:endParaRPr lang="en-US" altLang="zh-CN" sz="1500" kern="0" dirty="0">
              <a:solidFill>
                <a:prstClr val="black"/>
              </a:solidFill>
              <a:latin typeface="微软雅黑" panose="020B0503020204020204" pitchFamily="34" charset="-122"/>
            </a:endParaRPr>
          </a:p>
          <a:p>
            <a:pPr marL="556971" lvl="1" indent="-214219" defTabSz="685503">
              <a:lnSpc>
                <a:spcPct val="150000"/>
              </a:lnSpc>
              <a:spcBef>
                <a:spcPct val="20000"/>
              </a:spcBef>
              <a:buFont typeface="Arial" charset="0"/>
              <a:buChar char="›"/>
            </a:pPr>
            <a:r>
              <a:rPr lang="zh-CN" altLang="en-US" sz="1500" kern="0" dirty="0">
                <a:solidFill>
                  <a:prstClr val="black"/>
                </a:solidFill>
                <a:latin typeface="微软雅黑" panose="020B0503020204020204" pitchFamily="34" charset="-122"/>
              </a:rPr>
              <a:t>漏斗分析</a:t>
            </a:r>
            <a:endParaRPr lang="en-US" altLang="zh-CN" sz="1500" kern="0" dirty="0">
              <a:solidFill>
                <a:prstClr val="black"/>
              </a:solidFill>
              <a:latin typeface="微软雅黑" panose="020B0503020204020204" pitchFamily="34" charset="-122"/>
            </a:endParaRPr>
          </a:p>
          <a:p>
            <a:pPr marL="556971" lvl="1" indent="-214219" defTabSz="685503">
              <a:lnSpc>
                <a:spcPct val="150000"/>
              </a:lnSpc>
              <a:spcBef>
                <a:spcPct val="20000"/>
              </a:spcBef>
              <a:buFont typeface="Arial" charset="0"/>
              <a:buChar char="›"/>
            </a:pPr>
            <a:r>
              <a:rPr lang="zh-CN" altLang="en-US" sz="1500" kern="0" dirty="0">
                <a:solidFill>
                  <a:prstClr val="black"/>
                </a:solidFill>
                <a:latin typeface="微软雅黑" panose="020B0503020204020204" pitchFamily="34" charset="-122"/>
              </a:rPr>
              <a:t>趋势分析</a:t>
            </a:r>
            <a:endParaRPr lang="en-US" altLang="zh-CN" sz="1500" kern="0" dirty="0">
              <a:solidFill>
                <a:prstClr val="black"/>
              </a:solidFill>
              <a:latin typeface="微软雅黑" panose="020B0503020204020204" pitchFamily="34" charset="-122"/>
            </a:endParaRPr>
          </a:p>
        </p:txBody>
      </p:sp>
    </p:spTree>
    <p:extLst>
      <p:ext uri="{BB962C8B-B14F-4D97-AF65-F5344CB8AC3E}">
        <p14:creationId xmlns:p14="http://schemas.microsoft.com/office/powerpoint/2010/main" val="2942005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36859" y="1154479"/>
            <a:ext cx="8891183" cy="4380549"/>
          </a:xfrm>
          <a:prstGeom prst="rect">
            <a:avLst/>
          </a:prstGeom>
        </p:spPr>
      </p:pic>
      <p:sp>
        <p:nvSpPr>
          <p:cNvPr id="10" name="文本框 9"/>
          <p:cNvSpPr txBox="1"/>
          <p:nvPr/>
        </p:nvSpPr>
        <p:spPr>
          <a:xfrm rot="2401248">
            <a:off x="7801815" y="1368175"/>
            <a:ext cx="1336165" cy="440570"/>
          </a:xfrm>
          <a:prstGeom prst="rect">
            <a:avLst/>
          </a:prstGeom>
          <a:noFill/>
          <a:ln>
            <a:solidFill>
              <a:srgbClr val="C00000"/>
            </a:solidFill>
          </a:ln>
        </p:spPr>
        <p:txBody>
          <a:bodyPr wrap="square" rtlCol="0">
            <a:spAutoFit/>
          </a:bodyPr>
          <a:lstStyle/>
          <a:p>
            <a:pPr defTabSz="1149935"/>
            <a:r>
              <a:rPr lang="zh-CN" altLang="en-US" sz="2263" dirty="0">
                <a:solidFill>
                  <a:srgbClr val="C00000"/>
                </a:solidFill>
              </a:rPr>
              <a:t>   示  例</a:t>
            </a:r>
          </a:p>
        </p:txBody>
      </p:sp>
      <p:sp>
        <p:nvSpPr>
          <p:cNvPr id="3" name="标题 2"/>
          <p:cNvSpPr>
            <a:spLocks noGrp="1"/>
          </p:cNvSpPr>
          <p:nvPr>
            <p:ph type="title"/>
          </p:nvPr>
        </p:nvSpPr>
        <p:spPr/>
        <p:txBody>
          <a:bodyPr/>
          <a:lstStyle/>
          <a:p>
            <a:r>
              <a:rPr lang="zh-CN" altLang="en-US" sz="2700" dirty="0"/>
              <a:t>群组定义</a:t>
            </a:r>
          </a:p>
        </p:txBody>
      </p:sp>
    </p:spTree>
    <p:extLst>
      <p:ext uri="{BB962C8B-B14F-4D97-AF65-F5344CB8AC3E}">
        <p14:creationId xmlns:p14="http://schemas.microsoft.com/office/powerpoint/2010/main" val="6808784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用户画像</a:t>
            </a:r>
          </a:p>
        </p:txBody>
      </p:sp>
      <p:pic>
        <p:nvPicPr>
          <p:cNvPr id="4" name="图片 3"/>
          <p:cNvPicPr>
            <a:picLocks noChangeAspect="1"/>
          </p:cNvPicPr>
          <p:nvPr/>
        </p:nvPicPr>
        <p:blipFill>
          <a:blip r:embed="rId2"/>
          <a:stretch>
            <a:fillRect/>
          </a:stretch>
        </p:blipFill>
        <p:spPr>
          <a:xfrm>
            <a:off x="444581" y="1160970"/>
            <a:ext cx="8737551" cy="4935288"/>
          </a:xfrm>
          <a:prstGeom prst="rect">
            <a:avLst/>
          </a:prstGeom>
        </p:spPr>
      </p:pic>
      <p:sp>
        <p:nvSpPr>
          <p:cNvPr id="6" name="文本框 5"/>
          <p:cNvSpPr txBox="1"/>
          <p:nvPr/>
        </p:nvSpPr>
        <p:spPr>
          <a:xfrm>
            <a:off x="9204596" y="1160970"/>
            <a:ext cx="2399478" cy="3462486"/>
          </a:xfrm>
          <a:prstGeom prst="rect">
            <a:avLst/>
          </a:prstGeom>
          <a:solidFill>
            <a:schemeClr val="bg1"/>
          </a:solidFill>
        </p:spPr>
        <p:txBody>
          <a:bodyPr wrap="square" rtlCol="0">
            <a:spAutoFit/>
          </a:bodyPr>
          <a:lstStyle/>
          <a:p>
            <a:pPr marL="257141" indent="-257141" fontAlgn="base">
              <a:lnSpc>
                <a:spcPct val="150000"/>
              </a:lnSpc>
              <a:spcBef>
                <a:spcPct val="20000"/>
              </a:spcBef>
              <a:spcAft>
                <a:spcPct val="0"/>
              </a:spcAft>
              <a:buClr>
                <a:srgbClr val="990000"/>
              </a:buClr>
              <a:buFont typeface="Arial" panose="020B0604020202020204" pitchFamily="34" charset="0"/>
              <a:buChar char="•"/>
              <a:defRPr/>
            </a:pPr>
            <a:r>
              <a:rPr lang="zh-CN" altLang="en-US" sz="1500" b="1" kern="0" dirty="0">
                <a:solidFill>
                  <a:prstClr val="black"/>
                </a:solidFill>
                <a:latin typeface="微软雅黑" panose="020B0503020204020204" pitchFamily="34" charset="-122"/>
              </a:rPr>
              <a:t>标签云：</a:t>
            </a:r>
            <a:endParaRPr lang="en-US" altLang="zh-CN" sz="1500" b="1" kern="0" dirty="0">
              <a:solidFill>
                <a:prstClr val="black"/>
              </a:solidFill>
              <a:latin typeface="微软雅黑" panose="020B0503020204020204" pitchFamily="34" charset="-122"/>
            </a:endParaRPr>
          </a:p>
          <a:p>
            <a:pPr marL="557138" lvl="1" indent="-214284" fontAlgn="base">
              <a:lnSpc>
                <a:spcPct val="150000"/>
              </a:lnSpc>
              <a:spcBef>
                <a:spcPct val="20000"/>
              </a:spcBef>
              <a:spcAft>
                <a:spcPct val="0"/>
              </a:spcAft>
              <a:buFont typeface="Arial" charset="0"/>
              <a:buChar char="›"/>
            </a:pPr>
            <a:r>
              <a:rPr lang="zh-CN" altLang="zh-CN" sz="1500" kern="0" dirty="0">
                <a:solidFill>
                  <a:prstClr val="black"/>
                </a:solidFill>
                <a:latin typeface="微软雅黑" panose="020B0503020204020204" pitchFamily="34" charset="-122"/>
              </a:rPr>
              <a:t>底图为人的形状，根据该客户的标签和标签系数自动生成词云，系数高则显示字体较大，系数低则显示字体较小</a:t>
            </a:r>
            <a:endParaRPr lang="en-US" altLang="zh-CN" sz="1500" kern="0" dirty="0">
              <a:solidFill>
                <a:prstClr val="black"/>
              </a:solidFill>
              <a:latin typeface="微软雅黑" panose="020B0503020204020204" pitchFamily="34" charset="-122"/>
            </a:endParaRPr>
          </a:p>
          <a:p>
            <a:pPr defTabSz="1149935">
              <a:lnSpc>
                <a:spcPct val="150000"/>
              </a:lnSpc>
              <a:defRPr/>
            </a:pPr>
            <a:endParaRPr lang="en-US" altLang="zh-CN" sz="1200" dirty="0">
              <a:solidFill>
                <a:prstClr val="black"/>
              </a:solidFill>
              <a:latin typeface="微软雅黑" panose="020B0503020204020204" pitchFamily="34" charset="-122"/>
            </a:endParaRPr>
          </a:p>
          <a:p>
            <a:pPr marL="257141" indent="-257141" defTabSz="1149935">
              <a:lnSpc>
                <a:spcPct val="150000"/>
              </a:lnSpc>
              <a:buFont typeface="Arial" panose="020B0604020202020204" pitchFamily="34" charset="0"/>
              <a:buChar char="•"/>
            </a:pPr>
            <a:endParaRPr lang="en-US" altLang="zh-CN" sz="1200" dirty="0">
              <a:solidFill>
                <a:prstClr val="black"/>
              </a:solidFill>
              <a:latin typeface="微软雅黑" panose="020B0503020204020204" pitchFamily="34" charset="-122"/>
            </a:endParaRPr>
          </a:p>
        </p:txBody>
      </p:sp>
      <p:sp>
        <p:nvSpPr>
          <p:cNvPr id="7" name="文本框 6"/>
          <p:cNvSpPr txBox="1"/>
          <p:nvPr/>
        </p:nvSpPr>
        <p:spPr>
          <a:xfrm rot="2401248">
            <a:off x="7806085" y="1368175"/>
            <a:ext cx="1336165" cy="440570"/>
          </a:xfrm>
          <a:prstGeom prst="rect">
            <a:avLst/>
          </a:prstGeom>
          <a:noFill/>
          <a:ln>
            <a:solidFill>
              <a:srgbClr val="C00000"/>
            </a:solidFill>
          </a:ln>
        </p:spPr>
        <p:txBody>
          <a:bodyPr wrap="square" rtlCol="0">
            <a:spAutoFit/>
          </a:bodyPr>
          <a:lstStyle/>
          <a:p>
            <a:pPr defTabSz="1149935"/>
            <a:r>
              <a:rPr lang="zh-CN" altLang="en-US" sz="2263" dirty="0">
                <a:solidFill>
                  <a:srgbClr val="C00000"/>
                </a:solidFill>
              </a:rPr>
              <a:t>   示  例</a:t>
            </a:r>
          </a:p>
        </p:txBody>
      </p:sp>
    </p:spTree>
    <p:extLst>
      <p:ext uri="{BB962C8B-B14F-4D97-AF65-F5344CB8AC3E}">
        <p14:creationId xmlns:p14="http://schemas.microsoft.com/office/powerpoint/2010/main" val="37735571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群组画像</a:t>
            </a:r>
          </a:p>
        </p:txBody>
      </p:sp>
      <p:pic>
        <p:nvPicPr>
          <p:cNvPr id="4" name="图片 3"/>
          <p:cNvPicPr>
            <a:picLocks noChangeAspect="1"/>
          </p:cNvPicPr>
          <p:nvPr/>
        </p:nvPicPr>
        <p:blipFill>
          <a:blip r:embed="rId2"/>
          <a:stretch>
            <a:fillRect/>
          </a:stretch>
        </p:blipFill>
        <p:spPr>
          <a:xfrm>
            <a:off x="336859" y="1106969"/>
            <a:ext cx="8243174" cy="5543978"/>
          </a:xfrm>
          <a:prstGeom prst="rect">
            <a:avLst/>
          </a:prstGeom>
        </p:spPr>
      </p:pic>
      <p:sp>
        <p:nvSpPr>
          <p:cNvPr id="5" name="文本框 4"/>
          <p:cNvSpPr txBox="1"/>
          <p:nvPr/>
        </p:nvSpPr>
        <p:spPr>
          <a:xfrm rot="2401248">
            <a:off x="7806085" y="1368175"/>
            <a:ext cx="1336165" cy="440570"/>
          </a:xfrm>
          <a:prstGeom prst="rect">
            <a:avLst/>
          </a:prstGeom>
          <a:noFill/>
          <a:ln>
            <a:solidFill>
              <a:srgbClr val="C00000"/>
            </a:solidFill>
          </a:ln>
        </p:spPr>
        <p:txBody>
          <a:bodyPr wrap="square" rtlCol="0">
            <a:spAutoFit/>
          </a:bodyPr>
          <a:lstStyle/>
          <a:p>
            <a:pPr defTabSz="1149935"/>
            <a:r>
              <a:rPr lang="zh-CN" altLang="en-US" sz="2263" dirty="0">
                <a:solidFill>
                  <a:srgbClr val="C00000"/>
                </a:solidFill>
              </a:rPr>
              <a:t>   示  例</a:t>
            </a:r>
          </a:p>
        </p:txBody>
      </p:sp>
    </p:spTree>
    <p:extLst>
      <p:ext uri="{BB962C8B-B14F-4D97-AF65-F5344CB8AC3E}">
        <p14:creationId xmlns:p14="http://schemas.microsoft.com/office/powerpoint/2010/main" val="26478558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群组轨迹</a:t>
            </a:r>
          </a:p>
        </p:txBody>
      </p:sp>
      <p:pic>
        <p:nvPicPr>
          <p:cNvPr id="4" name="图片 3"/>
          <p:cNvPicPr>
            <a:picLocks noChangeAspect="1"/>
          </p:cNvPicPr>
          <p:nvPr/>
        </p:nvPicPr>
        <p:blipFill>
          <a:blip r:embed="rId2"/>
          <a:stretch>
            <a:fillRect/>
          </a:stretch>
        </p:blipFill>
        <p:spPr>
          <a:xfrm>
            <a:off x="292072" y="1053000"/>
            <a:ext cx="8606559" cy="4686986"/>
          </a:xfrm>
          <a:prstGeom prst="rect">
            <a:avLst/>
          </a:prstGeom>
        </p:spPr>
      </p:pic>
      <p:sp>
        <p:nvSpPr>
          <p:cNvPr id="5" name="文本框 4"/>
          <p:cNvSpPr txBox="1"/>
          <p:nvPr/>
        </p:nvSpPr>
        <p:spPr>
          <a:xfrm>
            <a:off x="9204596" y="1164290"/>
            <a:ext cx="2399478" cy="3300904"/>
          </a:xfrm>
          <a:prstGeom prst="rect">
            <a:avLst/>
          </a:prstGeom>
          <a:solidFill>
            <a:schemeClr val="bg1"/>
          </a:solidFill>
        </p:spPr>
        <p:txBody>
          <a:bodyPr wrap="square" rtlCol="0">
            <a:spAutoFit/>
          </a:bodyPr>
          <a:lstStyle/>
          <a:p>
            <a:pPr marL="257141" indent="-257141" fontAlgn="base">
              <a:lnSpc>
                <a:spcPct val="150000"/>
              </a:lnSpc>
              <a:spcBef>
                <a:spcPct val="20000"/>
              </a:spcBef>
              <a:spcAft>
                <a:spcPct val="0"/>
              </a:spcAft>
              <a:buClr>
                <a:srgbClr val="990000"/>
              </a:buClr>
              <a:buFont typeface="Arial" panose="020B0604020202020204" pitchFamily="34" charset="0"/>
              <a:buChar char="•"/>
              <a:defRPr/>
            </a:pPr>
            <a:r>
              <a:rPr lang="zh-CN" altLang="en-US" sz="1500" b="1" kern="0" dirty="0">
                <a:solidFill>
                  <a:prstClr val="black"/>
                </a:solidFill>
                <a:latin typeface="微软雅黑" panose="020B0503020204020204" pitchFamily="34" charset="-122"/>
              </a:rPr>
              <a:t>群组</a:t>
            </a:r>
            <a:r>
              <a:rPr lang="zh-CN" altLang="zh-CN" sz="1500" b="1" kern="0" dirty="0">
                <a:solidFill>
                  <a:prstClr val="black"/>
                </a:solidFill>
                <a:latin typeface="微软雅黑" panose="020B0503020204020204" pitchFamily="34" charset="-122"/>
              </a:rPr>
              <a:t>时间轨迹图</a:t>
            </a:r>
            <a:endParaRPr lang="en-US" altLang="zh-CN" sz="1500" b="1" kern="0" dirty="0">
              <a:solidFill>
                <a:prstClr val="black"/>
              </a:solidFill>
              <a:latin typeface="微软雅黑" panose="020B0503020204020204" pitchFamily="34" charset="-122"/>
            </a:endParaRPr>
          </a:p>
          <a:p>
            <a:pPr marL="557138" lvl="1" indent="-214284" fontAlgn="base">
              <a:lnSpc>
                <a:spcPct val="150000"/>
              </a:lnSpc>
              <a:spcBef>
                <a:spcPct val="20000"/>
              </a:spcBef>
              <a:spcAft>
                <a:spcPct val="0"/>
              </a:spcAft>
              <a:buClr>
                <a:srgbClr val="990000"/>
              </a:buClr>
              <a:buFont typeface="Arial" charset="0"/>
              <a:buChar char="›"/>
              <a:defRPr/>
            </a:pPr>
            <a:r>
              <a:rPr lang="zh-CN" altLang="zh-CN" sz="1500" kern="0" dirty="0">
                <a:solidFill>
                  <a:prstClr val="black"/>
                </a:solidFill>
                <a:latin typeface="微软雅黑" panose="020B0503020204020204" pitchFamily="34" charset="-122"/>
              </a:rPr>
              <a:t>横轴显示时间轴</a:t>
            </a:r>
            <a:r>
              <a:rPr lang="zh-CN" altLang="en-US" sz="1500" kern="0" dirty="0">
                <a:solidFill>
                  <a:prstClr val="black"/>
                </a:solidFill>
                <a:latin typeface="微软雅黑" panose="020B0503020204020204" pitchFamily="34" charset="-122"/>
              </a:rPr>
              <a:t>（日期</a:t>
            </a:r>
            <a:r>
              <a:rPr lang="en-US" altLang="zh-CN" sz="1500" kern="0" dirty="0">
                <a:solidFill>
                  <a:prstClr val="black"/>
                </a:solidFill>
                <a:latin typeface="微软雅黑" panose="020B0503020204020204" pitchFamily="34" charset="-122"/>
              </a:rPr>
              <a:t>/</a:t>
            </a:r>
            <a:r>
              <a:rPr lang="zh-CN" altLang="en-US" sz="1500" kern="0" dirty="0">
                <a:solidFill>
                  <a:prstClr val="black"/>
                </a:solidFill>
                <a:latin typeface="微软雅黑" panose="020B0503020204020204" pitchFamily="34" charset="-122"/>
              </a:rPr>
              <a:t>时间段</a:t>
            </a:r>
            <a:r>
              <a:rPr lang="en-US" altLang="zh-CN" sz="1500" kern="0" dirty="0">
                <a:solidFill>
                  <a:prstClr val="black"/>
                </a:solidFill>
                <a:latin typeface="微软雅黑" panose="020B0503020204020204" pitchFamily="34" charset="-122"/>
              </a:rPr>
              <a:t>/</a:t>
            </a:r>
            <a:r>
              <a:rPr lang="zh-CN" altLang="en-US" sz="1500" kern="0" dirty="0">
                <a:solidFill>
                  <a:prstClr val="black"/>
                </a:solidFill>
                <a:latin typeface="微软雅黑" panose="020B0503020204020204" pitchFamily="34" charset="-122"/>
              </a:rPr>
              <a:t>划分阶段）</a:t>
            </a:r>
            <a:r>
              <a:rPr lang="zh-CN" altLang="zh-CN" sz="1500" kern="0" dirty="0">
                <a:solidFill>
                  <a:prstClr val="black"/>
                </a:solidFill>
                <a:latin typeface="微软雅黑" panose="020B0503020204020204" pitchFamily="34" charset="-122"/>
              </a:rPr>
              <a:t>，上方对应显示该时间点的客</a:t>
            </a:r>
            <a:r>
              <a:rPr lang="zh-CN" altLang="en-US" sz="1500" kern="0" dirty="0">
                <a:solidFill>
                  <a:prstClr val="black"/>
                </a:solidFill>
                <a:latin typeface="微软雅黑" panose="020B0503020204020204" pitchFamily="34" charset="-122"/>
              </a:rPr>
              <a:t>群</a:t>
            </a:r>
            <a:r>
              <a:rPr lang="zh-CN" altLang="zh-CN" sz="1500" kern="0" dirty="0">
                <a:solidFill>
                  <a:prstClr val="black"/>
                </a:solidFill>
                <a:latin typeface="微软雅黑" panose="020B0503020204020204" pitchFamily="34" charset="-122"/>
              </a:rPr>
              <a:t>大事记和客</a:t>
            </a:r>
            <a:r>
              <a:rPr lang="zh-CN" altLang="en-US" sz="1500" kern="0" dirty="0">
                <a:solidFill>
                  <a:prstClr val="black"/>
                </a:solidFill>
                <a:latin typeface="微软雅黑" panose="020B0503020204020204" pitchFamily="34" charset="-122"/>
              </a:rPr>
              <a:t>群</a:t>
            </a:r>
            <a:r>
              <a:rPr lang="zh-CN" altLang="zh-CN" sz="1500" kern="0" dirty="0">
                <a:solidFill>
                  <a:prstClr val="black"/>
                </a:solidFill>
                <a:latin typeface="微软雅黑" panose="020B0503020204020204" pitchFamily="34" charset="-122"/>
              </a:rPr>
              <a:t>行为</a:t>
            </a:r>
            <a:endParaRPr lang="en-US" altLang="zh-CN" sz="1500" kern="0" dirty="0">
              <a:solidFill>
                <a:prstClr val="black"/>
              </a:solidFill>
              <a:latin typeface="微软雅黑" panose="020B0503020204020204" pitchFamily="34" charset="-122"/>
            </a:endParaRPr>
          </a:p>
          <a:p>
            <a:pPr marL="557138" lvl="1" indent="-214284" fontAlgn="base">
              <a:lnSpc>
                <a:spcPct val="150000"/>
              </a:lnSpc>
              <a:spcBef>
                <a:spcPct val="20000"/>
              </a:spcBef>
              <a:spcAft>
                <a:spcPct val="0"/>
              </a:spcAft>
              <a:buFont typeface="Arial" charset="0"/>
              <a:buChar char="›"/>
            </a:pPr>
            <a:r>
              <a:rPr lang="zh-CN" altLang="en-US" sz="1500" kern="0" dirty="0">
                <a:solidFill>
                  <a:prstClr val="black"/>
                </a:solidFill>
                <a:latin typeface="微软雅黑" panose="020B0503020204020204" pitchFamily="34" charset="-122"/>
              </a:rPr>
              <a:t>客群大事记包括关键事件和行为</a:t>
            </a:r>
            <a:endParaRPr lang="en-US" altLang="zh-CN" sz="1500" kern="0" dirty="0">
              <a:solidFill>
                <a:prstClr val="black"/>
              </a:solidFill>
              <a:latin typeface="微软雅黑" panose="020B0503020204020204" pitchFamily="34" charset="-122"/>
            </a:endParaRPr>
          </a:p>
        </p:txBody>
      </p:sp>
      <p:sp>
        <p:nvSpPr>
          <p:cNvPr id="6" name="文本框 5"/>
          <p:cNvSpPr txBox="1"/>
          <p:nvPr/>
        </p:nvSpPr>
        <p:spPr>
          <a:xfrm rot="2401248">
            <a:off x="7806085" y="1368175"/>
            <a:ext cx="1336165" cy="440570"/>
          </a:xfrm>
          <a:prstGeom prst="rect">
            <a:avLst/>
          </a:prstGeom>
          <a:noFill/>
          <a:ln>
            <a:solidFill>
              <a:srgbClr val="C00000"/>
            </a:solidFill>
          </a:ln>
        </p:spPr>
        <p:txBody>
          <a:bodyPr wrap="square" rtlCol="0">
            <a:spAutoFit/>
          </a:bodyPr>
          <a:lstStyle/>
          <a:p>
            <a:pPr defTabSz="1149935"/>
            <a:r>
              <a:rPr lang="zh-CN" altLang="en-US" sz="2263" dirty="0">
                <a:solidFill>
                  <a:srgbClr val="C00000"/>
                </a:solidFill>
              </a:rPr>
              <a:t>   示  例</a:t>
            </a:r>
          </a:p>
        </p:txBody>
      </p:sp>
    </p:spTree>
    <p:extLst>
      <p:ext uri="{BB962C8B-B14F-4D97-AF65-F5344CB8AC3E}">
        <p14:creationId xmlns:p14="http://schemas.microsoft.com/office/powerpoint/2010/main" val="2948805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画像比对</a:t>
            </a:r>
          </a:p>
        </p:txBody>
      </p:sp>
      <p:pic>
        <p:nvPicPr>
          <p:cNvPr id="4" name="图片 3"/>
          <p:cNvPicPr>
            <a:picLocks noChangeAspect="1"/>
          </p:cNvPicPr>
          <p:nvPr/>
        </p:nvPicPr>
        <p:blipFill>
          <a:blip r:embed="rId2"/>
          <a:stretch>
            <a:fillRect/>
          </a:stretch>
        </p:blipFill>
        <p:spPr>
          <a:xfrm>
            <a:off x="340536" y="1172249"/>
            <a:ext cx="8239497" cy="5287775"/>
          </a:xfrm>
          <a:prstGeom prst="rect">
            <a:avLst/>
          </a:prstGeom>
        </p:spPr>
      </p:pic>
      <p:sp>
        <p:nvSpPr>
          <p:cNvPr id="5" name="文本框 4"/>
          <p:cNvSpPr txBox="1"/>
          <p:nvPr/>
        </p:nvSpPr>
        <p:spPr>
          <a:xfrm>
            <a:off x="9042594" y="1156096"/>
            <a:ext cx="2399478" cy="1615827"/>
          </a:xfrm>
          <a:prstGeom prst="rect">
            <a:avLst/>
          </a:prstGeom>
          <a:solidFill>
            <a:schemeClr val="bg1"/>
          </a:solidFill>
        </p:spPr>
        <p:txBody>
          <a:bodyPr wrap="square" rtlCol="0">
            <a:spAutoFit/>
          </a:bodyPr>
          <a:lstStyle/>
          <a:p>
            <a:pPr marL="257141" indent="-257141" fontAlgn="base">
              <a:lnSpc>
                <a:spcPct val="150000"/>
              </a:lnSpc>
              <a:spcBef>
                <a:spcPct val="20000"/>
              </a:spcBef>
              <a:spcAft>
                <a:spcPct val="0"/>
              </a:spcAft>
              <a:buClr>
                <a:srgbClr val="990000"/>
              </a:buClr>
              <a:buFont typeface="Arial" panose="020B0604020202020204" pitchFamily="34" charset="0"/>
              <a:buChar char="•"/>
              <a:defRPr/>
            </a:pPr>
            <a:r>
              <a:rPr lang="zh-CN" altLang="en-US" sz="1500" b="1" kern="0" dirty="0">
                <a:solidFill>
                  <a:prstClr val="black"/>
                </a:solidFill>
                <a:latin typeface="微软雅黑" panose="020B0503020204020204" pitchFamily="34" charset="-122"/>
              </a:rPr>
              <a:t>两个群组画像比对：</a:t>
            </a:r>
            <a:endParaRPr lang="en-US" altLang="zh-CN" sz="1500" b="1" kern="0" dirty="0">
              <a:solidFill>
                <a:prstClr val="black"/>
              </a:solidFill>
              <a:latin typeface="微软雅黑" panose="020B0503020204020204" pitchFamily="34" charset="-122"/>
            </a:endParaRPr>
          </a:p>
          <a:p>
            <a:pPr marL="557138" lvl="1" indent="-214284" fontAlgn="base">
              <a:lnSpc>
                <a:spcPct val="150000"/>
              </a:lnSpc>
              <a:spcBef>
                <a:spcPct val="20000"/>
              </a:spcBef>
              <a:spcAft>
                <a:spcPct val="0"/>
              </a:spcAft>
              <a:buFont typeface="Arial" charset="0"/>
              <a:buChar char="›"/>
            </a:pPr>
            <a:r>
              <a:rPr lang="zh-CN" altLang="zh-CN" sz="1500" kern="0" dirty="0">
                <a:solidFill>
                  <a:prstClr val="black"/>
                </a:solidFill>
                <a:latin typeface="微软雅黑" panose="020B0503020204020204" pitchFamily="34" charset="-122"/>
              </a:rPr>
              <a:t>统计时间范围</a:t>
            </a:r>
            <a:endParaRPr lang="en-US" altLang="zh-CN" sz="1500" kern="0" dirty="0">
              <a:solidFill>
                <a:prstClr val="black"/>
              </a:solidFill>
              <a:latin typeface="微软雅黑" panose="020B0503020204020204" pitchFamily="34" charset="-122"/>
            </a:endParaRPr>
          </a:p>
          <a:p>
            <a:pPr marL="557138" lvl="1" indent="-214284" fontAlgn="base">
              <a:lnSpc>
                <a:spcPct val="150000"/>
              </a:lnSpc>
              <a:spcBef>
                <a:spcPct val="20000"/>
              </a:spcBef>
              <a:spcAft>
                <a:spcPct val="0"/>
              </a:spcAft>
              <a:buFont typeface="Arial" charset="0"/>
              <a:buChar char="›"/>
            </a:pPr>
            <a:r>
              <a:rPr lang="zh-CN" altLang="en-US" sz="1500" kern="0" dirty="0">
                <a:solidFill>
                  <a:prstClr val="black"/>
                </a:solidFill>
                <a:latin typeface="微软雅黑" panose="020B0503020204020204" pitchFamily="34" charset="-122"/>
              </a:rPr>
              <a:t>群组</a:t>
            </a:r>
            <a:r>
              <a:rPr lang="zh-CN" altLang="zh-CN" sz="1500" kern="0" dirty="0">
                <a:solidFill>
                  <a:prstClr val="black"/>
                </a:solidFill>
                <a:latin typeface="微软雅黑" panose="020B0503020204020204" pitchFamily="34" charset="-122"/>
              </a:rPr>
              <a:t>范围</a:t>
            </a:r>
            <a:endParaRPr lang="en-US" altLang="zh-CN" sz="1500" kern="0" dirty="0">
              <a:solidFill>
                <a:prstClr val="black"/>
              </a:solidFill>
              <a:latin typeface="微软雅黑" panose="020B0503020204020204" pitchFamily="34" charset="-122"/>
            </a:endParaRPr>
          </a:p>
          <a:p>
            <a:pPr marL="557138" lvl="1" indent="-214284" fontAlgn="base">
              <a:lnSpc>
                <a:spcPct val="150000"/>
              </a:lnSpc>
              <a:spcBef>
                <a:spcPct val="20000"/>
              </a:spcBef>
              <a:spcAft>
                <a:spcPct val="0"/>
              </a:spcAft>
              <a:buFont typeface="Arial" charset="0"/>
              <a:buChar char="›"/>
            </a:pPr>
            <a:r>
              <a:rPr lang="zh-CN" altLang="zh-CN" sz="1500" kern="0" dirty="0">
                <a:solidFill>
                  <a:prstClr val="black"/>
                </a:solidFill>
                <a:latin typeface="微软雅黑" panose="020B0503020204020204" pitchFamily="34" charset="-122"/>
              </a:rPr>
              <a:t>信息维度</a:t>
            </a:r>
            <a:endParaRPr lang="en-US" altLang="zh-CN" sz="1500" kern="0" dirty="0">
              <a:solidFill>
                <a:prstClr val="black"/>
              </a:solidFill>
              <a:latin typeface="微软雅黑" panose="020B0503020204020204" pitchFamily="34" charset="-122"/>
            </a:endParaRPr>
          </a:p>
        </p:txBody>
      </p:sp>
      <p:sp>
        <p:nvSpPr>
          <p:cNvPr id="6" name="文本框 5"/>
          <p:cNvSpPr txBox="1"/>
          <p:nvPr/>
        </p:nvSpPr>
        <p:spPr>
          <a:xfrm rot="2401248">
            <a:off x="7585812" y="1368175"/>
            <a:ext cx="1336165" cy="440570"/>
          </a:xfrm>
          <a:prstGeom prst="rect">
            <a:avLst/>
          </a:prstGeom>
          <a:noFill/>
          <a:ln>
            <a:solidFill>
              <a:srgbClr val="C00000"/>
            </a:solidFill>
          </a:ln>
        </p:spPr>
        <p:txBody>
          <a:bodyPr wrap="square" rtlCol="0">
            <a:spAutoFit/>
          </a:bodyPr>
          <a:lstStyle/>
          <a:p>
            <a:pPr defTabSz="1149935"/>
            <a:r>
              <a:rPr lang="zh-CN" altLang="en-US" sz="2263" dirty="0">
                <a:solidFill>
                  <a:srgbClr val="C00000"/>
                </a:solidFill>
              </a:rPr>
              <a:t>   示  例</a:t>
            </a:r>
          </a:p>
        </p:txBody>
      </p:sp>
    </p:spTree>
    <p:extLst>
      <p:ext uri="{BB962C8B-B14F-4D97-AF65-F5344CB8AC3E}">
        <p14:creationId xmlns:p14="http://schemas.microsoft.com/office/powerpoint/2010/main" val="10239147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专题分析示例：换机用户识别</a:t>
            </a:r>
          </a:p>
        </p:txBody>
      </p:sp>
      <p:sp>
        <p:nvSpPr>
          <p:cNvPr id="7" name="矩形 6"/>
          <p:cNvSpPr/>
          <p:nvPr/>
        </p:nvSpPr>
        <p:spPr>
          <a:xfrm>
            <a:off x="209921" y="1031915"/>
            <a:ext cx="7945566" cy="369332"/>
          </a:xfrm>
          <a:prstGeom prst="rect">
            <a:avLst/>
          </a:prstGeom>
        </p:spPr>
        <p:txBody>
          <a:bodyPr wrap="square">
            <a:spAutoFit/>
          </a:bodyPr>
          <a:lstStyle/>
          <a:p>
            <a:pPr defTabSz="1149935"/>
            <a:r>
              <a:rPr lang="zh-CN" altLang="en-US" dirty="0">
                <a:solidFill>
                  <a:srgbClr val="3C3C3B"/>
                </a:solidFill>
                <a:latin typeface="微软雅黑" pitchFamily="34" charset="-122"/>
              </a:rPr>
              <a:t>      全息还原用户上网行为，从以下三个方面识别客户换机时机</a:t>
            </a:r>
            <a:endParaRPr lang="zh-CN" altLang="en-US" dirty="0">
              <a:solidFill>
                <a:srgbClr val="3C3C3B"/>
              </a:solidFill>
            </a:endParaRPr>
          </a:p>
        </p:txBody>
      </p:sp>
      <p:sp>
        <p:nvSpPr>
          <p:cNvPr id="18" name="下箭头 17"/>
          <p:cNvSpPr/>
          <p:nvPr/>
        </p:nvSpPr>
        <p:spPr>
          <a:xfrm>
            <a:off x="4313976" y="5288919"/>
            <a:ext cx="2542175" cy="354111"/>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a:noFill/>
            <a:miter lim="800000"/>
            <a:headEnd/>
            <a:tailEnd/>
          </a:ln>
          <a:effectLst/>
        </p:spPr>
        <p:txBody>
          <a:bodyPr wrap="square" tIns="68573" bIns="68573" rtlCol="0" anchor="t">
            <a:prstTxWarp prst="textNoShape">
              <a:avLst/>
            </a:prstTxWarp>
            <a:noAutofit/>
          </a:bodyPr>
          <a:lstStyle/>
          <a:p>
            <a:pPr algn="ctr" defTabSz="1149935"/>
            <a:endParaRPr lang="zh-CN" altLang="en-US" sz="2263" kern="0" dirty="0" err="1">
              <a:solidFill>
                <a:prstClr val="white"/>
              </a:solidFill>
            </a:endParaRPr>
          </a:p>
        </p:txBody>
      </p:sp>
      <p:sp>
        <p:nvSpPr>
          <p:cNvPr id="19" name="TextBox 41"/>
          <p:cNvSpPr txBox="1"/>
          <p:nvPr/>
        </p:nvSpPr>
        <p:spPr>
          <a:xfrm>
            <a:off x="4182281" y="5688669"/>
            <a:ext cx="2993734" cy="355482"/>
          </a:xfrm>
          <a:prstGeom prst="rect">
            <a:avLst/>
          </a:prstGeom>
          <a:noFill/>
        </p:spPr>
        <p:txBody>
          <a:bodyPr wrap="square" rtlCol="0">
            <a:spAutoFit/>
          </a:bodyPr>
          <a:lstStyle/>
          <a:p>
            <a:pPr defTabSz="1149935">
              <a:lnSpc>
                <a:spcPct val="95000"/>
              </a:lnSpc>
              <a:spcBef>
                <a:spcPts val="300"/>
              </a:spcBef>
            </a:pPr>
            <a:r>
              <a:rPr lang="zh-CN" altLang="en-US" b="1" dirty="0">
                <a:solidFill>
                  <a:srgbClr val="231F20"/>
                </a:solidFill>
                <a:latin typeface="微软雅黑" pitchFamily="34" charset="-122"/>
              </a:rPr>
              <a:t>寻找到到达换机时机的客户</a:t>
            </a:r>
          </a:p>
        </p:txBody>
      </p:sp>
      <p:sp>
        <p:nvSpPr>
          <p:cNvPr id="4" name="圆角矩形 3"/>
          <p:cNvSpPr/>
          <p:nvPr/>
        </p:nvSpPr>
        <p:spPr>
          <a:xfrm>
            <a:off x="7220630" y="1689642"/>
            <a:ext cx="2421622" cy="3505390"/>
          </a:xfrm>
          <a:prstGeom prst="roundRect">
            <a:avLst/>
          </a:prstGeom>
          <a:noFill/>
          <a:ln w="9525">
            <a:solidFill>
              <a:schemeClr val="tx2">
                <a:lumMod val="40000"/>
                <a:lumOff val="60000"/>
              </a:schemeClr>
            </a:solidFill>
            <a:miter lim="800000"/>
            <a:headEnd/>
            <a:tailEnd/>
          </a:ln>
          <a:effectLst/>
        </p:spPr>
        <p:txBody>
          <a:bodyPr wrap="square" tIns="68573" bIns="68573" rtlCol="0" anchor="t">
            <a:prstTxWarp prst="textNoShape">
              <a:avLst/>
            </a:prstTxWarp>
            <a:noAutofit/>
          </a:bodyPr>
          <a:lstStyle/>
          <a:p>
            <a:pPr algn="ctr" defTabSz="1149935"/>
            <a:endParaRPr lang="zh-CN" altLang="en-US" sz="2263" kern="0" dirty="0" err="1">
              <a:solidFill>
                <a:prstClr val="white"/>
              </a:solidFill>
            </a:endParaRPr>
          </a:p>
        </p:txBody>
      </p:sp>
      <p:sp>
        <p:nvSpPr>
          <p:cNvPr id="5" name="圆角矩形 4"/>
          <p:cNvSpPr/>
          <p:nvPr/>
        </p:nvSpPr>
        <p:spPr>
          <a:xfrm>
            <a:off x="4353558" y="1645471"/>
            <a:ext cx="2421622" cy="3505390"/>
          </a:xfrm>
          <a:prstGeom prst="roundRect">
            <a:avLst/>
          </a:prstGeom>
          <a:noFill/>
          <a:ln w="9525">
            <a:solidFill>
              <a:schemeClr val="tx2">
                <a:lumMod val="40000"/>
                <a:lumOff val="60000"/>
              </a:schemeClr>
            </a:solidFill>
            <a:miter lim="800000"/>
            <a:headEnd/>
            <a:tailEnd/>
          </a:ln>
          <a:effectLst/>
        </p:spPr>
        <p:txBody>
          <a:bodyPr wrap="square" tIns="68573" bIns="68573" rtlCol="0" anchor="t">
            <a:prstTxWarp prst="textNoShape">
              <a:avLst/>
            </a:prstTxWarp>
            <a:noAutofit/>
          </a:bodyPr>
          <a:lstStyle/>
          <a:p>
            <a:pPr algn="ctr" defTabSz="1149935"/>
            <a:endParaRPr lang="zh-CN" altLang="en-US" sz="2263" kern="0" dirty="0" err="1">
              <a:solidFill>
                <a:prstClr val="white"/>
              </a:solidFill>
            </a:endParaRPr>
          </a:p>
        </p:txBody>
      </p:sp>
      <p:sp>
        <p:nvSpPr>
          <p:cNvPr id="6" name="圆角矩形 5"/>
          <p:cNvSpPr/>
          <p:nvPr/>
        </p:nvSpPr>
        <p:spPr>
          <a:xfrm>
            <a:off x="1527875" y="1645471"/>
            <a:ext cx="2421622" cy="3505390"/>
          </a:xfrm>
          <a:prstGeom prst="roundRect">
            <a:avLst/>
          </a:prstGeom>
          <a:noFill/>
          <a:ln w="9525">
            <a:solidFill>
              <a:schemeClr val="tx2">
                <a:lumMod val="40000"/>
                <a:lumOff val="60000"/>
              </a:schemeClr>
            </a:solidFill>
            <a:miter lim="800000"/>
            <a:headEnd/>
            <a:tailEnd/>
          </a:ln>
          <a:effectLst/>
        </p:spPr>
        <p:txBody>
          <a:bodyPr wrap="square" tIns="68573" bIns="68573" rtlCol="0" anchor="t">
            <a:prstTxWarp prst="textNoShape">
              <a:avLst/>
            </a:prstTxWarp>
            <a:noAutofit/>
          </a:bodyPr>
          <a:lstStyle/>
          <a:p>
            <a:pPr algn="ctr" defTabSz="1149935"/>
            <a:endParaRPr lang="zh-CN" altLang="en-US" sz="2263" kern="0" dirty="0" err="1">
              <a:solidFill>
                <a:prstClr val="white"/>
              </a:solidFill>
            </a:endParaRPr>
          </a:p>
        </p:txBody>
      </p:sp>
      <p:sp>
        <p:nvSpPr>
          <p:cNvPr id="8" name="TextBox 4114"/>
          <p:cNvSpPr txBox="1"/>
          <p:nvPr/>
        </p:nvSpPr>
        <p:spPr bwMode="auto">
          <a:xfrm>
            <a:off x="2022583" y="1477640"/>
            <a:ext cx="1455008" cy="369180"/>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68573" tIns="34287" rIns="68573" bIns="34287" numCol="1" spcCol="0" rtlCol="0" fromWordArt="0" anchor="t" anchorCtr="0" forceAA="0" compatLnSpc="1">
            <a:prstTxWarp prst="textNoShape">
              <a:avLst/>
            </a:prstTxWarp>
            <a:noAutofit/>
          </a:bodyPr>
          <a:lstStyle>
            <a:defPPr>
              <a:defRPr lang="en-US"/>
            </a:defPPr>
            <a:lvl1pPr marL="0" marR="0" indent="0" defTabSz="914400" latinLnBrk="0">
              <a:lnSpc>
                <a:spcPct val="100000"/>
              </a:lnSpc>
              <a:buClrTx/>
              <a:buSzTx/>
              <a:buFontTx/>
              <a:buNone/>
              <a:tabLst/>
              <a:defRPr kumimoji="0" sz="1400" b="1" i="0" u="none" strike="noStrike" cap="none" normalizeH="0" baseline="0">
                <a:ln>
                  <a:noFill/>
                </a:ln>
                <a:solidFill>
                  <a:schemeClr val="bg1"/>
                </a:solidFill>
                <a:effectLst/>
                <a:latin typeface="微软雅黑" pitchFamily="34" charset="-122"/>
                <a:ea typeface="微软雅黑" pitchFamily="34" charset="-122"/>
              </a:defRPr>
            </a:lvl1pPr>
          </a:lstStyle>
          <a:p>
            <a:pPr algn="ctr"/>
            <a:r>
              <a:rPr lang="zh-CN" altLang="en-US" sz="1350" dirty="0">
                <a:solidFill>
                  <a:prstClr val="white"/>
                </a:solidFill>
              </a:rPr>
              <a:t>搜索关键字</a:t>
            </a:r>
          </a:p>
        </p:txBody>
      </p:sp>
      <p:sp>
        <p:nvSpPr>
          <p:cNvPr id="9" name="矩形 8"/>
          <p:cNvSpPr/>
          <p:nvPr/>
        </p:nvSpPr>
        <p:spPr>
          <a:xfrm>
            <a:off x="1798477" y="3799229"/>
            <a:ext cx="1914483" cy="923330"/>
          </a:xfrm>
          <a:prstGeom prst="rect">
            <a:avLst/>
          </a:prstGeom>
        </p:spPr>
        <p:txBody>
          <a:bodyPr wrap="square">
            <a:spAutoFit/>
          </a:bodyPr>
          <a:lstStyle/>
          <a:p>
            <a:pPr defTabSz="1149935"/>
            <a:r>
              <a:rPr lang="zh-CN" altLang="en-US" sz="1350" dirty="0">
                <a:solidFill>
                  <a:srgbClr val="3C3C3B"/>
                </a:solidFill>
                <a:latin typeface="微软雅黑" pitchFamily="34" charset="-122"/>
              </a:rPr>
              <a:t>通过客户的上网行为中的终端相关关键字搜索，识别客户换机时机及偏好终端</a:t>
            </a:r>
          </a:p>
        </p:txBody>
      </p:sp>
      <p:sp>
        <p:nvSpPr>
          <p:cNvPr id="10" name="TextBox 4114"/>
          <p:cNvSpPr txBox="1"/>
          <p:nvPr/>
        </p:nvSpPr>
        <p:spPr bwMode="auto">
          <a:xfrm>
            <a:off x="4787501" y="1477640"/>
            <a:ext cx="1617618" cy="369180"/>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68573" tIns="34287" rIns="68573" bIns="34287" numCol="1" spcCol="0" rtlCol="0" fromWordArt="0" anchor="t" anchorCtr="0" forceAA="0" compatLnSpc="1">
            <a:prstTxWarp prst="textNoShape">
              <a:avLst/>
            </a:prstTxWarp>
            <a:noAutofit/>
          </a:bodyPr>
          <a:lstStyle>
            <a:defPPr>
              <a:defRPr lang="zh-CN"/>
            </a:defPPr>
            <a:lvl1pPr marR="0" indent="0" algn="ctr" defTabSz="914400">
              <a:lnSpc>
                <a:spcPct val="100000"/>
              </a:lnSpc>
              <a:buClrTx/>
              <a:buSzTx/>
              <a:buFontTx/>
              <a:buNone/>
              <a:tabLst/>
              <a:defRPr kumimoji="0" sz="1800" b="1" i="0" u="none" strike="noStrike" cap="none" normalizeH="0" baseline="0">
                <a:ln>
                  <a:noFill/>
                </a:ln>
                <a:solidFill>
                  <a:prstClr val="white"/>
                </a:solidFill>
                <a:effectLst/>
                <a:latin typeface="微软雅黑" pitchFamily="34" charset="-122"/>
                <a:ea typeface="微软雅黑" pitchFamily="34" charset="-122"/>
              </a:defRPr>
            </a:lvl1pPr>
          </a:lstStyle>
          <a:p>
            <a:r>
              <a:rPr lang="zh-CN" altLang="en-US" sz="1350" dirty="0"/>
              <a:t>网上商城浏览</a:t>
            </a:r>
          </a:p>
        </p:txBody>
      </p:sp>
      <p:sp>
        <p:nvSpPr>
          <p:cNvPr id="11" name="TextBox 4114"/>
          <p:cNvSpPr txBox="1"/>
          <p:nvPr/>
        </p:nvSpPr>
        <p:spPr bwMode="auto">
          <a:xfrm>
            <a:off x="7550579" y="1477640"/>
            <a:ext cx="1745149" cy="369180"/>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68573" tIns="34287" rIns="68573" bIns="34287" numCol="1" spcCol="0" rtlCol="0" fromWordArt="0" anchor="t" anchorCtr="0" forceAA="0" compatLnSpc="1">
            <a:prstTxWarp prst="textNoShape">
              <a:avLst/>
            </a:prstTxWarp>
            <a:noAutofit/>
          </a:bodyPr>
          <a:lstStyle>
            <a:defPPr>
              <a:defRPr lang="zh-CN"/>
            </a:defPPr>
            <a:lvl1pPr marR="0" indent="0" algn="ctr" defTabSz="914400">
              <a:lnSpc>
                <a:spcPct val="100000"/>
              </a:lnSpc>
              <a:buClrTx/>
              <a:buSzTx/>
              <a:buFontTx/>
              <a:buNone/>
              <a:tabLst/>
              <a:defRPr kumimoji="0" sz="1800" b="1" i="0" u="none" strike="noStrike" cap="none" normalizeH="0" baseline="0">
                <a:ln>
                  <a:noFill/>
                </a:ln>
                <a:solidFill>
                  <a:prstClr val="white"/>
                </a:solidFill>
                <a:effectLst/>
                <a:latin typeface="微软雅黑" pitchFamily="34" charset="-122"/>
                <a:ea typeface="微软雅黑" pitchFamily="34" charset="-122"/>
              </a:defRPr>
            </a:lvl1pPr>
          </a:lstStyle>
          <a:p>
            <a:r>
              <a:rPr lang="zh-CN" altLang="en-US" sz="1350" dirty="0"/>
              <a:t>客户历史换机周期</a:t>
            </a:r>
          </a:p>
        </p:txBody>
      </p:sp>
      <p:sp>
        <p:nvSpPr>
          <p:cNvPr id="12" name="矩形 11"/>
          <p:cNvSpPr/>
          <p:nvPr/>
        </p:nvSpPr>
        <p:spPr>
          <a:xfrm>
            <a:off x="4729435" y="3799229"/>
            <a:ext cx="1862659" cy="923330"/>
          </a:xfrm>
          <a:prstGeom prst="rect">
            <a:avLst/>
          </a:prstGeom>
        </p:spPr>
        <p:txBody>
          <a:bodyPr wrap="square">
            <a:spAutoFit/>
          </a:bodyPr>
          <a:lstStyle/>
          <a:p>
            <a:pPr defTabSz="1149935"/>
            <a:r>
              <a:rPr lang="zh-CN" altLang="en-US" sz="1350" dirty="0">
                <a:solidFill>
                  <a:srgbClr val="3C3C3B"/>
                </a:solidFill>
                <a:latin typeface="微软雅黑" pitchFamily="34" charset="-122"/>
              </a:rPr>
              <a:t>通过客户的上网行为中的网上商城浏览情况，识别客户换机时机及偏好终端</a:t>
            </a:r>
          </a:p>
        </p:txBody>
      </p:sp>
      <p:sp>
        <p:nvSpPr>
          <p:cNvPr id="13" name="矩形 12"/>
          <p:cNvSpPr/>
          <p:nvPr/>
        </p:nvSpPr>
        <p:spPr>
          <a:xfrm>
            <a:off x="7550579" y="3883715"/>
            <a:ext cx="1895775" cy="923330"/>
          </a:xfrm>
          <a:prstGeom prst="rect">
            <a:avLst/>
          </a:prstGeom>
        </p:spPr>
        <p:txBody>
          <a:bodyPr wrap="square">
            <a:spAutoFit/>
          </a:bodyPr>
          <a:lstStyle/>
          <a:p>
            <a:pPr defTabSz="1149935"/>
            <a:r>
              <a:rPr lang="zh-CN" altLang="en-US" sz="1350" dirty="0">
                <a:solidFill>
                  <a:srgbClr val="3C3C3B"/>
                </a:solidFill>
                <a:latin typeface="微软雅黑" pitchFamily="34" charset="-122"/>
              </a:rPr>
              <a:t>通过客户的历史购机行为，计算客户历史换机周期，以识别客户是否到达换机时机</a:t>
            </a:r>
          </a:p>
        </p:txBody>
      </p:sp>
      <p:sp>
        <p:nvSpPr>
          <p:cNvPr id="14" name="加号 13"/>
          <p:cNvSpPr/>
          <p:nvPr/>
        </p:nvSpPr>
        <p:spPr bwMode="auto">
          <a:xfrm>
            <a:off x="4026847" y="3345084"/>
            <a:ext cx="237209" cy="292971"/>
          </a:xfrm>
          <a:prstGeom prst="mathPlus">
            <a:avLst/>
          </a:prstGeom>
          <a:solidFill>
            <a:srgbClr val="0070C0"/>
          </a:solidFill>
          <a:ln w="15875" cap="flat" cmpd="sng" algn="ctr">
            <a:noFill/>
            <a:prstDash val="solid"/>
            <a:round/>
            <a:headEnd type="none" w="med" len="med"/>
            <a:tailEnd type="none" w="med" len="med"/>
          </a:ln>
          <a:effectLst/>
        </p:spPr>
        <p:txBody>
          <a:bodyPr vert="horz" wrap="none" lIns="68573" tIns="34287" rIns="68573" bIns="34287" numCol="1" rtlCol="0" anchor="ctr" anchorCtr="0" compatLnSpc="1">
            <a:prstTxWarp prst="textNoShape">
              <a:avLst/>
            </a:prstTxWarp>
          </a:bodyPr>
          <a:lstStyle/>
          <a:p>
            <a:pPr marL="257141" indent="-257141" algn="ctr" defTabSz="1149935" eaLnBrk="0" fontAlgn="base" hangingPunct="0">
              <a:spcBef>
                <a:spcPct val="0"/>
              </a:spcBef>
              <a:spcAft>
                <a:spcPct val="0"/>
              </a:spcAft>
            </a:pPr>
            <a:endParaRPr lang="zh-CN" altLang="en-US" sz="2263">
              <a:solidFill>
                <a:srgbClr val="3C3C3B"/>
              </a:solidFill>
              <a:ea typeface="宋体" pitchFamily="2" charset="-122"/>
            </a:endParaRPr>
          </a:p>
        </p:txBody>
      </p:sp>
      <p:sp>
        <p:nvSpPr>
          <p:cNvPr id="15" name="加号 14"/>
          <p:cNvSpPr/>
          <p:nvPr/>
        </p:nvSpPr>
        <p:spPr bwMode="auto">
          <a:xfrm>
            <a:off x="6870968" y="3323422"/>
            <a:ext cx="237209" cy="292971"/>
          </a:xfrm>
          <a:prstGeom prst="mathPlus">
            <a:avLst/>
          </a:prstGeom>
          <a:solidFill>
            <a:srgbClr val="0070C0"/>
          </a:solidFill>
          <a:ln w="15875" cap="flat" cmpd="sng" algn="ctr">
            <a:noFill/>
            <a:prstDash val="solid"/>
            <a:round/>
            <a:headEnd type="none" w="med" len="med"/>
            <a:tailEnd type="none" w="med" len="med"/>
          </a:ln>
          <a:effectLst/>
        </p:spPr>
        <p:txBody>
          <a:bodyPr vert="horz" wrap="none" lIns="68573" tIns="34287" rIns="68573" bIns="34287" numCol="1" rtlCol="0" anchor="ctr" anchorCtr="0" compatLnSpc="1">
            <a:prstTxWarp prst="textNoShape">
              <a:avLst/>
            </a:prstTxWarp>
          </a:bodyPr>
          <a:lstStyle/>
          <a:p>
            <a:pPr marL="257141" indent="-257141" algn="ctr" defTabSz="1149935" eaLnBrk="0" fontAlgn="base" hangingPunct="0">
              <a:spcBef>
                <a:spcPct val="0"/>
              </a:spcBef>
              <a:spcAft>
                <a:spcPct val="0"/>
              </a:spcAft>
            </a:pPr>
            <a:endParaRPr lang="zh-CN" altLang="en-US" sz="2263">
              <a:solidFill>
                <a:srgbClr val="3C3C3B"/>
              </a:solidFill>
              <a:ea typeface="宋体" pitchFamily="2" charset="-122"/>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6291" y="2253444"/>
            <a:ext cx="1724348" cy="1164538"/>
          </a:xfrm>
          <a:prstGeom prst="rect">
            <a:avLst/>
          </a:prstGeom>
        </p:spPr>
      </p:pic>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341" y="2220275"/>
            <a:ext cx="1789688" cy="120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433" y="2214477"/>
            <a:ext cx="1859922" cy="1140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76764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13" name="文本框 12"/>
          <p:cNvSpPr txBox="1"/>
          <p:nvPr/>
        </p:nvSpPr>
        <p:spPr>
          <a:xfrm>
            <a:off x="1223680" y="1411941"/>
            <a:ext cx="6548720" cy="5088872"/>
          </a:xfrm>
          <a:prstGeom prst="rect">
            <a:avLst/>
          </a:prstGeom>
          <a:noFill/>
        </p:spPr>
        <p:txBody>
          <a:bodyPr wrap="square" rtlCol="0">
            <a:noAutofit/>
          </a:bodyPr>
          <a:lstStyle/>
          <a:p>
            <a:r>
              <a:rPr lang="en-US" altLang="zh-CN" sz="3200" dirty="0" smtClean="0">
                <a:latin typeface="+mn-ea"/>
              </a:rPr>
              <a:t>1</a:t>
            </a:r>
            <a:r>
              <a:rPr lang="zh-CN" altLang="en-US" sz="3200" dirty="0" smtClean="0">
                <a:latin typeface="+mn-ea"/>
              </a:rPr>
              <a:t>、画像系统概述</a:t>
            </a:r>
            <a:endParaRPr lang="en-US" altLang="zh-CN" sz="3200" dirty="0" smtClean="0">
              <a:latin typeface="+mn-ea"/>
            </a:endParaRPr>
          </a:p>
          <a:p>
            <a:r>
              <a:rPr lang="en-US" altLang="zh-CN" sz="3200" dirty="0" smtClean="0">
                <a:latin typeface="+mn-ea"/>
              </a:rPr>
              <a:t>2</a:t>
            </a:r>
            <a:r>
              <a:rPr lang="zh-CN" altLang="en-US" sz="3200" dirty="0" smtClean="0">
                <a:latin typeface="+mn-ea"/>
              </a:rPr>
              <a:t>、画像系统架构</a:t>
            </a:r>
            <a:endParaRPr lang="en-US" altLang="zh-CN" sz="3200" dirty="0" smtClean="0">
              <a:latin typeface="+mn-ea"/>
            </a:endParaRPr>
          </a:p>
          <a:p>
            <a:r>
              <a:rPr lang="en-US" altLang="zh-CN" sz="3200" dirty="0" smtClean="0">
                <a:latin typeface="+mn-ea"/>
              </a:rPr>
              <a:t>3</a:t>
            </a:r>
            <a:r>
              <a:rPr lang="zh-CN" altLang="en-US" sz="3200" dirty="0" smtClean="0">
                <a:latin typeface="+mn-ea"/>
              </a:rPr>
              <a:t>、标签体系建设</a:t>
            </a:r>
            <a:endParaRPr lang="en-US" altLang="zh-CN" sz="3200" dirty="0" smtClean="0">
              <a:latin typeface="+mn-ea"/>
            </a:endParaRPr>
          </a:p>
          <a:p>
            <a:r>
              <a:rPr lang="en-US" altLang="zh-CN" sz="3200" dirty="0" smtClean="0">
                <a:latin typeface="+mn-ea"/>
              </a:rPr>
              <a:t>4</a:t>
            </a:r>
            <a:r>
              <a:rPr lang="zh-CN" altLang="en-US" sz="3200" dirty="0" smtClean="0">
                <a:latin typeface="+mn-ea"/>
              </a:rPr>
              <a:t>、标签管理平台</a:t>
            </a:r>
            <a:endParaRPr lang="en-US" altLang="zh-CN" sz="3200" dirty="0" smtClean="0">
              <a:latin typeface="+mn-ea"/>
            </a:endParaRPr>
          </a:p>
          <a:p>
            <a:r>
              <a:rPr lang="en-US" altLang="zh-CN" sz="3200" dirty="0" smtClean="0">
                <a:latin typeface="+mn-ea"/>
              </a:rPr>
              <a:t>5</a:t>
            </a:r>
            <a:r>
              <a:rPr lang="zh-CN" altLang="en-US" sz="3200" dirty="0" smtClean="0">
                <a:latin typeface="+mn-ea"/>
              </a:rPr>
              <a:t>、画像应用平台</a:t>
            </a:r>
            <a:endParaRPr lang="en-US" altLang="zh-CN" sz="3200" dirty="0" smtClean="0">
              <a:latin typeface="+mn-ea"/>
            </a:endParaRPr>
          </a:p>
          <a:p>
            <a:r>
              <a:rPr lang="en-US" altLang="zh-CN" sz="3200" dirty="0" smtClean="0">
                <a:latin typeface="+mn-ea"/>
              </a:rPr>
              <a:t>6</a:t>
            </a:r>
            <a:r>
              <a:rPr lang="zh-CN" altLang="en-US" sz="3200" dirty="0" smtClean="0">
                <a:latin typeface="+mn-ea"/>
              </a:rPr>
              <a:t>、标签开放服务</a:t>
            </a:r>
            <a:endParaRPr lang="en-US" altLang="zh-CN" sz="3200" dirty="0" smtClean="0">
              <a:latin typeface="+mn-ea"/>
            </a:endParaRPr>
          </a:p>
          <a:p>
            <a:r>
              <a:rPr lang="en-US" altLang="zh-CN" sz="3200" dirty="0" smtClean="0">
                <a:latin typeface="+mn-ea"/>
              </a:rPr>
              <a:t>7</a:t>
            </a:r>
            <a:r>
              <a:rPr lang="zh-CN" altLang="en-US" sz="3200" dirty="0" smtClean="0">
                <a:latin typeface="+mn-ea"/>
              </a:rPr>
              <a:t>、关键技术方案</a:t>
            </a:r>
            <a:endParaRPr lang="en-US" altLang="zh-CN" sz="3200" dirty="0" smtClean="0">
              <a:latin typeface="+mn-ea"/>
            </a:endParaRPr>
          </a:p>
          <a:p>
            <a:r>
              <a:rPr lang="en-US" altLang="zh-CN" sz="3200" dirty="0" smtClean="0">
                <a:latin typeface="+mn-ea"/>
              </a:rPr>
              <a:t>8</a:t>
            </a:r>
            <a:r>
              <a:rPr lang="zh-CN" altLang="en-US" sz="3200" dirty="0" smtClean="0">
                <a:latin typeface="+mn-ea"/>
              </a:rPr>
              <a:t>、网络安全与隐私保护</a:t>
            </a:r>
            <a:endParaRPr lang="en-US" altLang="zh-CN" sz="3200" dirty="0" smtClean="0">
              <a:latin typeface="+mn-ea"/>
            </a:endParaRPr>
          </a:p>
          <a:p>
            <a:r>
              <a:rPr lang="en-US" altLang="zh-CN" sz="3200" dirty="0" smtClean="0">
                <a:latin typeface="+mn-ea"/>
              </a:rPr>
              <a:t>9</a:t>
            </a:r>
            <a:r>
              <a:rPr lang="zh-CN" altLang="en-US" sz="3200" dirty="0" smtClean="0">
                <a:latin typeface="+mn-ea"/>
              </a:rPr>
              <a:t>、版本计划</a:t>
            </a:r>
            <a:endParaRPr lang="zh-CN" altLang="en-US" sz="2400" dirty="0">
              <a:latin typeface="+mn-ea"/>
            </a:endParaRPr>
          </a:p>
        </p:txBody>
      </p:sp>
      <p:sp>
        <p:nvSpPr>
          <p:cNvPr id="14" name="左箭头 13"/>
          <p:cNvSpPr/>
          <p:nvPr/>
        </p:nvSpPr>
        <p:spPr>
          <a:xfrm>
            <a:off x="4843463" y="4021500"/>
            <a:ext cx="571500" cy="2143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40604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圆角矩形 41"/>
          <p:cNvSpPr/>
          <p:nvPr/>
        </p:nvSpPr>
        <p:spPr>
          <a:xfrm>
            <a:off x="1991945" y="4720353"/>
            <a:ext cx="8748118" cy="706674"/>
          </a:xfrm>
          <a:prstGeom prst="round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9935"/>
            <a:endParaRPr lang="zh-CN" altLang="en-US" sz="2263">
              <a:solidFill>
                <a:prstClr val="white"/>
              </a:solidFill>
            </a:endParaRPr>
          </a:p>
        </p:txBody>
      </p:sp>
      <p:sp>
        <p:nvSpPr>
          <p:cNvPr id="4" name="标题 3"/>
          <p:cNvSpPr>
            <a:spLocks noGrp="1"/>
          </p:cNvSpPr>
          <p:nvPr>
            <p:ph type="title"/>
          </p:nvPr>
        </p:nvSpPr>
        <p:spPr/>
        <p:txBody>
          <a:bodyPr/>
          <a:lstStyle/>
          <a:p>
            <a:r>
              <a:rPr lang="zh-CN" altLang="en-US" dirty="0"/>
              <a:t>标签</a:t>
            </a:r>
            <a:r>
              <a:rPr lang="zh-CN" altLang="en-US" dirty="0" smtClean="0"/>
              <a:t>开放服务场景</a:t>
            </a:r>
            <a:endParaRPr lang="zh-CN" altLang="en-US" dirty="0"/>
          </a:p>
        </p:txBody>
      </p:sp>
      <p:sp>
        <p:nvSpPr>
          <p:cNvPr id="34" name="矩形 33"/>
          <p:cNvSpPr/>
          <p:nvPr/>
        </p:nvSpPr>
        <p:spPr bwMode="auto">
          <a:xfrm>
            <a:off x="3556888" y="4856164"/>
            <a:ext cx="1405097" cy="423608"/>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1350" kern="0" dirty="0">
                <a:solidFill>
                  <a:prstClr val="black"/>
                </a:solidFill>
                <a:latin typeface="微软雅黑"/>
                <a:sym typeface="Gill Sans" charset="0"/>
              </a:rPr>
              <a:t>数据文件</a:t>
            </a:r>
          </a:p>
        </p:txBody>
      </p:sp>
      <p:sp>
        <p:nvSpPr>
          <p:cNvPr id="35" name="矩形 34"/>
          <p:cNvSpPr/>
          <p:nvPr/>
        </p:nvSpPr>
        <p:spPr bwMode="auto">
          <a:xfrm>
            <a:off x="5284911" y="4847766"/>
            <a:ext cx="1405097" cy="423608"/>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r>
              <a:rPr lang="zh-CN" altLang="en-US" sz="1350" kern="0" dirty="0">
                <a:solidFill>
                  <a:prstClr val="black"/>
                </a:solidFill>
                <a:latin typeface="微软雅黑"/>
                <a:sym typeface="Gill Sans" charset="0"/>
              </a:rPr>
              <a:t>业务功能</a:t>
            </a:r>
          </a:p>
        </p:txBody>
      </p:sp>
      <p:sp>
        <p:nvSpPr>
          <p:cNvPr id="36" name="矩形 35"/>
          <p:cNvSpPr/>
          <p:nvPr/>
        </p:nvSpPr>
        <p:spPr bwMode="auto">
          <a:xfrm>
            <a:off x="7066935" y="4847766"/>
            <a:ext cx="1405097" cy="423608"/>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1350" kern="0" dirty="0">
                <a:solidFill>
                  <a:prstClr val="black"/>
                </a:solidFill>
                <a:latin typeface="微软雅黑" panose="020B0503020204020204" pitchFamily="34" charset="-122"/>
                <a:sym typeface="Gill Sans" charset="0"/>
              </a:rPr>
              <a:t>消息报文</a:t>
            </a:r>
          </a:p>
        </p:txBody>
      </p:sp>
      <p:sp>
        <p:nvSpPr>
          <p:cNvPr id="37" name="矩形 36"/>
          <p:cNvSpPr/>
          <p:nvPr/>
        </p:nvSpPr>
        <p:spPr bwMode="auto">
          <a:xfrm>
            <a:off x="8811598" y="4847766"/>
            <a:ext cx="1405097" cy="423608"/>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r>
              <a:rPr lang="zh-CN" altLang="en-US" sz="1350" kern="0" dirty="0">
                <a:solidFill>
                  <a:prstClr val="black"/>
                </a:solidFill>
                <a:latin typeface="微软雅黑"/>
                <a:sym typeface="Gill Sans" charset="0"/>
              </a:rPr>
              <a:t>数据视图</a:t>
            </a:r>
          </a:p>
        </p:txBody>
      </p:sp>
      <p:sp>
        <p:nvSpPr>
          <p:cNvPr id="39" name="等腰三角形 38"/>
          <p:cNvSpPr/>
          <p:nvPr/>
        </p:nvSpPr>
        <p:spPr>
          <a:xfrm>
            <a:off x="3049500" y="4185067"/>
            <a:ext cx="6649335" cy="359963"/>
          </a:xfrm>
          <a:prstGeom prst="triangle">
            <a:avLst>
              <a:gd name="adj" fmla="val 50955"/>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defTabSz="1149935"/>
            <a:endParaRPr lang="zh-CN" altLang="en-US" sz="1012" dirty="0">
              <a:solidFill>
                <a:prstClr val="white"/>
              </a:solidFill>
            </a:endParaRPr>
          </a:p>
        </p:txBody>
      </p:sp>
      <p:sp>
        <p:nvSpPr>
          <p:cNvPr id="40" name="矩形 39"/>
          <p:cNvSpPr/>
          <p:nvPr/>
        </p:nvSpPr>
        <p:spPr>
          <a:xfrm>
            <a:off x="5446725" y="4259550"/>
            <a:ext cx="1945292" cy="487185"/>
          </a:xfrm>
          <a:prstGeom prst="rect">
            <a:avLst/>
          </a:prstGeom>
          <a:noFill/>
          <a:ln w="25400" cap="flat" cmpd="sng" algn="ctr">
            <a:noFill/>
            <a:prstDash val="solid"/>
          </a:ln>
          <a:effectLst/>
        </p:spPr>
        <p:txBody>
          <a:bodyPr wrap="square" rtlCol="0">
            <a:spAutoFit/>
          </a:bodyPr>
          <a:lstStyle/>
          <a:p>
            <a:pPr algn="ctr" defTabSz="914167">
              <a:lnSpc>
                <a:spcPct val="95000"/>
              </a:lnSpc>
              <a:spcBef>
                <a:spcPts val="400"/>
              </a:spcBef>
              <a:defRPr/>
            </a:pPr>
            <a:r>
              <a:rPr lang="zh-CN" altLang="en-US" sz="1350" b="1" dirty="0">
                <a:solidFill>
                  <a:prstClr val="black"/>
                </a:solidFill>
                <a:latin typeface="微软雅黑"/>
              </a:rPr>
              <a:t>开放服务</a:t>
            </a:r>
          </a:p>
          <a:p>
            <a:pPr defTabSz="914167">
              <a:lnSpc>
                <a:spcPct val="95000"/>
              </a:lnSpc>
              <a:spcBef>
                <a:spcPts val="400"/>
              </a:spcBef>
              <a:defRPr/>
            </a:pPr>
            <a:endParaRPr lang="zh-CN" altLang="en-US" sz="1000" kern="0" dirty="0">
              <a:solidFill>
                <a:srgbClr val="231F20"/>
              </a:solidFill>
              <a:latin typeface="微软雅黑" panose="020B0503020204020204" pitchFamily="34" charset="-122"/>
            </a:endParaRPr>
          </a:p>
        </p:txBody>
      </p:sp>
      <p:sp>
        <p:nvSpPr>
          <p:cNvPr id="43" name="文本框 42"/>
          <p:cNvSpPr txBox="1"/>
          <p:nvPr/>
        </p:nvSpPr>
        <p:spPr>
          <a:xfrm>
            <a:off x="1991945" y="4934052"/>
            <a:ext cx="1458020" cy="323165"/>
          </a:xfrm>
          <a:prstGeom prst="rect">
            <a:avLst/>
          </a:prstGeom>
          <a:noFill/>
        </p:spPr>
        <p:txBody>
          <a:bodyPr wrap="square" rtlCol="0">
            <a:spAutoFit/>
          </a:bodyPr>
          <a:lstStyle/>
          <a:p>
            <a:pPr defTabSz="1149935"/>
            <a:r>
              <a:rPr lang="zh-CN" altLang="en-US" sz="1500" b="1" dirty="0">
                <a:solidFill>
                  <a:srgbClr val="F79646">
                    <a:lumMod val="50000"/>
                  </a:srgbClr>
                </a:solidFill>
              </a:rPr>
              <a:t>开放服务形式</a:t>
            </a:r>
          </a:p>
        </p:txBody>
      </p:sp>
      <p:sp>
        <p:nvSpPr>
          <p:cNvPr id="38" name="圆角矩形 37"/>
          <p:cNvSpPr/>
          <p:nvPr/>
        </p:nvSpPr>
        <p:spPr>
          <a:xfrm>
            <a:off x="1991945" y="1420134"/>
            <a:ext cx="2754037" cy="2386106"/>
          </a:xfrm>
          <a:prstGeom prst="roundRect">
            <a:avLst/>
          </a:prstGeom>
          <a:solidFill>
            <a:sysClr val="window" lastClr="FFFFFF"/>
          </a:solidFill>
          <a:ln w="25400" cap="flat" cmpd="sng" algn="ctr">
            <a:solidFill>
              <a:schemeClr val="tx2">
                <a:lumMod val="40000"/>
                <a:lumOff val="60000"/>
              </a:schemeClr>
            </a:solidFill>
            <a:prstDash val="solid"/>
          </a:ln>
          <a:effectLst/>
        </p:spPr>
        <p:txBody>
          <a:bodyPr rtlCol="0" anchor="ctr"/>
          <a:lstStyle/>
          <a:p>
            <a:pPr defTabSz="1149935">
              <a:defRPr/>
            </a:pPr>
            <a:endParaRPr lang="zh-CN" altLang="en-US" sz="2263" kern="0">
              <a:solidFill>
                <a:prstClr val="white"/>
              </a:solidFill>
            </a:endParaRPr>
          </a:p>
        </p:txBody>
      </p:sp>
      <p:sp>
        <p:nvSpPr>
          <p:cNvPr id="41" name="MH_SubTitle_5"/>
          <p:cNvSpPr/>
          <p:nvPr>
            <p:custDataLst>
              <p:tags r:id="rId1"/>
            </p:custDataLst>
          </p:nvPr>
        </p:nvSpPr>
        <p:spPr>
          <a:xfrm>
            <a:off x="2548280" y="1150725"/>
            <a:ext cx="1819697" cy="534258"/>
          </a:xfrm>
          <a:prstGeom prst="rect">
            <a:avLst/>
          </a:prstGeom>
          <a:solidFill>
            <a:schemeClr val="accent5">
              <a:lumMod val="60000"/>
              <a:lumOff val="40000"/>
            </a:schemeClr>
          </a:solidFill>
          <a:ln w="25400" cap="flat" cmpd="sng" algn="ctr">
            <a:noFill/>
            <a:prstDash val="solid"/>
          </a:ln>
          <a:effectLst/>
        </p:spPr>
        <p:txBody>
          <a:bodyPr tIns="0" bIns="20248" anchor="ctr" anchorCtr="1">
            <a:normAutofit/>
          </a:bodyPr>
          <a:lstStyle/>
          <a:p>
            <a:pPr>
              <a:defRPr/>
            </a:pPr>
            <a:r>
              <a:rPr lang="zh-CN" altLang="en-US" sz="1350" kern="0" dirty="0">
                <a:solidFill>
                  <a:prstClr val="black"/>
                </a:solidFill>
                <a:latin typeface="微软雅黑" panose="020B0503020204020204" pitchFamily="34" charset="-122"/>
              </a:rPr>
              <a:t>面向内部运营 </a:t>
            </a:r>
          </a:p>
        </p:txBody>
      </p:sp>
      <p:sp>
        <p:nvSpPr>
          <p:cNvPr id="44" name="MH_Other_6"/>
          <p:cNvSpPr/>
          <p:nvPr>
            <p:custDataLst>
              <p:tags r:id="rId2"/>
            </p:custDataLst>
          </p:nvPr>
        </p:nvSpPr>
        <p:spPr>
          <a:xfrm>
            <a:off x="2332277" y="1105127"/>
            <a:ext cx="589979" cy="620927"/>
          </a:xfrm>
          <a:prstGeom prst="ellipse">
            <a:avLst/>
          </a:prstGeom>
          <a:solidFill>
            <a:schemeClr val="accent5">
              <a:lumMod val="75000"/>
            </a:schemeClr>
          </a:solidFill>
          <a:ln w="38100" cap="flat" cmpd="sng" algn="ctr">
            <a:solidFill>
              <a:srgbClr val="FFFFFF"/>
            </a:solidFill>
            <a:prstDash val="solid"/>
          </a:ln>
          <a:effectLst/>
        </p:spPr>
        <p:txBody>
          <a:bodyPr anchor="ctr">
            <a:noAutofit/>
          </a:bodyPr>
          <a:lstStyle/>
          <a:p>
            <a:pPr>
              <a:defRPr/>
            </a:pPr>
            <a:r>
              <a:rPr lang="en-US" altLang="zh-CN" kern="0" dirty="0">
                <a:solidFill>
                  <a:srgbClr val="FFFFFF"/>
                </a:solidFill>
                <a:latin typeface="微软雅黑" panose="020B0503020204020204" pitchFamily="34" charset="-122"/>
              </a:rPr>
              <a:t>1</a:t>
            </a:r>
            <a:endParaRPr lang="zh-CN" altLang="en-US" kern="0" dirty="0">
              <a:solidFill>
                <a:srgbClr val="FFFFFF"/>
              </a:solidFill>
              <a:latin typeface="微软雅黑" panose="020B0503020204020204" pitchFamily="34" charset="-122"/>
            </a:endParaRPr>
          </a:p>
        </p:txBody>
      </p:sp>
      <p:sp>
        <p:nvSpPr>
          <p:cNvPr id="45" name="矩形 44"/>
          <p:cNvSpPr/>
          <p:nvPr/>
        </p:nvSpPr>
        <p:spPr>
          <a:xfrm>
            <a:off x="2207948" y="1725990"/>
            <a:ext cx="2376032" cy="1754326"/>
          </a:xfrm>
          <a:prstGeom prst="rect">
            <a:avLst/>
          </a:prstGeom>
        </p:spPr>
        <p:txBody>
          <a:bodyPr wrap="square">
            <a:spAutoFit/>
          </a:bodyPr>
          <a:lstStyle/>
          <a:p>
            <a:pPr defTabSz="1149935"/>
            <a:r>
              <a:rPr lang="zh-CN" altLang="en-US" sz="1350" b="1" dirty="0">
                <a:solidFill>
                  <a:srgbClr val="F79646">
                    <a:lumMod val="50000"/>
                  </a:srgbClr>
                </a:solidFill>
              </a:rPr>
              <a:t>业务运营类标签：</a:t>
            </a:r>
          </a:p>
          <a:p>
            <a:pPr defTabSz="1149935"/>
            <a:r>
              <a:rPr lang="zh-CN" altLang="en-US" sz="1350" dirty="0">
                <a:solidFill>
                  <a:prstClr val="black"/>
                </a:solidFill>
              </a:rPr>
              <a:t>新增用户数、日活、月活、转换率等；</a:t>
            </a:r>
            <a:endParaRPr lang="en-US" altLang="zh-CN" sz="1350" dirty="0">
              <a:solidFill>
                <a:prstClr val="black"/>
              </a:solidFill>
            </a:endParaRPr>
          </a:p>
          <a:p>
            <a:pPr defTabSz="1149935"/>
            <a:endParaRPr lang="en-US" altLang="zh-CN" sz="1350" dirty="0">
              <a:solidFill>
                <a:prstClr val="black"/>
              </a:solidFill>
            </a:endParaRPr>
          </a:p>
          <a:p>
            <a:pPr defTabSz="1149935"/>
            <a:r>
              <a:rPr lang="zh-CN" altLang="en-US" sz="1350" b="1" dirty="0">
                <a:solidFill>
                  <a:srgbClr val="F79646">
                    <a:lumMod val="50000"/>
                  </a:srgbClr>
                </a:solidFill>
              </a:rPr>
              <a:t>群组定义</a:t>
            </a:r>
            <a:endParaRPr lang="en-US" altLang="zh-CN" sz="1350" b="1" dirty="0">
              <a:solidFill>
                <a:srgbClr val="F79646">
                  <a:lumMod val="50000"/>
                </a:srgbClr>
              </a:solidFill>
            </a:endParaRPr>
          </a:p>
          <a:p>
            <a:pPr defTabSz="1149935"/>
            <a:r>
              <a:rPr lang="zh-CN" altLang="en-US" sz="1350" b="1" dirty="0">
                <a:solidFill>
                  <a:srgbClr val="F79646">
                    <a:lumMod val="50000"/>
                  </a:srgbClr>
                </a:solidFill>
              </a:rPr>
              <a:t>群组画像</a:t>
            </a:r>
            <a:endParaRPr lang="en-US" altLang="zh-CN" sz="1350" b="1" dirty="0">
              <a:solidFill>
                <a:srgbClr val="F79646">
                  <a:lumMod val="50000"/>
                </a:srgbClr>
              </a:solidFill>
            </a:endParaRPr>
          </a:p>
          <a:p>
            <a:pPr defTabSz="1149935"/>
            <a:endParaRPr lang="en-US" altLang="zh-CN" sz="1350" dirty="0">
              <a:solidFill>
                <a:prstClr val="black"/>
              </a:solidFill>
            </a:endParaRPr>
          </a:p>
          <a:p>
            <a:pPr defTabSz="1149935"/>
            <a:r>
              <a:rPr lang="zh-CN" altLang="en-US" sz="1350" b="1" dirty="0">
                <a:solidFill>
                  <a:srgbClr val="F79646">
                    <a:lumMod val="50000"/>
                  </a:srgbClr>
                </a:solidFill>
              </a:rPr>
              <a:t>典型应用：</a:t>
            </a:r>
            <a:r>
              <a:rPr lang="zh-CN" altLang="en-US" sz="1350" dirty="0">
                <a:solidFill>
                  <a:prstClr val="black"/>
                </a:solidFill>
              </a:rPr>
              <a:t>群组定义</a:t>
            </a:r>
          </a:p>
        </p:txBody>
      </p:sp>
      <p:sp>
        <p:nvSpPr>
          <p:cNvPr id="46" name="圆角矩形 45"/>
          <p:cNvSpPr/>
          <p:nvPr/>
        </p:nvSpPr>
        <p:spPr>
          <a:xfrm>
            <a:off x="5015985" y="1420134"/>
            <a:ext cx="2754037" cy="2386106"/>
          </a:xfrm>
          <a:prstGeom prst="roundRect">
            <a:avLst/>
          </a:prstGeom>
          <a:solidFill>
            <a:sysClr val="window" lastClr="FFFFFF"/>
          </a:solidFill>
          <a:ln w="25400" cap="flat" cmpd="sng" algn="ctr">
            <a:solidFill>
              <a:schemeClr val="tx2">
                <a:lumMod val="40000"/>
                <a:lumOff val="60000"/>
              </a:schemeClr>
            </a:solidFill>
            <a:prstDash val="solid"/>
          </a:ln>
          <a:effectLst/>
        </p:spPr>
        <p:txBody>
          <a:bodyPr rtlCol="0" anchor="ctr"/>
          <a:lstStyle/>
          <a:p>
            <a:pPr defTabSz="1149935">
              <a:defRPr/>
            </a:pPr>
            <a:endParaRPr lang="zh-CN" altLang="en-US" sz="2263" kern="0">
              <a:solidFill>
                <a:prstClr val="white"/>
              </a:solidFill>
            </a:endParaRPr>
          </a:p>
        </p:txBody>
      </p:sp>
      <p:sp>
        <p:nvSpPr>
          <p:cNvPr id="47" name="MH_SubTitle_5"/>
          <p:cNvSpPr/>
          <p:nvPr>
            <p:custDataLst>
              <p:tags r:id="rId3"/>
            </p:custDataLst>
          </p:nvPr>
        </p:nvSpPr>
        <p:spPr>
          <a:xfrm>
            <a:off x="5572320" y="1150725"/>
            <a:ext cx="1819697" cy="534258"/>
          </a:xfrm>
          <a:prstGeom prst="rect">
            <a:avLst/>
          </a:prstGeom>
          <a:solidFill>
            <a:schemeClr val="accent5">
              <a:lumMod val="60000"/>
              <a:lumOff val="40000"/>
            </a:schemeClr>
          </a:solidFill>
          <a:ln w="25400" cap="flat" cmpd="sng" algn="ctr">
            <a:noFill/>
            <a:prstDash val="solid"/>
          </a:ln>
          <a:effectLst/>
        </p:spPr>
        <p:txBody>
          <a:bodyPr tIns="0" bIns="20248" anchor="ctr" anchorCtr="1">
            <a:normAutofit/>
          </a:bodyPr>
          <a:lstStyle/>
          <a:p>
            <a:pPr>
              <a:defRPr/>
            </a:pPr>
            <a:r>
              <a:rPr lang="zh-CN" altLang="en-US" sz="1350" kern="0" dirty="0">
                <a:solidFill>
                  <a:prstClr val="black"/>
                </a:solidFill>
                <a:latin typeface="微软雅黑" panose="020B0503020204020204" pitchFamily="34" charset="-122"/>
              </a:rPr>
              <a:t>面向终端用户 </a:t>
            </a:r>
          </a:p>
        </p:txBody>
      </p:sp>
      <p:sp>
        <p:nvSpPr>
          <p:cNvPr id="48" name="MH_Other_6"/>
          <p:cNvSpPr/>
          <p:nvPr>
            <p:custDataLst>
              <p:tags r:id="rId4"/>
            </p:custDataLst>
          </p:nvPr>
        </p:nvSpPr>
        <p:spPr>
          <a:xfrm>
            <a:off x="5393991" y="1114151"/>
            <a:ext cx="552306" cy="611903"/>
          </a:xfrm>
          <a:prstGeom prst="ellipse">
            <a:avLst/>
          </a:prstGeom>
          <a:solidFill>
            <a:schemeClr val="accent5">
              <a:lumMod val="75000"/>
            </a:schemeClr>
          </a:solidFill>
          <a:ln w="38100" cap="flat" cmpd="sng" algn="ctr">
            <a:solidFill>
              <a:srgbClr val="FFFFFF"/>
            </a:solidFill>
            <a:prstDash val="solid"/>
          </a:ln>
          <a:effectLst/>
        </p:spPr>
        <p:txBody>
          <a:bodyPr anchor="ctr">
            <a:noAutofit/>
          </a:bodyPr>
          <a:lstStyle/>
          <a:p>
            <a:r>
              <a:rPr lang="en-US" altLang="zh-CN" kern="0" dirty="0">
                <a:solidFill>
                  <a:srgbClr val="FFFFFF"/>
                </a:solidFill>
                <a:latin typeface="微软雅黑" panose="020B0503020204020204" pitchFamily="34" charset="-122"/>
              </a:rPr>
              <a:t>2</a:t>
            </a:r>
            <a:endParaRPr lang="zh-CN" altLang="en-US" kern="0" dirty="0">
              <a:solidFill>
                <a:srgbClr val="FFFFFF"/>
              </a:solidFill>
              <a:latin typeface="微软雅黑" panose="020B0503020204020204" pitchFamily="34" charset="-122"/>
            </a:endParaRPr>
          </a:p>
        </p:txBody>
      </p:sp>
      <p:sp>
        <p:nvSpPr>
          <p:cNvPr id="49" name="矩形 48"/>
          <p:cNvSpPr/>
          <p:nvPr/>
        </p:nvSpPr>
        <p:spPr>
          <a:xfrm>
            <a:off x="5423734" y="1787174"/>
            <a:ext cx="2076285" cy="1754326"/>
          </a:xfrm>
          <a:prstGeom prst="rect">
            <a:avLst/>
          </a:prstGeom>
        </p:spPr>
        <p:txBody>
          <a:bodyPr wrap="square">
            <a:spAutoFit/>
          </a:bodyPr>
          <a:lstStyle/>
          <a:p>
            <a:pPr defTabSz="1149935"/>
            <a:r>
              <a:rPr lang="zh-CN" altLang="en-US" sz="1350" b="1" dirty="0">
                <a:solidFill>
                  <a:srgbClr val="F79646">
                    <a:lumMod val="50000"/>
                  </a:srgbClr>
                </a:solidFill>
              </a:rPr>
              <a:t>用户属性类标签：</a:t>
            </a:r>
          </a:p>
          <a:p>
            <a:pPr defTabSz="1149935"/>
            <a:r>
              <a:rPr lang="zh-CN" altLang="en-US" sz="1350" dirty="0">
                <a:solidFill>
                  <a:prstClr val="black"/>
                </a:solidFill>
              </a:rPr>
              <a:t>年龄、性别、收入等；</a:t>
            </a:r>
          </a:p>
          <a:p>
            <a:pPr defTabSz="1149935"/>
            <a:endParaRPr lang="zh-CN" altLang="en-US" sz="1350" dirty="0">
              <a:solidFill>
                <a:prstClr val="black"/>
              </a:solidFill>
            </a:endParaRPr>
          </a:p>
          <a:p>
            <a:pPr defTabSz="1149935"/>
            <a:r>
              <a:rPr lang="zh-CN" altLang="en-US" sz="1350" b="1" dirty="0">
                <a:solidFill>
                  <a:srgbClr val="F79646">
                    <a:lumMod val="50000"/>
                  </a:srgbClr>
                </a:solidFill>
              </a:rPr>
              <a:t>业务偏好类标签：</a:t>
            </a:r>
          </a:p>
          <a:p>
            <a:pPr defTabSz="1149935"/>
            <a:r>
              <a:rPr lang="zh-CN" altLang="en-US" sz="1350" dirty="0">
                <a:solidFill>
                  <a:prstClr val="black"/>
                </a:solidFill>
              </a:rPr>
              <a:t>消费偏好、内容偏好、应用偏好等；</a:t>
            </a:r>
            <a:endParaRPr lang="en-US" altLang="zh-CN" sz="1350" dirty="0">
              <a:solidFill>
                <a:prstClr val="black"/>
              </a:solidFill>
            </a:endParaRPr>
          </a:p>
          <a:p>
            <a:pPr defTabSz="1149935"/>
            <a:endParaRPr lang="en-US" altLang="zh-CN" sz="1350" dirty="0">
              <a:solidFill>
                <a:prstClr val="black"/>
              </a:solidFill>
            </a:endParaRPr>
          </a:p>
          <a:p>
            <a:pPr defTabSz="1149935"/>
            <a:r>
              <a:rPr lang="zh-CN" altLang="en-US" sz="1350" b="1" dirty="0">
                <a:solidFill>
                  <a:srgbClr val="F79646">
                    <a:lumMod val="50000"/>
                  </a:srgbClr>
                </a:solidFill>
              </a:rPr>
              <a:t>典型应用：</a:t>
            </a:r>
            <a:r>
              <a:rPr lang="zh-CN" altLang="en-US" sz="1350" dirty="0">
                <a:solidFill>
                  <a:prstClr val="black"/>
                </a:solidFill>
              </a:rPr>
              <a:t>智能推荐</a:t>
            </a:r>
          </a:p>
        </p:txBody>
      </p:sp>
      <p:sp>
        <p:nvSpPr>
          <p:cNvPr id="50" name="圆角矩形 49"/>
          <p:cNvSpPr/>
          <p:nvPr/>
        </p:nvSpPr>
        <p:spPr>
          <a:xfrm>
            <a:off x="7986025" y="1358951"/>
            <a:ext cx="2754037" cy="2447289"/>
          </a:xfrm>
          <a:prstGeom prst="roundRect">
            <a:avLst/>
          </a:prstGeom>
          <a:solidFill>
            <a:sysClr val="window" lastClr="FFFFFF"/>
          </a:solidFill>
          <a:ln w="25400" cap="flat" cmpd="sng" algn="ctr">
            <a:solidFill>
              <a:schemeClr val="tx2">
                <a:lumMod val="40000"/>
                <a:lumOff val="60000"/>
              </a:schemeClr>
            </a:solidFill>
            <a:prstDash val="solid"/>
          </a:ln>
          <a:effectLst/>
        </p:spPr>
        <p:txBody>
          <a:bodyPr rtlCol="0" anchor="ctr"/>
          <a:lstStyle/>
          <a:p>
            <a:pPr defTabSz="1149935">
              <a:defRPr/>
            </a:pPr>
            <a:endParaRPr lang="zh-CN" altLang="en-US" sz="2263" kern="0">
              <a:solidFill>
                <a:prstClr val="white"/>
              </a:solidFill>
            </a:endParaRPr>
          </a:p>
        </p:txBody>
      </p:sp>
      <p:sp>
        <p:nvSpPr>
          <p:cNvPr id="51" name="MH_SubTitle_5"/>
          <p:cNvSpPr/>
          <p:nvPr>
            <p:custDataLst>
              <p:tags r:id="rId5"/>
            </p:custDataLst>
          </p:nvPr>
        </p:nvSpPr>
        <p:spPr>
          <a:xfrm>
            <a:off x="8434359" y="1089542"/>
            <a:ext cx="2035700" cy="534258"/>
          </a:xfrm>
          <a:prstGeom prst="rect">
            <a:avLst/>
          </a:prstGeom>
          <a:solidFill>
            <a:schemeClr val="accent5">
              <a:lumMod val="60000"/>
              <a:lumOff val="40000"/>
            </a:schemeClr>
          </a:solidFill>
          <a:ln w="25400" cap="flat" cmpd="sng" algn="ctr">
            <a:noFill/>
            <a:prstDash val="solid"/>
          </a:ln>
          <a:effectLst/>
        </p:spPr>
        <p:txBody>
          <a:bodyPr tIns="0" bIns="20248" anchor="ctr" anchorCtr="1">
            <a:normAutofit/>
          </a:bodyPr>
          <a:lstStyle/>
          <a:p>
            <a:pPr algn="just">
              <a:defRPr/>
            </a:pPr>
            <a:r>
              <a:rPr lang="zh-CN" altLang="en-US" sz="1350" kern="0" dirty="0">
                <a:solidFill>
                  <a:prstClr val="black"/>
                </a:solidFill>
                <a:latin typeface="微软雅黑" panose="020B0503020204020204" pitchFamily="34" charset="-122"/>
              </a:rPr>
              <a:t>面向第三方合作 </a:t>
            </a:r>
          </a:p>
        </p:txBody>
      </p:sp>
      <p:sp>
        <p:nvSpPr>
          <p:cNvPr id="52" name="MH_Other_6"/>
          <p:cNvSpPr/>
          <p:nvPr>
            <p:custDataLst>
              <p:tags r:id="rId6"/>
            </p:custDataLst>
          </p:nvPr>
        </p:nvSpPr>
        <p:spPr>
          <a:xfrm>
            <a:off x="8256029" y="1052968"/>
            <a:ext cx="552306" cy="611903"/>
          </a:xfrm>
          <a:prstGeom prst="ellipse">
            <a:avLst/>
          </a:prstGeom>
          <a:solidFill>
            <a:schemeClr val="accent5">
              <a:lumMod val="75000"/>
            </a:schemeClr>
          </a:solidFill>
          <a:ln w="38100" cap="flat" cmpd="sng" algn="ctr">
            <a:solidFill>
              <a:srgbClr val="FFFFFF"/>
            </a:solidFill>
            <a:prstDash val="solid"/>
          </a:ln>
          <a:effectLst/>
        </p:spPr>
        <p:txBody>
          <a:bodyPr anchor="ctr">
            <a:noAutofit/>
          </a:bodyPr>
          <a:lstStyle/>
          <a:p>
            <a:r>
              <a:rPr lang="en-US" altLang="zh-CN" kern="0" dirty="0">
                <a:solidFill>
                  <a:srgbClr val="FFFFFF"/>
                </a:solidFill>
                <a:latin typeface="微软雅黑" panose="020B0503020204020204" pitchFamily="34" charset="-122"/>
              </a:rPr>
              <a:t>3</a:t>
            </a:r>
            <a:endParaRPr lang="zh-CN" altLang="en-US" kern="0" dirty="0">
              <a:solidFill>
                <a:srgbClr val="FFFFFF"/>
              </a:solidFill>
              <a:latin typeface="微软雅黑" panose="020B0503020204020204" pitchFamily="34" charset="-122"/>
            </a:endParaRPr>
          </a:p>
        </p:txBody>
      </p:sp>
      <p:sp>
        <p:nvSpPr>
          <p:cNvPr id="53" name="矩形 52"/>
          <p:cNvSpPr/>
          <p:nvPr/>
        </p:nvSpPr>
        <p:spPr>
          <a:xfrm>
            <a:off x="8393774" y="1787174"/>
            <a:ext cx="2076285" cy="1754326"/>
          </a:xfrm>
          <a:prstGeom prst="rect">
            <a:avLst/>
          </a:prstGeom>
        </p:spPr>
        <p:txBody>
          <a:bodyPr wrap="square">
            <a:spAutoFit/>
          </a:bodyPr>
          <a:lstStyle/>
          <a:p>
            <a:pPr defTabSz="1149935"/>
            <a:r>
              <a:rPr lang="zh-CN" altLang="en-US" sz="1350" b="1" dirty="0">
                <a:solidFill>
                  <a:srgbClr val="F79646">
                    <a:lumMod val="50000"/>
                  </a:srgbClr>
                </a:solidFill>
              </a:rPr>
              <a:t>用户行为类标签：</a:t>
            </a:r>
          </a:p>
          <a:p>
            <a:pPr defTabSz="1149935"/>
            <a:r>
              <a:rPr lang="zh-CN" altLang="en-US" sz="1350" dirty="0">
                <a:solidFill>
                  <a:prstClr val="black"/>
                </a:solidFill>
              </a:rPr>
              <a:t>点击、收藏、搜索等；</a:t>
            </a:r>
          </a:p>
          <a:p>
            <a:pPr defTabSz="1149935"/>
            <a:endParaRPr lang="zh-CN" altLang="en-US" sz="1350" dirty="0">
              <a:solidFill>
                <a:prstClr val="black"/>
              </a:solidFill>
            </a:endParaRPr>
          </a:p>
          <a:p>
            <a:pPr defTabSz="1149935"/>
            <a:r>
              <a:rPr lang="zh-CN" altLang="en-US" sz="1350" b="1" dirty="0">
                <a:solidFill>
                  <a:srgbClr val="F79646">
                    <a:lumMod val="50000"/>
                  </a:srgbClr>
                </a:solidFill>
              </a:rPr>
              <a:t>业务偏好类标签：</a:t>
            </a:r>
          </a:p>
          <a:p>
            <a:pPr defTabSz="1149935"/>
            <a:r>
              <a:rPr lang="zh-CN" altLang="en-US" sz="1350" dirty="0">
                <a:solidFill>
                  <a:prstClr val="black"/>
                </a:solidFill>
              </a:rPr>
              <a:t>消费偏好、内容偏好、应用偏好等；</a:t>
            </a:r>
            <a:endParaRPr lang="en-US" altLang="zh-CN" sz="1350" dirty="0">
              <a:solidFill>
                <a:prstClr val="black"/>
              </a:solidFill>
            </a:endParaRPr>
          </a:p>
          <a:p>
            <a:pPr defTabSz="1149935"/>
            <a:endParaRPr lang="en-US" altLang="zh-CN" sz="1350" dirty="0">
              <a:solidFill>
                <a:prstClr val="black"/>
              </a:solidFill>
            </a:endParaRPr>
          </a:p>
          <a:p>
            <a:pPr defTabSz="1149935"/>
            <a:r>
              <a:rPr lang="zh-CN" altLang="en-US" sz="1350" b="1" dirty="0">
                <a:solidFill>
                  <a:srgbClr val="F79646">
                    <a:lumMod val="50000"/>
                  </a:srgbClr>
                </a:solidFill>
              </a:rPr>
              <a:t>典型应用：</a:t>
            </a:r>
            <a:r>
              <a:rPr lang="zh-CN" altLang="en-US" sz="1350" dirty="0">
                <a:solidFill>
                  <a:prstClr val="black"/>
                </a:solidFill>
              </a:rPr>
              <a:t>广告</a:t>
            </a:r>
            <a:r>
              <a:rPr lang="en-US" altLang="zh-CN" sz="1350" dirty="0">
                <a:solidFill>
                  <a:prstClr val="black"/>
                </a:solidFill>
              </a:rPr>
              <a:t>DMP</a:t>
            </a:r>
            <a:endParaRPr lang="zh-CN" altLang="en-US" sz="1350" dirty="0">
              <a:solidFill>
                <a:prstClr val="black"/>
              </a:solidFill>
            </a:endParaRPr>
          </a:p>
        </p:txBody>
      </p:sp>
    </p:spTree>
    <p:extLst>
      <p:ext uri="{BB962C8B-B14F-4D97-AF65-F5344CB8AC3E}">
        <p14:creationId xmlns:p14="http://schemas.microsoft.com/office/powerpoint/2010/main" val="10944738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画像开放服务形式</a:t>
            </a:r>
            <a:endParaRPr lang="zh-CN" altLang="en-US" dirty="0"/>
          </a:p>
        </p:txBody>
      </p:sp>
      <p:sp>
        <p:nvSpPr>
          <p:cNvPr id="28" name="AutoShape 2"/>
          <p:cNvSpPr>
            <a:spLocks noChangeArrowheads="1"/>
          </p:cNvSpPr>
          <p:nvPr/>
        </p:nvSpPr>
        <p:spPr bwMode="auto">
          <a:xfrm rot="5400000">
            <a:off x="2139517" y="1058502"/>
            <a:ext cx="528790" cy="2076351"/>
          </a:xfrm>
          <a:prstGeom prst="homePlate">
            <a:avLst>
              <a:gd name="adj" fmla="val 26949"/>
            </a:avLst>
          </a:prstGeom>
          <a:solidFill>
            <a:schemeClr val="accent5">
              <a:lumMod val="75000"/>
            </a:schemeClr>
          </a:solidFill>
          <a:ln>
            <a:noFill/>
          </a:ln>
          <a:effectLst/>
        </p:spPr>
        <p:txBody>
          <a:bodyPr lIns="0" tIns="0" rIns="0" bIns="0" anchor="ctr">
            <a:noAutofit/>
          </a:bodyPr>
          <a:lstStyle/>
          <a:p>
            <a:pPr>
              <a:defRPr/>
            </a:pPr>
            <a:endParaRPr lang="zh-CN" altLang="en-US" kern="0">
              <a:solidFill>
                <a:srgbClr val="3C3C3B"/>
              </a:solidFill>
              <a:latin typeface="微软雅黑" panose="020B0503020204020204" pitchFamily="34" charset="-122"/>
            </a:endParaRPr>
          </a:p>
        </p:txBody>
      </p:sp>
      <p:sp>
        <p:nvSpPr>
          <p:cNvPr id="29" name="Freeform 3"/>
          <p:cNvSpPr>
            <a:spLocks/>
          </p:cNvSpPr>
          <p:nvPr/>
        </p:nvSpPr>
        <p:spPr bwMode="auto">
          <a:xfrm>
            <a:off x="1365774" y="2309662"/>
            <a:ext cx="2076324" cy="3063364"/>
          </a:xfrm>
          <a:custGeom>
            <a:avLst/>
            <a:gdLst>
              <a:gd name="T0" fmla="*/ 2551 w 2551"/>
              <a:gd name="T1" fmla="*/ 2008 h 2008"/>
              <a:gd name="T2" fmla="*/ 2551 w 2551"/>
              <a:gd name="T3" fmla="*/ 0 h 2008"/>
              <a:gd name="T4" fmla="*/ 1274 w 2551"/>
              <a:gd name="T5" fmla="*/ 97 h 2008"/>
              <a:gd name="T6" fmla="*/ 0 w 2551"/>
              <a:gd name="T7" fmla="*/ 0 h 2008"/>
              <a:gd name="T8" fmla="*/ 0 w 2551"/>
              <a:gd name="T9" fmla="*/ 2008 h 2008"/>
              <a:gd name="T10" fmla="*/ 2551 w 2551"/>
              <a:gd name="T11" fmla="*/ 2008 h 2008"/>
            </a:gdLst>
            <a:ahLst/>
            <a:cxnLst>
              <a:cxn ang="0">
                <a:pos x="T0" y="T1"/>
              </a:cxn>
              <a:cxn ang="0">
                <a:pos x="T2" y="T3"/>
              </a:cxn>
              <a:cxn ang="0">
                <a:pos x="T4" y="T5"/>
              </a:cxn>
              <a:cxn ang="0">
                <a:pos x="T6" y="T7"/>
              </a:cxn>
              <a:cxn ang="0">
                <a:pos x="T8" y="T9"/>
              </a:cxn>
              <a:cxn ang="0">
                <a:pos x="T10" y="T11"/>
              </a:cxn>
            </a:cxnLst>
            <a:rect l="0" t="0" r="r" b="b"/>
            <a:pathLst>
              <a:path w="2551" h="2008">
                <a:moveTo>
                  <a:pt x="2551" y="2008"/>
                </a:moveTo>
                <a:lnTo>
                  <a:pt x="2551" y="0"/>
                </a:lnTo>
                <a:lnTo>
                  <a:pt x="1274" y="97"/>
                </a:lnTo>
                <a:lnTo>
                  <a:pt x="0" y="0"/>
                </a:lnTo>
                <a:lnTo>
                  <a:pt x="0" y="2008"/>
                </a:lnTo>
                <a:lnTo>
                  <a:pt x="2551" y="2008"/>
                </a:lnTo>
              </a:path>
            </a:pathLst>
          </a:custGeom>
          <a:noFill/>
          <a:ln w="19050" cap="flat" cmpd="sng" algn="ctr">
            <a:solidFill>
              <a:schemeClr val="tx2">
                <a:lumMod val="40000"/>
                <a:lumOff val="60000"/>
              </a:schemeClr>
            </a:solidFill>
            <a:prstDash val="solid"/>
          </a:ln>
          <a:effectLst/>
        </p:spPr>
        <p:txBody>
          <a:bodyPr rtlCol="0" anchor="ctr"/>
          <a:lstStyle/>
          <a:p>
            <a:pPr>
              <a:defRPr/>
            </a:pPr>
            <a:endParaRPr lang="zh-CN" altLang="en-US" sz="1350" kern="0">
              <a:solidFill>
                <a:prstClr val="white"/>
              </a:solidFill>
              <a:latin typeface="微软雅黑" panose="020B0503020204020204" pitchFamily="34" charset="-122"/>
            </a:endParaRPr>
          </a:p>
        </p:txBody>
      </p:sp>
      <p:sp>
        <p:nvSpPr>
          <p:cNvPr id="30" name="AutoShape 7"/>
          <p:cNvSpPr>
            <a:spLocks noChangeArrowheads="1"/>
          </p:cNvSpPr>
          <p:nvPr/>
        </p:nvSpPr>
        <p:spPr bwMode="auto">
          <a:xfrm rot="5400000">
            <a:off x="4299220" y="1058516"/>
            <a:ext cx="528790" cy="2076324"/>
          </a:xfrm>
          <a:prstGeom prst="homePlate">
            <a:avLst>
              <a:gd name="adj" fmla="val 26949"/>
            </a:avLst>
          </a:prstGeom>
          <a:solidFill>
            <a:schemeClr val="accent5">
              <a:lumMod val="75000"/>
            </a:schemeClr>
          </a:solidFill>
          <a:ln>
            <a:noFill/>
          </a:ln>
          <a:effectLst/>
        </p:spPr>
        <p:txBody>
          <a:bodyPr lIns="0" tIns="0" rIns="0" bIns="0" anchor="ctr">
            <a:noAutofit/>
          </a:bodyPr>
          <a:lstStyle/>
          <a:p>
            <a:pPr algn="ctr">
              <a:defRPr/>
            </a:pPr>
            <a:endParaRPr lang="zh-CN" altLang="en-US" kern="0" dirty="0">
              <a:solidFill>
                <a:srgbClr val="3C3C3B"/>
              </a:solidFill>
              <a:latin typeface="微软雅黑" panose="020B0503020204020204" pitchFamily="34" charset="-122"/>
            </a:endParaRPr>
          </a:p>
        </p:txBody>
      </p:sp>
      <p:sp>
        <p:nvSpPr>
          <p:cNvPr id="31" name="Freeform 8"/>
          <p:cNvSpPr>
            <a:spLocks/>
          </p:cNvSpPr>
          <p:nvPr/>
        </p:nvSpPr>
        <p:spPr bwMode="auto">
          <a:xfrm>
            <a:off x="3525454" y="2309662"/>
            <a:ext cx="2076324" cy="3063364"/>
          </a:xfrm>
          <a:custGeom>
            <a:avLst/>
            <a:gdLst>
              <a:gd name="T0" fmla="*/ 2551 w 2551"/>
              <a:gd name="T1" fmla="*/ 2008 h 2008"/>
              <a:gd name="T2" fmla="*/ 2551 w 2551"/>
              <a:gd name="T3" fmla="*/ 0 h 2008"/>
              <a:gd name="T4" fmla="*/ 1274 w 2551"/>
              <a:gd name="T5" fmla="*/ 97 h 2008"/>
              <a:gd name="T6" fmla="*/ 0 w 2551"/>
              <a:gd name="T7" fmla="*/ 0 h 2008"/>
              <a:gd name="T8" fmla="*/ 0 w 2551"/>
              <a:gd name="T9" fmla="*/ 2008 h 2008"/>
              <a:gd name="T10" fmla="*/ 2551 w 2551"/>
              <a:gd name="T11" fmla="*/ 2008 h 2008"/>
            </a:gdLst>
            <a:ahLst/>
            <a:cxnLst>
              <a:cxn ang="0">
                <a:pos x="T0" y="T1"/>
              </a:cxn>
              <a:cxn ang="0">
                <a:pos x="T2" y="T3"/>
              </a:cxn>
              <a:cxn ang="0">
                <a:pos x="T4" y="T5"/>
              </a:cxn>
              <a:cxn ang="0">
                <a:pos x="T6" y="T7"/>
              </a:cxn>
              <a:cxn ang="0">
                <a:pos x="T8" y="T9"/>
              </a:cxn>
              <a:cxn ang="0">
                <a:pos x="T10" y="T11"/>
              </a:cxn>
            </a:cxnLst>
            <a:rect l="0" t="0" r="r" b="b"/>
            <a:pathLst>
              <a:path w="2551" h="2008">
                <a:moveTo>
                  <a:pt x="2551" y="2008"/>
                </a:moveTo>
                <a:lnTo>
                  <a:pt x="2551" y="0"/>
                </a:lnTo>
                <a:lnTo>
                  <a:pt x="1274" y="97"/>
                </a:lnTo>
                <a:lnTo>
                  <a:pt x="0" y="0"/>
                </a:lnTo>
                <a:lnTo>
                  <a:pt x="0" y="2008"/>
                </a:lnTo>
                <a:lnTo>
                  <a:pt x="2551" y="2008"/>
                </a:lnTo>
              </a:path>
            </a:pathLst>
          </a:custGeom>
          <a:noFill/>
          <a:ln w="19050" cap="flat" cmpd="sng" algn="ctr">
            <a:solidFill>
              <a:schemeClr val="tx2">
                <a:lumMod val="40000"/>
                <a:lumOff val="60000"/>
              </a:schemeClr>
            </a:solidFill>
            <a:prstDash val="solid"/>
          </a:ln>
          <a:effectLst/>
        </p:spPr>
        <p:txBody>
          <a:bodyPr rtlCol="0" anchor="ctr"/>
          <a:lstStyle/>
          <a:p>
            <a:pPr>
              <a:defRPr/>
            </a:pPr>
            <a:endParaRPr lang="zh-CN" altLang="en-US" sz="1350" kern="0">
              <a:solidFill>
                <a:prstClr val="white"/>
              </a:solidFill>
              <a:latin typeface="微软雅黑" panose="020B0503020204020204" pitchFamily="34" charset="-122"/>
            </a:endParaRPr>
          </a:p>
        </p:txBody>
      </p:sp>
      <p:sp>
        <p:nvSpPr>
          <p:cNvPr id="32" name="AutoShape 11"/>
          <p:cNvSpPr>
            <a:spLocks noChangeArrowheads="1"/>
          </p:cNvSpPr>
          <p:nvPr/>
        </p:nvSpPr>
        <p:spPr bwMode="auto">
          <a:xfrm rot="5400000">
            <a:off x="6478025" y="1058517"/>
            <a:ext cx="528790" cy="2076324"/>
          </a:xfrm>
          <a:prstGeom prst="homePlate">
            <a:avLst>
              <a:gd name="adj" fmla="val 26949"/>
            </a:avLst>
          </a:prstGeom>
          <a:solidFill>
            <a:schemeClr val="accent5">
              <a:lumMod val="75000"/>
            </a:schemeClr>
          </a:solidFill>
          <a:ln>
            <a:noFill/>
          </a:ln>
          <a:effectLst/>
        </p:spPr>
        <p:txBody>
          <a:bodyPr lIns="0" tIns="0" rIns="0" bIns="0" anchor="ctr">
            <a:noAutofit/>
          </a:bodyPr>
          <a:lstStyle/>
          <a:p>
            <a:pPr>
              <a:defRPr/>
            </a:pPr>
            <a:endParaRPr lang="zh-CN" altLang="en-US" kern="0">
              <a:solidFill>
                <a:srgbClr val="3C3C3B"/>
              </a:solidFill>
              <a:latin typeface="微软雅黑" panose="020B0503020204020204" pitchFamily="34" charset="-122"/>
            </a:endParaRPr>
          </a:p>
        </p:txBody>
      </p:sp>
      <p:sp>
        <p:nvSpPr>
          <p:cNvPr id="33" name="Freeform 12"/>
          <p:cNvSpPr>
            <a:spLocks/>
          </p:cNvSpPr>
          <p:nvPr/>
        </p:nvSpPr>
        <p:spPr bwMode="auto">
          <a:xfrm>
            <a:off x="5704259" y="2309662"/>
            <a:ext cx="2076322" cy="3063364"/>
          </a:xfrm>
          <a:custGeom>
            <a:avLst/>
            <a:gdLst>
              <a:gd name="T0" fmla="*/ 2551 w 2551"/>
              <a:gd name="T1" fmla="*/ 2008 h 2008"/>
              <a:gd name="T2" fmla="*/ 2551 w 2551"/>
              <a:gd name="T3" fmla="*/ 0 h 2008"/>
              <a:gd name="T4" fmla="*/ 1274 w 2551"/>
              <a:gd name="T5" fmla="*/ 97 h 2008"/>
              <a:gd name="T6" fmla="*/ 0 w 2551"/>
              <a:gd name="T7" fmla="*/ 0 h 2008"/>
              <a:gd name="T8" fmla="*/ 0 w 2551"/>
              <a:gd name="T9" fmla="*/ 2008 h 2008"/>
              <a:gd name="T10" fmla="*/ 2551 w 2551"/>
              <a:gd name="T11" fmla="*/ 2008 h 2008"/>
            </a:gdLst>
            <a:ahLst/>
            <a:cxnLst>
              <a:cxn ang="0">
                <a:pos x="T0" y="T1"/>
              </a:cxn>
              <a:cxn ang="0">
                <a:pos x="T2" y="T3"/>
              </a:cxn>
              <a:cxn ang="0">
                <a:pos x="T4" y="T5"/>
              </a:cxn>
              <a:cxn ang="0">
                <a:pos x="T6" y="T7"/>
              </a:cxn>
              <a:cxn ang="0">
                <a:pos x="T8" y="T9"/>
              </a:cxn>
              <a:cxn ang="0">
                <a:pos x="T10" y="T11"/>
              </a:cxn>
            </a:cxnLst>
            <a:rect l="0" t="0" r="r" b="b"/>
            <a:pathLst>
              <a:path w="2551" h="2008">
                <a:moveTo>
                  <a:pt x="2551" y="2008"/>
                </a:moveTo>
                <a:lnTo>
                  <a:pt x="2551" y="0"/>
                </a:lnTo>
                <a:lnTo>
                  <a:pt x="1274" y="97"/>
                </a:lnTo>
                <a:lnTo>
                  <a:pt x="0" y="0"/>
                </a:lnTo>
                <a:lnTo>
                  <a:pt x="0" y="2008"/>
                </a:lnTo>
                <a:lnTo>
                  <a:pt x="2551" y="2008"/>
                </a:lnTo>
              </a:path>
            </a:pathLst>
          </a:custGeom>
          <a:noFill/>
          <a:ln w="19050" cap="flat" cmpd="sng" algn="ctr">
            <a:solidFill>
              <a:schemeClr val="tx2">
                <a:lumMod val="40000"/>
                <a:lumOff val="60000"/>
              </a:schemeClr>
            </a:solidFill>
            <a:prstDash val="solid"/>
          </a:ln>
          <a:effectLst/>
        </p:spPr>
        <p:txBody>
          <a:bodyPr rtlCol="0" anchor="ctr"/>
          <a:lstStyle/>
          <a:p>
            <a:pPr>
              <a:defRPr/>
            </a:pPr>
            <a:endParaRPr lang="zh-CN" altLang="en-US" sz="1350" kern="0">
              <a:solidFill>
                <a:prstClr val="white"/>
              </a:solidFill>
              <a:latin typeface="微软雅黑" panose="020B0503020204020204" pitchFamily="34" charset="-122"/>
            </a:endParaRPr>
          </a:p>
        </p:txBody>
      </p:sp>
      <p:sp>
        <p:nvSpPr>
          <p:cNvPr id="34" name="TextBox 14"/>
          <p:cNvSpPr txBox="1"/>
          <p:nvPr/>
        </p:nvSpPr>
        <p:spPr>
          <a:xfrm>
            <a:off x="1365774" y="1878808"/>
            <a:ext cx="2038878" cy="369332"/>
          </a:xfrm>
          <a:prstGeom prst="rect">
            <a:avLst/>
          </a:prstGeom>
          <a:noFill/>
        </p:spPr>
        <p:txBody>
          <a:bodyPr wrap="square" rtlCol="0">
            <a:spAutoFit/>
          </a:bodyPr>
          <a:lstStyle/>
          <a:p>
            <a:pPr algn="ctr"/>
            <a:r>
              <a:rPr lang="zh-CN" altLang="en-US" b="1" dirty="0">
                <a:solidFill>
                  <a:prstClr val="white"/>
                </a:solidFill>
                <a:latin typeface="微软雅黑" panose="020B0503020204020204" pitchFamily="34" charset="-122"/>
              </a:rPr>
              <a:t>数据文件</a:t>
            </a:r>
          </a:p>
        </p:txBody>
      </p:sp>
      <p:sp>
        <p:nvSpPr>
          <p:cNvPr id="35" name="TextBox 15"/>
          <p:cNvSpPr txBox="1"/>
          <p:nvPr/>
        </p:nvSpPr>
        <p:spPr>
          <a:xfrm>
            <a:off x="3525454" y="1878808"/>
            <a:ext cx="2076324" cy="369332"/>
          </a:xfrm>
          <a:prstGeom prst="rect">
            <a:avLst/>
          </a:prstGeom>
          <a:noFill/>
        </p:spPr>
        <p:txBody>
          <a:bodyPr wrap="square" rtlCol="0">
            <a:spAutoFit/>
          </a:bodyPr>
          <a:lstStyle/>
          <a:p>
            <a:pPr algn="ctr"/>
            <a:r>
              <a:rPr lang="zh-CN" altLang="en-US" b="1" dirty="0">
                <a:solidFill>
                  <a:prstClr val="white"/>
                </a:solidFill>
                <a:latin typeface="微软雅黑" panose="020B0503020204020204" pitchFamily="34" charset="-122"/>
              </a:rPr>
              <a:t>业务功能</a:t>
            </a:r>
          </a:p>
        </p:txBody>
      </p:sp>
      <p:sp>
        <p:nvSpPr>
          <p:cNvPr id="36" name="TextBox 16"/>
          <p:cNvSpPr txBox="1"/>
          <p:nvPr/>
        </p:nvSpPr>
        <p:spPr>
          <a:xfrm>
            <a:off x="5704259" y="1878808"/>
            <a:ext cx="2076322" cy="369332"/>
          </a:xfrm>
          <a:prstGeom prst="rect">
            <a:avLst/>
          </a:prstGeom>
          <a:noFill/>
        </p:spPr>
        <p:txBody>
          <a:bodyPr wrap="square" rtlCol="0">
            <a:spAutoFit/>
          </a:bodyPr>
          <a:lstStyle/>
          <a:p>
            <a:pPr algn="ctr"/>
            <a:r>
              <a:rPr lang="zh-CN" altLang="en-US" b="1" dirty="0">
                <a:solidFill>
                  <a:prstClr val="white"/>
                </a:solidFill>
                <a:latin typeface="微软雅黑" panose="020B0503020204020204" pitchFamily="34" charset="-122"/>
              </a:rPr>
              <a:t>消息报文</a:t>
            </a:r>
          </a:p>
        </p:txBody>
      </p:sp>
      <p:sp>
        <p:nvSpPr>
          <p:cNvPr id="37" name="TextBox 17"/>
          <p:cNvSpPr txBox="1"/>
          <p:nvPr/>
        </p:nvSpPr>
        <p:spPr>
          <a:xfrm>
            <a:off x="1365737" y="2565020"/>
            <a:ext cx="2038914" cy="2031325"/>
          </a:xfrm>
          <a:prstGeom prst="rect">
            <a:avLst/>
          </a:prstGeom>
          <a:noFill/>
        </p:spPr>
        <p:txBody>
          <a:bodyPr wrap="square" lIns="53995" rIns="53995" rtlCol="0">
            <a:spAutoFit/>
          </a:bodyPr>
          <a:lstStyle/>
          <a:p>
            <a:pPr marL="134982" indent="-134982">
              <a:lnSpc>
                <a:spcPct val="120000"/>
              </a:lnSpc>
              <a:buFont typeface="Arial" panose="020B0604020202020204" pitchFamily="34" charset="0"/>
              <a:buChar char="•"/>
            </a:pPr>
            <a:r>
              <a:rPr lang="zh-CN" altLang="en-US" sz="1500" dirty="0">
                <a:solidFill>
                  <a:srgbClr val="3C3C3B"/>
                </a:solidFill>
                <a:latin typeface="微软雅黑" pitchFamily="34" charset="-122"/>
              </a:rPr>
              <a:t>数据文件服务为不同需求方提供</a:t>
            </a:r>
            <a:r>
              <a:rPr lang="zh-CN" altLang="en-US" sz="1500" dirty="0">
                <a:solidFill>
                  <a:srgbClr val="C00000"/>
                </a:solidFill>
                <a:latin typeface="微软雅黑" pitchFamily="34" charset="-122"/>
              </a:rPr>
              <a:t>不同查询需求的结果集文件服务</a:t>
            </a:r>
            <a:r>
              <a:rPr lang="zh-CN" altLang="en-US" sz="1500" dirty="0">
                <a:solidFill>
                  <a:srgbClr val="3C3C3B"/>
                </a:solidFill>
                <a:latin typeface="微软雅黑" panose="020B0503020204020204" pitchFamily="34" charset="-122"/>
              </a:rPr>
              <a:t>；</a:t>
            </a:r>
            <a:endParaRPr lang="en-US" altLang="zh-CN" sz="1500" dirty="0">
              <a:solidFill>
                <a:srgbClr val="3C3C3B"/>
              </a:solidFill>
              <a:latin typeface="微软雅黑" panose="020B0503020204020204" pitchFamily="34" charset="-122"/>
            </a:endParaRPr>
          </a:p>
          <a:p>
            <a:pPr marL="134982" indent="-134982">
              <a:lnSpc>
                <a:spcPct val="120000"/>
              </a:lnSpc>
              <a:buFont typeface="Arial" panose="020B0604020202020204" pitchFamily="34" charset="0"/>
              <a:buChar char="•"/>
            </a:pPr>
            <a:r>
              <a:rPr lang="zh-CN" altLang="en-US" sz="1500" dirty="0">
                <a:solidFill>
                  <a:srgbClr val="3C3C3B"/>
                </a:solidFill>
                <a:latin typeface="微软雅黑" panose="020B0503020204020204" pitchFamily="34" charset="-122"/>
              </a:rPr>
              <a:t>支持准实时、周期性等服务类型；支持月、日、时等服务频度</a:t>
            </a:r>
          </a:p>
        </p:txBody>
      </p:sp>
      <p:sp>
        <p:nvSpPr>
          <p:cNvPr id="38" name="TextBox 18"/>
          <p:cNvSpPr txBox="1"/>
          <p:nvPr/>
        </p:nvSpPr>
        <p:spPr>
          <a:xfrm>
            <a:off x="5704259" y="2534603"/>
            <a:ext cx="2076322" cy="2031325"/>
          </a:xfrm>
          <a:prstGeom prst="rect">
            <a:avLst/>
          </a:prstGeom>
          <a:noFill/>
        </p:spPr>
        <p:txBody>
          <a:bodyPr wrap="square" lIns="53995" rIns="53995" rtlCol="0">
            <a:spAutoFit/>
          </a:bodyPr>
          <a:lstStyle/>
          <a:p>
            <a:pPr marL="134982" indent="-134982">
              <a:lnSpc>
                <a:spcPct val="120000"/>
              </a:lnSpc>
              <a:buFont typeface="Arial" panose="020B0604020202020204" pitchFamily="34" charset="0"/>
              <a:buChar char="•"/>
            </a:pPr>
            <a:r>
              <a:rPr lang="zh-CN" altLang="en-US" sz="1500" dirty="0">
                <a:solidFill>
                  <a:srgbClr val="C00000"/>
                </a:solidFill>
                <a:latin typeface="微软雅黑" panose="020B0503020204020204" pitchFamily="34" charset="-122"/>
              </a:rPr>
              <a:t>通过</a:t>
            </a:r>
            <a:r>
              <a:rPr lang="en-US" altLang="zh-CN" sz="1500" dirty="0">
                <a:solidFill>
                  <a:srgbClr val="C00000"/>
                </a:solidFill>
                <a:latin typeface="微软雅黑" panose="020B0503020204020204" pitchFamily="34" charset="-122"/>
              </a:rPr>
              <a:t>JSON</a:t>
            </a:r>
            <a:r>
              <a:rPr lang="zh-CN" altLang="en-US" sz="1500" dirty="0">
                <a:solidFill>
                  <a:srgbClr val="C00000"/>
                </a:solidFill>
                <a:latin typeface="微软雅黑" panose="020B0503020204020204" pitchFamily="34" charset="-122"/>
              </a:rPr>
              <a:t>消息报文，提供“画像公共能力”和“画像营销开放”的接口服务；</a:t>
            </a:r>
            <a:endParaRPr lang="en-US" altLang="zh-CN" sz="1500" dirty="0">
              <a:solidFill>
                <a:srgbClr val="C00000"/>
              </a:solidFill>
              <a:latin typeface="微软雅黑" panose="020B0503020204020204" pitchFamily="34" charset="-122"/>
            </a:endParaRPr>
          </a:p>
          <a:p>
            <a:pPr marL="134982" indent="-134982">
              <a:lnSpc>
                <a:spcPct val="120000"/>
              </a:lnSpc>
              <a:buFont typeface="Arial" panose="020B0604020202020204" pitchFamily="34" charset="0"/>
              <a:buChar char="•"/>
            </a:pPr>
            <a:r>
              <a:rPr lang="zh-CN" altLang="en-US" sz="1500" dirty="0">
                <a:solidFill>
                  <a:srgbClr val="3C3C3B"/>
                </a:solidFill>
                <a:latin typeface="微软雅黑" panose="020B0503020204020204" pitchFamily="34" charset="-122"/>
              </a:rPr>
              <a:t>各业务平台通过消息报文获取用户标签信息、营销任务信息</a:t>
            </a:r>
            <a:endParaRPr lang="en-US" altLang="zh-CN" sz="1500" dirty="0">
              <a:solidFill>
                <a:srgbClr val="3C3C3B"/>
              </a:solidFill>
              <a:latin typeface="微软雅黑" panose="020B0503020204020204" pitchFamily="34" charset="-122"/>
            </a:endParaRPr>
          </a:p>
        </p:txBody>
      </p:sp>
      <p:sp>
        <p:nvSpPr>
          <p:cNvPr id="40" name="TextBox 20"/>
          <p:cNvSpPr txBox="1"/>
          <p:nvPr/>
        </p:nvSpPr>
        <p:spPr>
          <a:xfrm>
            <a:off x="3525454" y="2534603"/>
            <a:ext cx="2076324" cy="2031325"/>
          </a:xfrm>
          <a:prstGeom prst="rect">
            <a:avLst/>
          </a:prstGeom>
          <a:noFill/>
        </p:spPr>
        <p:txBody>
          <a:bodyPr wrap="square" lIns="53995" rIns="53995" rtlCol="0">
            <a:spAutoFit/>
          </a:bodyPr>
          <a:lstStyle/>
          <a:p>
            <a:pPr marL="134982" indent="-134982">
              <a:lnSpc>
                <a:spcPct val="120000"/>
              </a:lnSpc>
              <a:buFont typeface="Arial" panose="020B0604020202020204" pitchFamily="34" charset="0"/>
              <a:buChar char="•"/>
            </a:pPr>
            <a:r>
              <a:rPr lang="zh-CN" altLang="en-US" sz="1500" dirty="0">
                <a:solidFill>
                  <a:srgbClr val="3C3C3B"/>
                </a:solidFill>
                <a:latin typeface="微软雅黑" panose="020B0503020204020204" pitchFamily="34" charset="-122"/>
              </a:rPr>
              <a:t>业务功能是</a:t>
            </a:r>
            <a:r>
              <a:rPr lang="zh-CN" altLang="en-US" sz="1500" dirty="0">
                <a:solidFill>
                  <a:srgbClr val="C00000"/>
                </a:solidFill>
                <a:latin typeface="微软雅黑" panose="020B0503020204020204" pitchFamily="34" charset="-122"/>
              </a:rPr>
              <a:t>提供业务用户访问画像应用平台功能界面的一种开放服务模式；</a:t>
            </a:r>
            <a:endParaRPr lang="en-US" altLang="zh-CN" sz="1500" dirty="0">
              <a:solidFill>
                <a:srgbClr val="C00000"/>
              </a:solidFill>
              <a:latin typeface="微软雅黑" panose="020B0503020204020204" pitchFamily="34" charset="-122"/>
            </a:endParaRPr>
          </a:p>
          <a:p>
            <a:pPr marL="134982" indent="-134982">
              <a:lnSpc>
                <a:spcPct val="120000"/>
              </a:lnSpc>
              <a:buFont typeface="Arial" panose="020B0604020202020204" pitchFamily="34" charset="0"/>
              <a:buChar char="•"/>
            </a:pPr>
            <a:r>
              <a:rPr lang="zh-CN" altLang="en-US" sz="1500" dirty="0">
                <a:solidFill>
                  <a:srgbClr val="3C3C3B"/>
                </a:solidFill>
                <a:latin typeface="微软雅黑" panose="020B0503020204020204" pitchFamily="34" charset="-122"/>
              </a:rPr>
              <a:t>外部系统通过用户登陆画像应用平台访问相关功能</a:t>
            </a:r>
            <a:endParaRPr lang="en-US" altLang="zh-CN" sz="1500" dirty="0">
              <a:solidFill>
                <a:srgbClr val="3C3C3B"/>
              </a:solidFill>
              <a:latin typeface="微软雅黑" panose="020B0503020204020204" pitchFamily="34" charset="-122"/>
            </a:endParaRPr>
          </a:p>
        </p:txBody>
      </p:sp>
      <p:sp>
        <p:nvSpPr>
          <p:cNvPr id="56" name="文本框 55"/>
          <p:cNvSpPr txBox="1"/>
          <p:nvPr/>
        </p:nvSpPr>
        <p:spPr>
          <a:xfrm>
            <a:off x="533925" y="944967"/>
            <a:ext cx="9882133" cy="646331"/>
          </a:xfrm>
          <a:prstGeom prst="rect">
            <a:avLst/>
          </a:prstGeom>
          <a:noFill/>
        </p:spPr>
        <p:txBody>
          <a:bodyPr wrap="square" rtlCol="0">
            <a:spAutoFit/>
          </a:bodyPr>
          <a:lstStyle/>
          <a:p>
            <a:pPr defTabSz="1149935"/>
            <a:r>
              <a:rPr lang="zh-CN" altLang="en-US" dirty="0">
                <a:solidFill>
                  <a:srgbClr val="3C3C3B"/>
                </a:solidFill>
                <a:latin typeface="微软雅黑" panose="020B0503020204020204" pitchFamily="34" charset="-122"/>
              </a:rPr>
              <a:t>画像开放服务支持“</a:t>
            </a:r>
            <a:r>
              <a:rPr lang="zh-CN" altLang="en-US" dirty="0">
                <a:solidFill>
                  <a:srgbClr val="C00000"/>
                </a:solidFill>
                <a:latin typeface="微软雅黑" panose="020B0503020204020204" pitchFamily="34" charset="-122"/>
              </a:rPr>
              <a:t>数据文件、业务功能、消息报文、数据视图</a:t>
            </a:r>
            <a:r>
              <a:rPr lang="zh-CN" altLang="en-US" dirty="0">
                <a:solidFill>
                  <a:srgbClr val="3C3C3B"/>
                </a:solidFill>
                <a:latin typeface="微软雅黑" panose="020B0503020204020204" pitchFamily="34" charset="-122"/>
              </a:rPr>
              <a:t>”四种开放形式，以满足不同需求不同场景的要求</a:t>
            </a:r>
            <a:endParaRPr lang="zh-CN" altLang="en-US" dirty="0">
              <a:solidFill>
                <a:prstClr val="black"/>
              </a:solidFill>
            </a:endParaRPr>
          </a:p>
        </p:txBody>
      </p:sp>
      <p:sp>
        <p:nvSpPr>
          <p:cNvPr id="16" name="AutoShape 11"/>
          <p:cNvSpPr>
            <a:spLocks noChangeArrowheads="1"/>
          </p:cNvSpPr>
          <p:nvPr/>
        </p:nvSpPr>
        <p:spPr bwMode="auto">
          <a:xfrm rot="5400000">
            <a:off x="8681495" y="1058517"/>
            <a:ext cx="528790" cy="2076324"/>
          </a:xfrm>
          <a:prstGeom prst="homePlate">
            <a:avLst>
              <a:gd name="adj" fmla="val 26949"/>
            </a:avLst>
          </a:prstGeom>
          <a:solidFill>
            <a:schemeClr val="accent5">
              <a:lumMod val="75000"/>
            </a:schemeClr>
          </a:solidFill>
          <a:ln>
            <a:noFill/>
          </a:ln>
          <a:effectLst/>
        </p:spPr>
        <p:txBody>
          <a:bodyPr lIns="0" tIns="0" rIns="0" bIns="0" anchor="ctr">
            <a:noAutofit/>
          </a:bodyPr>
          <a:lstStyle/>
          <a:p>
            <a:pPr>
              <a:defRPr/>
            </a:pPr>
            <a:endParaRPr lang="zh-CN" altLang="en-US" kern="0">
              <a:solidFill>
                <a:srgbClr val="3C3C3B"/>
              </a:solidFill>
              <a:latin typeface="微软雅黑" panose="020B0503020204020204" pitchFamily="34" charset="-122"/>
            </a:endParaRPr>
          </a:p>
        </p:txBody>
      </p:sp>
      <p:sp>
        <p:nvSpPr>
          <p:cNvPr id="17" name="Freeform 12"/>
          <p:cNvSpPr>
            <a:spLocks/>
          </p:cNvSpPr>
          <p:nvPr/>
        </p:nvSpPr>
        <p:spPr bwMode="auto">
          <a:xfrm>
            <a:off x="7907729" y="2309662"/>
            <a:ext cx="2076322" cy="3063364"/>
          </a:xfrm>
          <a:custGeom>
            <a:avLst/>
            <a:gdLst>
              <a:gd name="T0" fmla="*/ 2551 w 2551"/>
              <a:gd name="T1" fmla="*/ 2008 h 2008"/>
              <a:gd name="T2" fmla="*/ 2551 w 2551"/>
              <a:gd name="T3" fmla="*/ 0 h 2008"/>
              <a:gd name="T4" fmla="*/ 1274 w 2551"/>
              <a:gd name="T5" fmla="*/ 97 h 2008"/>
              <a:gd name="T6" fmla="*/ 0 w 2551"/>
              <a:gd name="T7" fmla="*/ 0 h 2008"/>
              <a:gd name="T8" fmla="*/ 0 w 2551"/>
              <a:gd name="T9" fmla="*/ 2008 h 2008"/>
              <a:gd name="T10" fmla="*/ 2551 w 2551"/>
              <a:gd name="T11" fmla="*/ 2008 h 2008"/>
            </a:gdLst>
            <a:ahLst/>
            <a:cxnLst>
              <a:cxn ang="0">
                <a:pos x="T0" y="T1"/>
              </a:cxn>
              <a:cxn ang="0">
                <a:pos x="T2" y="T3"/>
              </a:cxn>
              <a:cxn ang="0">
                <a:pos x="T4" y="T5"/>
              </a:cxn>
              <a:cxn ang="0">
                <a:pos x="T6" y="T7"/>
              </a:cxn>
              <a:cxn ang="0">
                <a:pos x="T8" y="T9"/>
              </a:cxn>
              <a:cxn ang="0">
                <a:pos x="T10" y="T11"/>
              </a:cxn>
            </a:cxnLst>
            <a:rect l="0" t="0" r="r" b="b"/>
            <a:pathLst>
              <a:path w="2551" h="2008">
                <a:moveTo>
                  <a:pt x="2551" y="2008"/>
                </a:moveTo>
                <a:lnTo>
                  <a:pt x="2551" y="0"/>
                </a:lnTo>
                <a:lnTo>
                  <a:pt x="1274" y="97"/>
                </a:lnTo>
                <a:lnTo>
                  <a:pt x="0" y="0"/>
                </a:lnTo>
                <a:lnTo>
                  <a:pt x="0" y="2008"/>
                </a:lnTo>
                <a:lnTo>
                  <a:pt x="2551" y="2008"/>
                </a:lnTo>
              </a:path>
            </a:pathLst>
          </a:custGeom>
          <a:noFill/>
          <a:ln w="19050" cap="flat" cmpd="sng" algn="ctr">
            <a:solidFill>
              <a:schemeClr val="tx2">
                <a:lumMod val="40000"/>
                <a:lumOff val="60000"/>
              </a:schemeClr>
            </a:solidFill>
            <a:prstDash val="solid"/>
          </a:ln>
          <a:effectLst/>
        </p:spPr>
        <p:txBody>
          <a:bodyPr rtlCol="0" anchor="ctr"/>
          <a:lstStyle/>
          <a:p>
            <a:pPr>
              <a:defRPr/>
            </a:pPr>
            <a:endParaRPr lang="zh-CN" altLang="en-US" sz="1350" kern="0">
              <a:solidFill>
                <a:prstClr val="white"/>
              </a:solidFill>
              <a:latin typeface="微软雅黑" panose="020B0503020204020204" pitchFamily="34" charset="-122"/>
            </a:endParaRPr>
          </a:p>
        </p:txBody>
      </p:sp>
      <p:sp>
        <p:nvSpPr>
          <p:cNvPr id="18" name="TextBox 16"/>
          <p:cNvSpPr txBox="1"/>
          <p:nvPr/>
        </p:nvSpPr>
        <p:spPr>
          <a:xfrm>
            <a:off x="7907729" y="1878808"/>
            <a:ext cx="2076322" cy="369332"/>
          </a:xfrm>
          <a:prstGeom prst="rect">
            <a:avLst/>
          </a:prstGeom>
          <a:noFill/>
        </p:spPr>
        <p:txBody>
          <a:bodyPr wrap="square" rtlCol="0">
            <a:spAutoFit/>
          </a:bodyPr>
          <a:lstStyle/>
          <a:p>
            <a:pPr algn="ctr"/>
            <a:r>
              <a:rPr lang="zh-CN" altLang="en-US" b="1" dirty="0">
                <a:solidFill>
                  <a:prstClr val="white"/>
                </a:solidFill>
                <a:latin typeface="微软雅黑" panose="020B0503020204020204" pitchFamily="34" charset="-122"/>
              </a:rPr>
              <a:t>数据视图</a:t>
            </a:r>
          </a:p>
        </p:txBody>
      </p:sp>
      <p:sp>
        <p:nvSpPr>
          <p:cNvPr id="19" name="TextBox 18"/>
          <p:cNvSpPr txBox="1"/>
          <p:nvPr/>
        </p:nvSpPr>
        <p:spPr>
          <a:xfrm>
            <a:off x="7907729" y="2534603"/>
            <a:ext cx="2076322" cy="1754326"/>
          </a:xfrm>
          <a:prstGeom prst="rect">
            <a:avLst/>
          </a:prstGeom>
          <a:noFill/>
        </p:spPr>
        <p:txBody>
          <a:bodyPr wrap="square" lIns="53995" rIns="53995" rtlCol="0">
            <a:spAutoFit/>
          </a:bodyPr>
          <a:lstStyle/>
          <a:p>
            <a:pPr marL="134982" indent="-134982">
              <a:lnSpc>
                <a:spcPct val="120000"/>
              </a:lnSpc>
              <a:buFont typeface="Arial" panose="020B0604020202020204" pitchFamily="34" charset="0"/>
              <a:buChar char="•"/>
            </a:pPr>
            <a:r>
              <a:rPr lang="zh-CN" altLang="en-US" sz="1500" dirty="0">
                <a:solidFill>
                  <a:srgbClr val="C00000"/>
                </a:solidFill>
                <a:latin typeface="微软雅黑" panose="020B0503020204020204" pitchFamily="34" charset="-122"/>
              </a:rPr>
              <a:t>直接开放画像标签数据库访问权限，提供数据视图给相关应用获取画像标签数据；</a:t>
            </a:r>
            <a:endParaRPr lang="en-US" altLang="zh-CN" sz="1500" dirty="0">
              <a:solidFill>
                <a:srgbClr val="C00000"/>
              </a:solidFill>
              <a:latin typeface="微软雅黑" panose="020B0503020204020204" pitchFamily="34" charset="-122"/>
            </a:endParaRPr>
          </a:p>
          <a:p>
            <a:pPr marL="134982" indent="-134982">
              <a:lnSpc>
                <a:spcPct val="120000"/>
              </a:lnSpc>
              <a:buFont typeface="Arial" panose="020B0604020202020204" pitchFamily="34" charset="0"/>
              <a:buChar char="•"/>
            </a:pPr>
            <a:r>
              <a:rPr lang="zh-CN" altLang="en-US" sz="1500" dirty="0">
                <a:solidFill>
                  <a:srgbClr val="3C3C3B"/>
                </a:solidFill>
                <a:latin typeface="微软雅黑" panose="020B0503020204020204" pitchFamily="34" charset="-122"/>
              </a:rPr>
              <a:t>内部应用通过数据库访问相关数据视图</a:t>
            </a:r>
            <a:endParaRPr lang="en-US" altLang="zh-CN" sz="1500" dirty="0">
              <a:solidFill>
                <a:srgbClr val="3C3C3B"/>
              </a:solidFill>
              <a:latin typeface="微软雅黑" panose="020B0503020204020204" pitchFamily="34" charset="-122"/>
            </a:endParaRPr>
          </a:p>
        </p:txBody>
      </p:sp>
    </p:spTree>
    <p:extLst>
      <p:ext uri="{BB962C8B-B14F-4D97-AF65-F5344CB8AC3E}">
        <p14:creationId xmlns:p14="http://schemas.microsoft.com/office/powerpoint/2010/main" val="27098477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defTabSz="1218983"/>
            <a:r>
              <a:rPr lang="zh-CN" altLang="en-US" sz="2700" dirty="0"/>
              <a:t>典型业务场景</a:t>
            </a:r>
          </a:p>
        </p:txBody>
      </p:sp>
      <p:sp>
        <p:nvSpPr>
          <p:cNvPr id="96" name="Oval 3"/>
          <p:cNvSpPr>
            <a:spLocks noChangeArrowheads="1"/>
          </p:cNvSpPr>
          <p:nvPr/>
        </p:nvSpPr>
        <p:spPr bwMode="gray">
          <a:xfrm>
            <a:off x="4328211" y="1755944"/>
            <a:ext cx="3320973" cy="3350047"/>
          </a:xfrm>
          <a:prstGeom prst="ellipse">
            <a:avLst/>
          </a:prstGeom>
          <a:gradFill rotWithShape="1">
            <a:gsLst>
              <a:gs pos="0">
                <a:srgbClr val="FDF58D">
                  <a:gamma/>
                  <a:shade val="0"/>
                  <a:invGamma/>
                  <a:alpha val="27000"/>
                </a:srgbClr>
              </a:gs>
              <a:gs pos="50000">
                <a:srgbClr val="FDF58D">
                  <a:alpha val="0"/>
                </a:srgbClr>
              </a:gs>
              <a:gs pos="100000">
                <a:srgbClr val="FDF58D">
                  <a:gamma/>
                  <a:shade val="0"/>
                  <a:invGamma/>
                  <a:alpha val="27000"/>
                </a:srgbClr>
              </a:gs>
            </a:gsLst>
            <a:lin ang="2700000" scaled="1"/>
          </a:gradFill>
          <a:ln w="9525">
            <a:noFill/>
            <a:round/>
            <a:headEnd/>
            <a:tailEnd/>
          </a:ln>
          <a:effectLst/>
        </p:spPr>
        <p:txBody>
          <a:bodyPr wrap="none" anchor="ctr"/>
          <a:lstStyle/>
          <a:p>
            <a:pPr fontAlgn="base">
              <a:spcBef>
                <a:spcPct val="0"/>
              </a:spcBef>
              <a:spcAft>
                <a:spcPct val="0"/>
              </a:spcAft>
              <a:defRPr/>
            </a:pPr>
            <a:endParaRPr lang="zh-CN" altLang="en-US" sz="1350" kern="0">
              <a:solidFill>
                <a:srgbClr val="000000"/>
              </a:solidFill>
              <a:ea typeface="宋体" panose="02010600030101010101" pitchFamily="2" charset="-122"/>
            </a:endParaRPr>
          </a:p>
        </p:txBody>
      </p:sp>
      <p:pic>
        <p:nvPicPr>
          <p:cNvPr id="97" name="Picture 4" descr="a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320301" y="1755945"/>
            <a:ext cx="3335213" cy="337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Arc 5"/>
          <p:cNvSpPr>
            <a:spLocks/>
          </p:cNvSpPr>
          <p:nvPr/>
        </p:nvSpPr>
        <p:spPr bwMode="black">
          <a:xfrm>
            <a:off x="6000564" y="1759144"/>
            <a:ext cx="1659696" cy="1688628"/>
          </a:xfrm>
          <a:custGeom>
            <a:avLst/>
            <a:gdLst>
              <a:gd name="T0" fmla="*/ 0 w 21597"/>
              <a:gd name="T1" fmla="*/ 0 h 21600"/>
              <a:gd name="T2" fmla="*/ 2147483647 w 21597"/>
              <a:gd name="T3" fmla="*/ 2147483647 h 21600"/>
              <a:gd name="T4" fmla="*/ 0 w 21597"/>
              <a:gd name="T5" fmla="*/ 2147483647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91" y="0"/>
                  <a:pt x="21403" y="9456"/>
                  <a:pt x="21597" y="21245"/>
                </a:cubicBezTo>
              </a:path>
              <a:path w="21597" h="21600" stroke="0" extrusionOk="0">
                <a:moveTo>
                  <a:pt x="-1" y="0"/>
                </a:moveTo>
                <a:cubicBezTo>
                  <a:pt x="11791" y="0"/>
                  <a:pt x="21403" y="9456"/>
                  <a:pt x="21597" y="21245"/>
                </a:cubicBezTo>
                <a:lnTo>
                  <a:pt x="0" y="21600"/>
                </a:lnTo>
                <a:close/>
              </a:path>
            </a:pathLst>
          </a:custGeom>
          <a:solidFill>
            <a:srgbClr val="5CB1FE">
              <a:alpha val="58823"/>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99" name="Arc 6"/>
          <p:cNvSpPr>
            <a:spLocks/>
          </p:cNvSpPr>
          <p:nvPr/>
        </p:nvSpPr>
        <p:spPr bwMode="gray">
          <a:xfrm rot="5400000">
            <a:off x="5968528" y="3431885"/>
            <a:ext cx="1717440" cy="1669188"/>
          </a:xfrm>
          <a:custGeom>
            <a:avLst/>
            <a:gdLst>
              <a:gd name="T0" fmla="*/ 0 w 22011"/>
              <a:gd name="T1" fmla="*/ 1845771 h 21670"/>
              <a:gd name="T2" fmla="*/ 2147483647 w 22011"/>
              <a:gd name="T3" fmla="*/ 2147483647 h 21670"/>
              <a:gd name="T4" fmla="*/ 190483224 w 22011"/>
              <a:gd name="T5" fmla="*/ 2147483647 h 21670"/>
              <a:gd name="T6" fmla="*/ 0 60000 65536"/>
              <a:gd name="T7" fmla="*/ 0 60000 65536"/>
              <a:gd name="T8" fmla="*/ 0 60000 65536"/>
              <a:gd name="T9" fmla="*/ 0 w 22011"/>
              <a:gd name="T10" fmla="*/ 0 h 21670"/>
              <a:gd name="T11" fmla="*/ 22011 w 22011"/>
              <a:gd name="T12" fmla="*/ 21670 h 21670"/>
            </a:gdLst>
            <a:ahLst/>
            <a:cxnLst>
              <a:cxn ang="T6">
                <a:pos x="T0" y="T1"/>
              </a:cxn>
              <a:cxn ang="T7">
                <a:pos x="T2" y="T3"/>
              </a:cxn>
              <a:cxn ang="T8">
                <a:pos x="T4" y="T5"/>
              </a:cxn>
            </a:cxnLst>
            <a:rect l="T9" t="T10" r="T11" b="T12"/>
            <a:pathLst>
              <a:path w="22011" h="21670" fill="none" extrusionOk="0">
                <a:moveTo>
                  <a:pt x="-1" y="3"/>
                </a:moveTo>
                <a:cubicBezTo>
                  <a:pt x="136" y="1"/>
                  <a:pt x="273" y="-1"/>
                  <a:pt x="411" y="0"/>
                </a:cubicBezTo>
                <a:cubicBezTo>
                  <a:pt x="12340" y="0"/>
                  <a:pt x="22011" y="9670"/>
                  <a:pt x="22011" y="21600"/>
                </a:cubicBezTo>
                <a:cubicBezTo>
                  <a:pt x="22011" y="21623"/>
                  <a:pt x="22010" y="21646"/>
                  <a:pt x="22010" y="21669"/>
                </a:cubicBezTo>
              </a:path>
              <a:path w="22011" h="21670" stroke="0" extrusionOk="0">
                <a:moveTo>
                  <a:pt x="-1" y="3"/>
                </a:moveTo>
                <a:cubicBezTo>
                  <a:pt x="136" y="1"/>
                  <a:pt x="273" y="-1"/>
                  <a:pt x="411" y="0"/>
                </a:cubicBezTo>
                <a:cubicBezTo>
                  <a:pt x="12340" y="0"/>
                  <a:pt x="22011" y="9670"/>
                  <a:pt x="22011" y="21600"/>
                </a:cubicBezTo>
                <a:cubicBezTo>
                  <a:pt x="22011" y="21623"/>
                  <a:pt x="22010" y="21646"/>
                  <a:pt x="22010" y="21669"/>
                </a:cubicBezTo>
                <a:lnTo>
                  <a:pt x="411" y="21600"/>
                </a:lnTo>
                <a:close/>
              </a:path>
            </a:pathLst>
          </a:custGeom>
          <a:solidFill>
            <a:srgbClr val="93C052">
              <a:alpha val="4705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100" name="Arc 7"/>
          <p:cNvSpPr>
            <a:spLocks/>
          </p:cNvSpPr>
          <p:nvPr/>
        </p:nvSpPr>
        <p:spPr bwMode="gray">
          <a:xfrm rot="5400000" flipH="1" flipV="1">
            <a:off x="4329603" y="1772085"/>
            <a:ext cx="1682226" cy="1672352"/>
          </a:xfrm>
          <a:custGeom>
            <a:avLst/>
            <a:gdLst>
              <a:gd name="T0" fmla="*/ 196336118 w 21600"/>
              <a:gd name="T1" fmla="*/ 0 h 21787"/>
              <a:gd name="T2" fmla="*/ 2147483647 w 21600"/>
              <a:gd name="T3" fmla="*/ 2147483647 h 21787"/>
              <a:gd name="T4" fmla="*/ 0 w 21600"/>
              <a:gd name="T5" fmla="*/ 2147483647 h 21787"/>
              <a:gd name="T6" fmla="*/ 0 60000 65536"/>
              <a:gd name="T7" fmla="*/ 0 60000 65536"/>
              <a:gd name="T8" fmla="*/ 0 60000 65536"/>
              <a:gd name="T9" fmla="*/ 0 w 21600"/>
              <a:gd name="T10" fmla="*/ 0 h 21787"/>
              <a:gd name="T11" fmla="*/ 21600 w 21600"/>
              <a:gd name="T12" fmla="*/ 21787 h 21787"/>
            </a:gdLst>
            <a:ahLst/>
            <a:cxnLst>
              <a:cxn ang="T6">
                <a:pos x="T0" y="T1"/>
              </a:cxn>
              <a:cxn ang="T7">
                <a:pos x="T2" y="T3"/>
              </a:cxn>
              <a:cxn ang="T8">
                <a:pos x="T4" y="T5"/>
              </a:cxn>
            </a:cxnLst>
            <a:rect l="T9" t="T10" r="T11" b="T12"/>
            <a:pathLst>
              <a:path w="21600" h="21787" fill="none" extrusionOk="0">
                <a:moveTo>
                  <a:pt x="425" y="0"/>
                </a:moveTo>
                <a:cubicBezTo>
                  <a:pt x="12187" y="232"/>
                  <a:pt x="21600" y="9832"/>
                  <a:pt x="21600" y="21596"/>
                </a:cubicBezTo>
                <a:cubicBezTo>
                  <a:pt x="21600" y="21659"/>
                  <a:pt x="21599" y="21723"/>
                  <a:pt x="21599" y="21787"/>
                </a:cubicBezTo>
              </a:path>
              <a:path w="21600" h="21787" stroke="0" extrusionOk="0">
                <a:moveTo>
                  <a:pt x="425" y="0"/>
                </a:moveTo>
                <a:cubicBezTo>
                  <a:pt x="12187" y="232"/>
                  <a:pt x="21600" y="9832"/>
                  <a:pt x="21600" y="21596"/>
                </a:cubicBezTo>
                <a:cubicBezTo>
                  <a:pt x="21600" y="21659"/>
                  <a:pt x="21599" y="21723"/>
                  <a:pt x="21599" y="21787"/>
                </a:cubicBezTo>
                <a:lnTo>
                  <a:pt x="0" y="21596"/>
                </a:lnTo>
                <a:close/>
              </a:path>
            </a:pathLst>
          </a:custGeom>
          <a:solidFill>
            <a:srgbClr val="93C052">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101" name="Arc 8"/>
          <p:cNvSpPr>
            <a:spLocks/>
          </p:cNvSpPr>
          <p:nvPr/>
        </p:nvSpPr>
        <p:spPr bwMode="black">
          <a:xfrm rot="10419033">
            <a:off x="4415231" y="3302120"/>
            <a:ext cx="1664442" cy="1901508"/>
          </a:xfrm>
          <a:custGeom>
            <a:avLst/>
            <a:gdLst>
              <a:gd name="T0" fmla="*/ 1096795972 w 21600"/>
              <a:gd name="T1" fmla="*/ 0 h 24319"/>
              <a:gd name="T2" fmla="*/ 2147483647 w 21600"/>
              <a:gd name="T3" fmla="*/ 2147483647 h 24319"/>
              <a:gd name="T4" fmla="*/ 0 w 21600"/>
              <a:gd name="T5" fmla="*/ 2147483647 h 24319"/>
              <a:gd name="T6" fmla="*/ 0 60000 65536"/>
              <a:gd name="T7" fmla="*/ 0 60000 65536"/>
              <a:gd name="T8" fmla="*/ 0 60000 65536"/>
              <a:gd name="T9" fmla="*/ 0 w 21600"/>
              <a:gd name="T10" fmla="*/ 0 h 24319"/>
              <a:gd name="T11" fmla="*/ 21600 w 21600"/>
              <a:gd name="T12" fmla="*/ 24319 h 24319"/>
            </a:gdLst>
            <a:ahLst/>
            <a:cxnLst>
              <a:cxn ang="T6">
                <a:pos x="T0" y="T1"/>
              </a:cxn>
              <a:cxn ang="T7">
                <a:pos x="T2" y="T3"/>
              </a:cxn>
              <a:cxn ang="T8">
                <a:pos x="T4" y="T5"/>
              </a:cxn>
            </a:cxnLst>
            <a:rect l="T9" t="T10" r="T11" b="T12"/>
            <a:pathLst>
              <a:path w="21600" h="24319" fill="none" extrusionOk="0">
                <a:moveTo>
                  <a:pt x="2373" y="-1"/>
                </a:moveTo>
                <a:cubicBezTo>
                  <a:pt x="13317" y="1209"/>
                  <a:pt x="21600" y="10458"/>
                  <a:pt x="21600" y="21469"/>
                </a:cubicBezTo>
                <a:cubicBezTo>
                  <a:pt x="21600" y="22422"/>
                  <a:pt x="21536" y="23374"/>
                  <a:pt x="21411" y="24319"/>
                </a:cubicBezTo>
              </a:path>
              <a:path w="21600" h="24319" stroke="0" extrusionOk="0">
                <a:moveTo>
                  <a:pt x="2373" y="-1"/>
                </a:moveTo>
                <a:cubicBezTo>
                  <a:pt x="13317" y="1209"/>
                  <a:pt x="21600" y="10458"/>
                  <a:pt x="21600" y="21469"/>
                </a:cubicBezTo>
                <a:cubicBezTo>
                  <a:pt x="21600" y="22422"/>
                  <a:pt x="21536" y="23374"/>
                  <a:pt x="21411" y="24319"/>
                </a:cubicBezTo>
                <a:lnTo>
                  <a:pt x="0" y="21469"/>
                </a:lnTo>
                <a:close/>
              </a:path>
            </a:pathLst>
          </a:custGeom>
          <a:solidFill>
            <a:srgbClr val="5CB1FE">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350" kern="0">
              <a:solidFill>
                <a:srgbClr val="000000"/>
              </a:solidFill>
            </a:endParaRPr>
          </a:p>
        </p:txBody>
      </p:sp>
      <p:sp>
        <p:nvSpPr>
          <p:cNvPr id="102" name="WordArt 9"/>
          <p:cNvSpPr>
            <a:spLocks noChangeArrowheads="1" noChangeShapeType="1" noTextEdit="1"/>
          </p:cNvSpPr>
          <p:nvPr/>
        </p:nvSpPr>
        <p:spPr bwMode="gray">
          <a:xfrm rot="18977292">
            <a:off x="4711096" y="2380176"/>
            <a:ext cx="1673935" cy="1245264"/>
          </a:xfrm>
          <a:prstGeom prst="rect">
            <a:avLst/>
          </a:prstGeom>
          <a:extLst>
            <a:ext uri="{91240B29-F687-4F45-9708-019B960494DF}">
              <a14:hiddenLine xmlns:a14="http://schemas.microsoft.com/office/drawing/2010/main" w="6350">
                <a:solidFill>
                  <a:srgbClr val="000000"/>
                </a:solidFill>
                <a:round/>
                <a:headEnd/>
                <a:tailEnd/>
              </a14:hiddenLine>
            </a:ext>
          </a:extLst>
        </p:spPr>
        <p:txBody>
          <a:bodyPr spcFirstLastPara="1" wrap="none" fromWordArt="1">
            <a:prstTxWarp prst="textArchUp">
              <a:avLst>
                <a:gd name="adj" fmla="val 12201100"/>
              </a:avLst>
            </a:prstTxWarp>
          </a:bodyPr>
          <a:lstStyle/>
          <a:p>
            <a:pPr algn="ctr" fontAlgn="base">
              <a:spcBef>
                <a:spcPct val="0"/>
              </a:spcBef>
              <a:spcAft>
                <a:spcPct val="0"/>
              </a:spcAft>
            </a:pPr>
            <a:r>
              <a:rPr lang="en-US" altLang="zh-CN"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zh-CN" altLang="en-US"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用户分群</a:t>
            </a:r>
            <a:r>
              <a:rPr lang="en-US" altLang="zh-CN"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      </a:t>
            </a:r>
            <a:endParaRPr lang="zh-CN" altLang="en-US" sz="1350" kern="10" dirty="0">
              <a:solidFill>
                <a:srgbClr val="000000"/>
              </a:solidFill>
              <a:latin typeface="Verdana" panose="020B0604030504040204" pitchFamily="34" charset="0"/>
              <a:ea typeface="宋体" panose="02010600030101010101" pitchFamily="2" charset="-122"/>
              <a:cs typeface="Verdana" panose="020B0604030504040204" pitchFamily="34" charset="0"/>
            </a:endParaRPr>
          </a:p>
        </p:txBody>
      </p:sp>
      <p:sp>
        <p:nvSpPr>
          <p:cNvPr id="103" name="WordArt 10"/>
          <p:cNvSpPr>
            <a:spLocks noChangeArrowheads="1" noChangeShapeType="1" noTextEdit="1"/>
          </p:cNvSpPr>
          <p:nvPr/>
        </p:nvSpPr>
        <p:spPr bwMode="gray">
          <a:xfrm rot="2686923">
            <a:off x="5668308" y="2400985"/>
            <a:ext cx="1670771" cy="1245264"/>
          </a:xfrm>
          <a:prstGeom prst="rect">
            <a:avLst/>
          </a:prstGeom>
          <a:extLst>
            <a:ext uri="{91240B29-F687-4F45-9708-019B960494DF}">
              <a14:hiddenLine xmlns:a14="http://schemas.microsoft.com/office/drawing/2010/main" w="6350">
                <a:solidFill>
                  <a:srgbClr val="000000"/>
                </a:solidFill>
                <a:round/>
                <a:headEnd/>
                <a:tailEnd/>
              </a14:hiddenLine>
            </a:ext>
          </a:extLst>
        </p:spPr>
        <p:txBody>
          <a:bodyPr spcFirstLastPara="1" wrap="none" fromWordArt="1">
            <a:prstTxWarp prst="textArchUp">
              <a:avLst>
                <a:gd name="adj" fmla="val 12203468"/>
              </a:avLst>
            </a:prstTxWarp>
          </a:bodyPr>
          <a:lstStyle/>
          <a:p>
            <a:pPr algn="ctr" fontAlgn="base">
              <a:spcBef>
                <a:spcPct val="0"/>
              </a:spcBef>
              <a:spcAft>
                <a:spcPct val="0"/>
              </a:spcAft>
            </a:pPr>
            <a:r>
              <a:rPr lang="en-US" altLang="zh-CN"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zh-CN" altLang="en-US"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精准营销</a:t>
            </a:r>
            <a:r>
              <a:rPr lang="en-US" altLang="zh-CN"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     </a:t>
            </a:r>
            <a:endParaRPr lang="zh-CN" altLang="en-US" sz="1350" kern="10" dirty="0">
              <a:solidFill>
                <a:srgbClr val="000000"/>
              </a:solidFill>
              <a:latin typeface="Verdana" panose="020B0604030504040204" pitchFamily="34" charset="0"/>
              <a:ea typeface="宋体" panose="02010600030101010101" pitchFamily="2" charset="-122"/>
              <a:cs typeface="Verdana" panose="020B0604030504040204" pitchFamily="34" charset="0"/>
            </a:endParaRPr>
          </a:p>
        </p:txBody>
      </p:sp>
      <p:sp>
        <p:nvSpPr>
          <p:cNvPr id="104" name="WordArt 11"/>
          <p:cNvSpPr>
            <a:spLocks noChangeArrowheads="1" noChangeShapeType="1" noTextEdit="1"/>
          </p:cNvSpPr>
          <p:nvPr/>
        </p:nvSpPr>
        <p:spPr bwMode="gray">
          <a:xfrm rot="19084014">
            <a:off x="5875573" y="3747085"/>
            <a:ext cx="1541033" cy="627434"/>
          </a:xfrm>
          <a:prstGeom prst="rect">
            <a:avLst/>
          </a:prstGeom>
          <a:extLst>
            <a:ext uri="{91240B29-F687-4F45-9708-019B960494DF}">
              <a14:hiddenLine xmlns:a14="http://schemas.microsoft.com/office/drawing/2010/main" w="6350">
                <a:solidFill>
                  <a:srgbClr val="000000"/>
                </a:solidFill>
                <a:round/>
                <a:headEnd/>
                <a:tailEnd/>
              </a14:hiddenLine>
            </a:ext>
          </a:extLst>
        </p:spPr>
        <p:txBody>
          <a:bodyPr spcFirstLastPara="1" wrap="none" fromWordArt="1">
            <a:prstTxWarp prst="textArchDown">
              <a:avLst>
                <a:gd name="adj" fmla="val 438616"/>
              </a:avLst>
            </a:prstTxWarp>
          </a:bodyPr>
          <a:lstStyle/>
          <a:p>
            <a:pPr algn="ctr" fontAlgn="base">
              <a:spcBef>
                <a:spcPct val="0"/>
              </a:spcBef>
              <a:spcAft>
                <a:spcPct val="0"/>
              </a:spcAft>
            </a:pPr>
            <a:r>
              <a:rPr lang="en-US" altLang="zh-CN"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zh-CN" altLang="en-US"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智能推荐</a:t>
            </a:r>
            <a:r>
              <a:rPr lang="en-US" altLang="zh-CN"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     </a:t>
            </a:r>
            <a:endParaRPr lang="zh-CN" altLang="en-US" sz="1350" kern="10" dirty="0">
              <a:solidFill>
                <a:srgbClr val="000000"/>
              </a:solidFill>
              <a:latin typeface="Verdana" panose="020B0604030504040204" pitchFamily="34" charset="0"/>
              <a:ea typeface="宋体" panose="02010600030101010101" pitchFamily="2" charset="-122"/>
              <a:cs typeface="Verdana" panose="020B0604030504040204" pitchFamily="34" charset="0"/>
            </a:endParaRPr>
          </a:p>
        </p:txBody>
      </p:sp>
      <p:grpSp>
        <p:nvGrpSpPr>
          <p:cNvPr id="105" name="Group 12"/>
          <p:cNvGrpSpPr>
            <a:grpSpLocks/>
          </p:cNvGrpSpPr>
          <p:nvPr/>
        </p:nvGrpSpPr>
        <p:grpSpPr bwMode="auto">
          <a:xfrm>
            <a:off x="5098728" y="2525831"/>
            <a:ext cx="1786269" cy="1768658"/>
            <a:chOff x="2457" y="2000"/>
            <a:chExt cx="901" cy="888"/>
          </a:xfrm>
        </p:grpSpPr>
        <p:pic>
          <p:nvPicPr>
            <p:cNvPr id="106" name="Picture 13"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2457" y="2000"/>
              <a:ext cx="901" cy="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Oval 14"/>
            <p:cNvSpPr>
              <a:spLocks noChangeArrowheads="1"/>
            </p:cNvSpPr>
            <p:nvPr/>
          </p:nvSpPr>
          <p:spPr bwMode="ltGray">
            <a:xfrm>
              <a:off x="2457" y="2000"/>
              <a:ext cx="895" cy="888"/>
            </a:xfrm>
            <a:prstGeom prst="ellipse">
              <a:avLst/>
            </a:prstGeom>
            <a:gradFill rotWithShape="1">
              <a:gsLst>
                <a:gs pos="0">
                  <a:srgbClr val="F8F8F8">
                    <a:gamma/>
                    <a:shade val="26275"/>
                    <a:invGamma/>
                    <a:alpha val="89999"/>
                  </a:srgbClr>
                </a:gs>
                <a:gs pos="50000">
                  <a:srgbClr val="F8F8F8">
                    <a:alpha val="45000"/>
                  </a:srgbClr>
                </a:gs>
                <a:gs pos="100000">
                  <a:srgbClr val="F8F8F8">
                    <a:gamma/>
                    <a:shade val="26275"/>
                    <a:invGamma/>
                    <a:alpha val="89999"/>
                  </a:srgbClr>
                </a:gs>
              </a:gsLst>
              <a:lin ang="5400000" scaled="1"/>
            </a:gradFill>
            <a:ln w="9525" algn="ctr">
              <a:noFill/>
              <a:round/>
              <a:headEnd/>
              <a:tailEnd/>
            </a:ln>
            <a:effectLst/>
          </p:spPr>
          <p:txBody>
            <a:bodyPr wrap="none" anchor="ctr"/>
            <a:lstStyle/>
            <a:p>
              <a:pPr fontAlgn="base">
                <a:spcBef>
                  <a:spcPct val="0"/>
                </a:spcBef>
                <a:spcAft>
                  <a:spcPct val="0"/>
                </a:spcAft>
                <a:defRPr/>
              </a:pPr>
              <a:endParaRPr lang="zh-CN" altLang="en-US" sz="1350" kern="0">
                <a:solidFill>
                  <a:srgbClr val="000000"/>
                </a:solidFill>
                <a:ea typeface="宋体" panose="02010600030101010101" pitchFamily="2" charset="-122"/>
              </a:endParaRPr>
            </a:p>
          </p:txBody>
        </p:sp>
        <p:sp>
          <p:nvSpPr>
            <p:cNvPr id="108" name="Freeform 15"/>
            <p:cNvSpPr>
              <a:spLocks/>
            </p:cNvSpPr>
            <p:nvPr/>
          </p:nvSpPr>
          <p:spPr bwMode="ltGray">
            <a:xfrm>
              <a:off x="2550" y="2018"/>
              <a:ext cx="703" cy="308"/>
            </a:xfrm>
            <a:custGeom>
              <a:avLst/>
              <a:gdLst>
                <a:gd name="T0" fmla="*/ 368 w 1321"/>
                <a:gd name="T1" fmla="*/ 75 h 712"/>
                <a:gd name="T2" fmla="*/ 373 w 1321"/>
                <a:gd name="T3" fmla="*/ 83 h 712"/>
                <a:gd name="T4" fmla="*/ 374 w 1321"/>
                <a:gd name="T5" fmla="*/ 90 h 712"/>
                <a:gd name="T6" fmla="*/ 373 w 1321"/>
                <a:gd name="T7" fmla="*/ 96 h 712"/>
                <a:gd name="T8" fmla="*/ 368 w 1321"/>
                <a:gd name="T9" fmla="*/ 103 h 712"/>
                <a:gd name="T10" fmla="*/ 360 w 1321"/>
                <a:gd name="T11" fmla="*/ 108 h 712"/>
                <a:gd name="T12" fmla="*/ 351 w 1321"/>
                <a:gd name="T13" fmla="*/ 113 h 712"/>
                <a:gd name="T14" fmla="*/ 338 w 1321"/>
                <a:gd name="T15" fmla="*/ 118 h 712"/>
                <a:gd name="T16" fmla="*/ 325 w 1321"/>
                <a:gd name="T17" fmla="*/ 122 h 712"/>
                <a:gd name="T18" fmla="*/ 309 w 1321"/>
                <a:gd name="T19" fmla="*/ 125 h 712"/>
                <a:gd name="T20" fmla="*/ 292 w 1321"/>
                <a:gd name="T21" fmla="*/ 128 h 712"/>
                <a:gd name="T22" fmla="*/ 274 w 1321"/>
                <a:gd name="T23" fmla="*/ 130 h 712"/>
                <a:gd name="T24" fmla="*/ 254 w 1321"/>
                <a:gd name="T25" fmla="*/ 132 h 712"/>
                <a:gd name="T26" fmla="*/ 234 w 1321"/>
                <a:gd name="T27" fmla="*/ 133 h 712"/>
                <a:gd name="T28" fmla="*/ 225 w 1321"/>
                <a:gd name="T29" fmla="*/ 133 h 712"/>
                <a:gd name="T30" fmla="*/ 135 w 1321"/>
                <a:gd name="T31" fmla="*/ 133 h 712"/>
                <a:gd name="T32" fmla="*/ 134 w 1321"/>
                <a:gd name="T33" fmla="*/ 133 h 712"/>
                <a:gd name="T34" fmla="*/ 116 w 1321"/>
                <a:gd name="T35" fmla="*/ 132 h 712"/>
                <a:gd name="T36" fmla="*/ 98 w 1321"/>
                <a:gd name="T37" fmla="*/ 132 h 712"/>
                <a:gd name="T38" fmla="*/ 82 w 1321"/>
                <a:gd name="T39" fmla="*/ 130 h 712"/>
                <a:gd name="T40" fmla="*/ 67 w 1321"/>
                <a:gd name="T41" fmla="*/ 129 h 712"/>
                <a:gd name="T42" fmla="*/ 53 w 1321"/>
                <a:gd name="T43" fmla="*/ 127 h 712"/>
                <a:gd name="T44" fmla="*/ 40 w 1321"/>
                <a:gd name="T45" fmla="*/ 124 h 712"/>
                <a:gd name="T46" fmla="*/ 29 w 1321"/>
                <a:gd name="T47" fmla="*/ 121 h 712"/>
                <a:gd name="T48" fmla="*/ 19 w 1321"/>
                <a:gd name="T49" fmla="*/ 118 h 712"/>
                <a:gd name="T50" fmla="*/ 11 w 1321"/>
                <a:gd name="T51" fmla="*/ 114 h 712"/>
                <a:gd name="T52" fmla="*/ 5 w 1321"/>
                <a:gd name="T53" fmla="*/ 109 h 712"/>
                <a:gd name="T54" fmla="*/ 2 w 1321"/>
                <a:gd name="T55" fmla="*/ 104 h 712"/>
                <a:gd name="T56" fmla="*/ 0 w 1321"/>
                <a:gd name="T57" fmla="*/ 98 h 712"/>
                <a:gd name="T58" fmla="*/ 0 w 1321"/>
                <a:gd name="T59" fmla="*/ 97 h 712"/>
                <a:gd name="T60" fmla="*/ 1 w 1321"/>
                <a:gd name="T61" fmla="*/ 91 h 712"/>
                <a:gd name="T62" fmla="*/ 5 w 1321"/>
                <a:gd name="T63" fmla="*/ 83 h 712"/>
                <a:gd name="T64" fmla="*/ 14 w 1321"/>
                <a:gd name="T65" fmla="*/ 69 h 712"/>
                <a:gd name="T66" fmla="*/ 27 w 1321"/>
                <a:gd name="T67" fmla="*/ 56 h 712"/>
                <a:gd name="T68" fmla="*/ 42 w 1321"/>
                <a:gd name="T69" fmla="*/ 44 h 712"/>
                <a:gd name="T70" fmla="*/ 58 w 1321"/>
                <a:gd name="T71" fmla="*/ 33 h 712"/>
                <a:gd name="T72" fmla="*/ 77 w 1321"/>
                <a:gd name="T73" fmla="*/ 23 h 712"/>
                <a:gd name="T74" fmla="*/ 96 w 1321"/>
                <a:gd name="T75" fmla="*/ 15 h 712"/>
                <a:gd name="T76" fmla="*/ 118 w 1321"/>
                <a:gd name="T77" fmla="*/ 9 h 712"/>
                <a:gd name="T78" fmla="*/ 140 w 1321"/>
                <a:gd name="T79" fmla="*/ 4 h 712"/>
                <a:gd name="T80" fmla="*/ 164 w 1321"/>
                <a:gd name="T81" fmla="*/ 1 h 712"/>
                <a:gd name="T82" fmla="*/ 189 w 1321"/>
                <a:gd name="T83" fmla="*/ 0 h 712"/>
                <a:gd name="T84" fmla="*/ 189 w 1321"/>
                <a:gd name="T85" fmla="*/ 0 h 712"/>
                <a:gd name="T86" fmla="*/ 215 w 1321"/>
                <a:gd name="T87" fmla="*/ 1 h 712"/>
                <a:gd name="T88" fmla="*/ 240 w 1321"/>
                <a:gd name="T89" fmla="*/ 4 h 712"/>
                <a:gd name="T90" fmla="*/ 264 w 1321"/>
                <a:gd name="T91" fmla="*/ 10 h 712"/>
                <a:gd name="T92" fmla="*/ 286 w 1321"/>
                <a:gd name="T93" fmla="*/ 17 h 712"/>
                <a:gd name="T94" fmla="*/ 307 w 1321"/>
                <a:gd name="T95" fmla="*/ 26 h 712"/>
                <a:gd name="T96" fmla="*/ 325 w 1321"/>
                <a:gd name="T97" fmla="*/ 36 h 712"/>
                <a:gd name="T98" fmla="*/ 342 w 1321"/>
                <a:gd name="T99" fmla="*/ 48 h 712"/>
                <a:gd name="T100" fmla="*/ 356 w 1321"/>
                <a:gd name="T101" fmla="*/ 61 h 712"/>
                <a:gd name="T102" fmla="*/ 368 w 1321"/>
                <a:gd name="T103" fmla="*/ 75 h 712"/>
                <a:gd name="T104" fmla="*/ 368 w 1321"/>
                <a:gd name="T105" fmla="*/ 75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DDDDD"/>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grpSp>
          <p:nvGrpSpPr>
            <p:cNvPr id="109" name="Group 16"/>
            <p:cNvGrpSpPr>
              <a:grpSpLocks/>
            </p:cNvGrpSpPr>
            <p:nvPr/>
          </p:nvGrpSpPr>
          <p:grpSpPr bwMode="auto">
            <a:xfrm rot="-1297425" flipH="1" flipV="1">
              <a:off x="2525" y="2693"/>
              <a:ext cx="781" cy="188"/>
              <a:chOff x="2532" y="1051"/>
              <a:chExt cx="893" cy="246"/>
            </a:xfrm>
          </p:grpSpPr>
          <p:grpSp>
            <p:nvGrpSpPr>
              <p:cNvPr id="110" name="Group 17"/>
              <p:cNvGrpSpPr>
                <a:grpSpLocks/>
              </p:cNvGrpSpPr>
              <p:nvPr/>
            </p:nvGrpSpPr>
            <p:grpSpPr bwMode="auto">
              <a:xfrm>
                <a:off x="2532" y="1051"/>
                <a:ext cx="743" cy="185"/>
                <a:chOff x="1565" y="2568"/>
                <a:chExt cx="1118" cy="279"/>
              </a:xfrm>
            </p:grpSpPr>
            <p:sp>
              <p:nvSpPr>
                <p:cNvPr id="116" name="AutoShape 18"/>
                <p:cNvSpPr>
                  <a:spLocks noChangeArrowheads="1"/>
                </p:cNvSpPr>
                <p:nvPr/>
              </p:nvSpPr>
              <p:spPr bwMode="lt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117" name="AutoShape 19"/>
                <p:cNvSpPr>
                  <a:spLocks noChangeArrowheads="1"/>
                </p:cNvSpPr>
                <p:nvPr/>
              </p:nvSpPr>
              <p:spPr bwMode="lt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118" name="AutoShape 20"/>
                <p:cNvSpPr>
                  <a:spLocks noChangeArrowheads="1"/>
                </p:cNvSpPr>
                <p:nvPr/>
              </p:nvSpPr>
              <p:spPr bwMode="lt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119" name="AutoShape 21"/>
                <p:cNvSpPr>
                  <a:spLocks noChangeArrowheads="1"/>
                </p:cNvSpPr>
                <p:nvPr/>
              </p:nvSpPr>
              <p:spPr bwMode="lt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grpSp>
          <p:grpSp>
            <p:nvGrpSpPr>
              <p:cNvPr id="111" name="Group 22"/>
              <p:cNvGrpSpPr>
                <a:grpSpLocks/>
              </p:cNvGrpSpPr>
              <p:nvPr/>
            </p:nvGrpSpPr>
            <p:grpSpPr bwMode="auto">
              <a:xfrm rot="1353540">
                <a:off x="2682" y="1111"/>
                <a:ext cx="743" cy="186"/>
                <a:chOff x="1565" y="2568"/>
                <a:chExt cx="1118" cy="279"/>
              </a:xfrm>
            </p:grpSpPr>
            <p:sp>
              <p:nvSpPr>
                <p:cNvPr id="112" name="AutoShape 23"/>
                <p:cNvSpPr>
                  <a:spLocks noChangeArrowheads="1"/>
                </p:cNvSpPr>
                <p:nvPr/>
              </p:nvSpPr>
              <p:spPr bwMode="lt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113" name="AutoShape 24"/>
                <p:cNvSpPr>
                  <a:spLocks noChangeArrowheads="1"/>
                </p:cNvSpPr>
                <p:nvPr/>
              </p:nvSpPr>
              <p:spPr bwMode="lt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114" name="AutoShape 25"/>
                <p:cNvSpPr>
                  <a:spLocks noChangeArrowheads="1"/>
                </p:cNvSpPr>
                <p:nvPr/>
              </p:nvSpPr>
              <p:spPr bwMode="lt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115" name="AutoShape 26"/>
                <p:cNvSpPr>
                  <a:spLocks noChangeArrowheads="1"/>
                </p:cNvSpPr>
                <p:nvPr/>
              </p:nvSpPr>
              <p:spPr bwMode="lt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grpSp>
        </p:grpSp>
      </p:grpSp>
      <p:sp>
        <p:nvSpPr>
          <p:cNvPr id="120" name="Rectangle 27"/>
          <p:cNvSpPr>
            <a:spLocks noChangeArrowheads="1"/>
          </p:cNvSpPr>
          <p:nvPr/>
        </p:nvSpPr>
        <p:spPr bwMode="gray">
          <a:xfrm>
            <a:off x="5440236" y="3104996"/>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zh-CN" altLang="en-US" b="1" kern="0" dirty="0">
                <a:solidFill>
                  <a:srgbClr val="1C1C1C"/>
                </a:solidFill>
                <a:latin typeface="微软雅黑"/>
                <a:ea typeface="微软雅黑"/>
              </a:rPr>
              <a:t>典型</a:t>
            </a:r>
            <a:endParaRPr lang="en-US" altLang="zh-CN" b="1" kern="0" dirty="0">
              <a:solidFill>
                <a:srgbClr val="1C1C1C"/>
              </a:solidFill>
              <a:latin typeface="微软雅黑"/>
              <a:ea typeface="微软雅黑"/>
            </a:endParaRPr>
          </a:p>
          <a:p>
            <a:pPr algn="ctr" eaLnBrk="1" fontAlgn="base" hangingPunct="1">
              <a:spcBef>
                <a:spcPct val="0"/>
              </a:spcBef>
              <a:spcAft>
                <a:spcPct val="0"/>
              </a:spcAft>
              <a:defRPr/>
            </a:pPr>
            <a:r>
              <a:rPr lang="zh-CN" altLang="en-US" b="1" kern="0" dirty="0">
                <a:solidFill>
                  <a:srgbClr val="1C1C1C"/>
                </a:solidFill>
                <a:latin typeface="微软雅黑"/>
                <a:ea typeface="微软雅黑"/>
              </a:rPr>
              <a:t>业务场景</a:t>
            </a:r>
            <a:endParaRPr lang="en-US" altLang="zh-CN" b="1" kern="0" dirty="0">
              <a:solidFill>
                <a:srgbClr val="1C1C1C"/>
              </a:solidFill>
              <a:latin typeface="微软雅黑"/>
              <a:ea typeface="微软雅黑"/>
            </a:endParaRPr>
          </a:p>
        </p:txBody>
      </p:sp>
      <p:sp>
        <p:nvSpPr>
          <p:cNvPr id="121" name="AutoShape 28"/>
          <p:cNvSpPr>
            <a:spLocks/>
          </p:cNvSpPr>
          <p:nvPr/>
        </p:nvSpPr>
        <p:spPr bwMode="auto">
          <a:xfrm>
            <a:off x="7897057" y="1371800"/>
            <a:ext cx="3167010" cy="845115"/>
          </a:xfrm>
          <a:prstGeom prst="accentCallout2">
            <a:avLst>
              <a:gd name="adj1" fmla="val 13634"/>
              <a:gd name="adj2" fmla="val -3227"/>
              <a:gd name="adj3" fmla="val 13634"/>
              <a:gd name="adj4" fmla="val -24125"/>
              <a:gd name="adj5" fmla="val 92236"/>
              <a:gd name="adj6" fmla="val -39583"/>
            </a:avLst>
          </a:prstGeom>
          <a:noFill/>
          <a:ln w="9525">
            <a:solidFill>
              <a:srgbClr val="CC3300"/>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p>
            <a:pPr fontAlgn="base">
              <a:spcBef>
                <a:spcPct val="0"/>
              </a:spcBef>
              <a:spcAft>
                <a:spcPct val="0"/>
              </a:spcAft>
            </a:pPr>
            <a:r>
              <a:rPr lang="zh-CN" altLang="en-US" sz="1350" dirty="0">
                <a:solidFill>
                  <a:srgbClr val="F79646">
                    <a:lumMod val="50000"/>
                  </a:srgbClr>
                </a:solidFill>
                <a:latin typeface="微软雅黑"/>
              </a:rPr>
              <a:t>根据用户标签，客群和画像进行个性化营销</a:t>
            </a:r>
            <a:endParaRPr lang="en-US" altLang="zh-CN" sz="1350" dirty="0">
              <a:solidFill>
                <a:srgbClr val="F79646">
                  <a:lumMod val="50000"/>
                </a:srgbClr>
              </a:solidFill>
              <a:latin typeface="微软雅黑"/>
            </a:endParaRPr>
          </a:p>
          <a:p>
            <a:pPr fontAlgn="base">
              <a:spcBef>
                <a:spcPct val="0"/>
              </a:spcBef>
              <a:spcAft>
                <a:spcPct val="0"/>
              </a:spcAft>
            </a:pPr>
            <a:endParaRPr lang="en-US" altLang="zh-CN" sz="1350" dirty="0">
              <a:solidFill>
                <a:srgbClr val="F79646">
                  <a:lumMod val="50000"/>
                </a:srgbClr>
              </a:solidFill>
              <a:latin typeface="微软雅黑"/>
            </a:endParaRPr>
          </a:p>
        </p:txBody>
      </p:sp>
      <p:sp>
        <p:nvSpPr>
          <p:cNvPr id="122" name="AutoShape 29"/>
          <p:cNvSpPr>
            <a:spLocks/>
          </p:cNvSpPr>
          <p:nvPr/>
        </p:nvSpPr>
        <p:spPr bwMode="auto">
          <a:xfrm>
            <a:off x="7932025" y="3956398"/>
            <a:ext cx="3132221" cy="845115"/>
          </a:xfrm>
          <a:prstGeom prst="accentCallout2">
            <a:avLst>
              <a:gd name="adj1" fmla="val 13634"/>
              <a:gd name="adj2" fmla="val -3227"/>
              <a:gd name="adj3" fmla="val 13634"/>
              <a:gd name="adj4" fmla="val -18616"/>
              <a:gd name="adj5" fmla="val 6238"/>
              <a:gd name="adj6" fmla="val -22653"/>
            </a:avLst>
          </a:prstGeom>
          <a:noFill/>
          <a:ln w="9525">
            <a:solidFill>
              <a:srgbClr val="CC3300"/>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p>
            <a:pPr fontAlgn="base">
              <a:spcBef>
                <a:spcPct val="0"/>
              </a:spcBef>
              <a:spcAft>
                <a:spcPct val="0"/>
              </a:spcAft>
            </a:pPr>
            <a:r>
              <a:rPr lang="zh-CN" altLang="en-US" sz="1350" dirty="0">
                <a:solidFill>
                  <a:srgbClr val="F79646">
                    <a:lumMod val="50000"/>
                  </a:srgbClr>
                </a:solidFill>
                <a:latin typeface="微软雅黑"/>
              </a:rPr>
              <a:t>基于用户画像，获取用户内容兴趣标签，结合内容相似和用户相似分析，进行精准内容推荐</a:t>
            </a:r>
            <a:endParaRPr lang="en-US" altLang="zh-CN" sz="1350" dirty="0">
              <a:solidFill>
                <a:srgbClr val="F79646">
                  <a:lumMod val="50000"/>
                </a:srgbClr>
              </a:solidFill>
              <a:latin typeface="微软雅黑"/>
            </a:endParaRPr>
          </a:p>
        </p:txBody>
      </p:sp>
      <p:sp>
        <p:nvSpPr>
          <p:cNvPr id="123" name="AutoShape 30"/>
          <p:cNvSpPr>
            <a:spLocks/>
          </p:cNvSpPr>
          <p:nvPr/>
        </p:nvSpPr>
        <p:spPr bwMode="auto">
          <a:xfrm flipH="1">
            <a:off x="965931" y="1268971"/>
            <a:ext cx="3078041" cy="909010"/>
          </a:xfrm>
          <a:prstGeom prst="accentCallout2">
            <a:avLst>
              <a:gd name="adj1" fmla="val 13634"/>
              <a:gd name="adj2" fmla="val -3333"/>
              <a:gd name="adj3" fmla="val 13634"/>
              <a:gd name="adj4" fmla="val -18819"/>
              <a:gd name="adj5" fmla="val 89769"/>
              <a:gd name="adj6" fmla="val -34444"/>
            </a:avLst>
          </a:prstGeom>
          <a:noFill/>
          <a:ln w="9525">
            <a:solidFill>
              <a:srgbClr val="CC3300"/>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1350" dirty="0">
                <a:solidFill>
                  <a:srgbClr val="F79646">
                    <a:lumMod val="50000"/>
                  </a:srgbClr>
                </a:solidFill>
                <a:latin typeface="微软雅黑"/>
                <a:ea typeface="微软雅黑"/>
              </a:rPr>
              <a:t>根据业务需求，使用用户标签区分客群，支持为市场活动或业务分析等</a:t>
            </a:r>
            <a:endParaRPr lang="en-US" altLang="zh-CN" sz="1350" kern="0" dirty="0">
              <a:solidFill>
                <a:srgbClr val="F79646">
                  <a:lumMod val="50000"/>
                </a:srgbClr>
              </a:solidFill>
              <a:latin typeface="微软雅黑"/>
              <a:ea typeface="微软雅黑"/>
            </a:endParaRPr>
          </a:p>
        </p:txBody>
      </p:sp>
      <p:sp>
        <p:nvSpPr>
          <p:cNvPr id="124" name="AutoShape 31"/>
          <p:cNvSpPr>
            <a:spLocks/>
          </p:cNvSpPr>
          <p:nvPr/>
        </p:nvSpPr>
        <p:spPr bwMode="auto">
          <a:xfrm>
            <a:off x="965932" y="4185010"/>
            <a:ext cx="3078041" cy="809901"/>
          </a:xfrm>
          <a:prstGeom prst="accentCallout2">
            <a:avLst>
              <a:gd name="adj1" fmla="val 14231"/>
              <a:gd name="adj2" fmla="val 103227"/>
              <a:gd name="adj3" fmla="val 14231"/>
              <a:gd name="adj4" fmla="val 118750"/>
              <a:gd name="adj5" fmla="val -2936"/>
              <a:gd name="adj6" fmla="val 124637"/>
            </a:avLst>
          </a:prstGeom>
          <a:noFill/>
          <a:ln w="9525">
            <a:solidFill>
              <a:srgbClr val="CC3300"/>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p>
            <a:pPr fontAlgn="base">
              <a:spcBef>
                <a:spcPct val="0"/>
              </a:spcBef>
              <a:spcAft>
                <a:spcPct val="0"/>
              </a:spcAft>
            </a:pPr>
            <a:r>
              <a:rPr lang="zh-CN" altLang="en-US" sz="1350" dirty="0">
                <a:solidFill>
                  <a:srgbClr val="F79646">
                    <a:lumMod val="50000"/>
                  </a:srgbClr>
                </a:solidFill>
                <a:latin typeface="微软雅黑"/>
              </a:rPr>
              <a:t>基于用户兴趣爱好，消费偏好等标签信息，确定购买意图，实现精准投放</a:t>
            </a:r>
            <a:endParaRPr lang="en-US" altLang="zh-CN" sz="1350" dirty="0">
              <a:solidFill>
                <a:srgbClr val="F79646">
                  <a:lumMod val="50000"/>
                </a:srgbClr>
              </a:solidFill>
              <a:latin typeface="微软雅黑"/>
            </a:endParaRPr>
          </a:p>
          <a:p>
            <a:pPr fontAlgn="base">
              <a:spcBef>
                <a:spcPct val="0"/>
              </a:spcBef>
              <a:spcAft>
                <a:spcPct val="0"/>
              </a:spcAft>
            </a:pPr>
            <a:endParaRPr lang="en-US" altLang="zh-CN" sz="1350" dirty="0">
              <a:solidFill>
                <a:srgbClr val="F79646">
                  <a:lumMod val="50000"/>
                </a:srgbClr>
              </a:solidFill>
              <a:latin typeface="微软雅黑"/>
            </a:endParaRPr>
          </a:p>
        </p:txBody>
      </p:sp>
      <p:sp>
        <p:nvSpPr>
          <p:cNvPr id="125" name="WordArt 32"/>
          <p:cNvSpPr>
            <a:spLocks noChangeArrowheads="1" noChangeShapeType="1" noTextEdit="1"/>
          </p:cNvSpPr>
          <p:nvPr/>
        </p:nvSpPr>
        <p:spPr bwMode="gray">
          <a:xfrm rot="2760178">
            <a:off x="4580269" y="3779500"/>
            <a:ext cx="1563782" cy="618628"/>
          </a:xfrm>
          <a:prstGeom prst="rect">
            <a:avLst/>
          </a:prstGeom>
          <a:extLst>
            <a:ext uri="{91240B29-F687-4F45-9708-019B960494DF}">
              <a14:hiddenLine xmlns:a14="http://schemas.microsoft.com/office/drawing/2010/main" w="6350">
                <a:solidFill>
                  <a:srgbClr val="000000"/>
                </a:solidFill>
                <a:round/>
                <a:headEnd/>
                <a:tailEnd/>
              </a14:hiddenLine>
            </a:ext>
          </a:extLst>
        </p:spPr>
        <p:txBody>
          <a:bodyPr spcFirstLastPara="1" wrap="none" fromWordArt="1">
            <a:prstTxWarp prst="textArchDown">
              <a:avLst>
                <a:gd name="adj" fmla="val 436180"/>
              </a:avLst>
            </a:prstTxWarp>
          </a:bodyPr>
          <a:lstStyle/>
          <a:p>
            <a:pPr algn="ctr" fontAlgn="base">
              <a:spcBef>
                <a:spcPct val="0"/>
              </a:spcBef>
              <a:spcAft>
                <a:spcPct val="0"/>
              </a:spcAft>
            </a:pPr>
            <a:r>
              <a:rPr lang="en-US" altLang="zh-CN"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zh-CN" altLang="en-US"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广告投放</a:t>
            </a:r>
            <a:r>
              <a:rPr lang="en-US" altLang="zh-CN" sz="1350" kern="10" dirty="0">
                <a:solidFill>
                  <a:srgbClr val="000000"/>
                </a:solidFill>
                <a:latin typeface="Verdana" panose="020B0604030504040204" pitchFamily="34" charset="0"/>
                <a:ea typeface="Verdana" panose="020B0604030504040204" pitchFamily="34" charset="0"/>
                <a:cs typeface="Verdana" panose="020B0604030504040204" pitchFamily="34" charset="0"/>
              </a:rPr>
              <a:t>     </a:t>
            </a:r>
            <a:endParaRPr lang="zh-CN" altLang="en-US" sz="1350" kern="10" dirty="0">
              <a:solidFill>
                <a:srgbClr val="000000"/>
              </a:solidFill>
              <a:latin typeface="Verdana" panose="020B0604030504040204" pitchFamily="34" charset="0"/>
              <a:ea typeface="宋体" panose="02010600030101010101" pitchFamily="2" charset="-122"/>
              <a:cs typeface="Verdana" panose="020B0604030504040204" pitchFamily="34" charset="0"/>
            </a:endParaRPr>
          </a:p>
        </p:txBody>
      </p:sp>
      <p:pic>
        <p:nvPicPr>
          <p:cNvPr id="13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99" y="4725018"/>
            <a:ext cx="3143774" cy="1447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图片 36"/>
          <p:cNvPicPr>
            <a:picLocks noChangeAspect="1"/>
          </p:cNvPicPr>
          <p:nvPr/>
        </p:nvPicPr>
        <p:blipFill>
          <a:blip r:embed="rId5"/>
          <a:stretch>
            <a:fillRect/>
          </a:stretch>
        </p:blipFill>
        <p:spPr>
          <a:xfrm>
            <a:off x="1073932" y="1974383"/>
            <a:ext cx="2788656" cy="1621093"/>
          </a:xfrm>
          <a:prstGeom prst="rect">
            <a:avLst/>
          </a:prstGeom>
        </p:spPr>
      </p:pic>
      <p:pic>
        <p:nvPicPr>
          <p:cNvPr id="38" name="图片 37"/>
          <p:cNvPicPr>
            <a:picLocks noChangeAspect="1"/>
          </p:cNvPicPr>
          <p:nvPr/>
        </p:nvPicPr>
        <p:blipFill>
          <a:blip r:embed="rId6"/>
          <a:stretch>
            <a:fillRect/>
          </a:stretch>
        </p:blipFill>
        <p:spPr>
          <a:xfrm>
            <a:off x="8094027" y="4681374"/>
            <a:ext cx="2973208" cy="1491338"/>
          </a:xfrm>
          <a:prstGeom prst="rect">
            <a:avLst/>
          </a:prstGeom>
        </p:spPr>
      </p:pic>
      <p:pic>
        <p:nvPicPr>
          <p:cNvPr id="39" name="图片 38"/>
          <p:cNvPicPr>
            <a:picLocks noChangeAspect="1"/>
          </p:cNvPicPr>
          <p:nvPr/>
        </p:nvPicPr>
        <p:blipFill>
          <a:blip r:embed="rId7"/>
          <a:stretch>
            <a:fillRect/>
          </a:stretch>
        </p:blipFill>
        <p:spPr>
          <a:xfrm>
            <a:off x="8006170" y="1974383"/>
            <a:ext cx="3185472" cy="1753799"/>
          </a:xfrm>
          <a:prstGeom prst="rect">
            <a:avLst/>
          </a:prstGeom>
        </p:spPr>
      </p:pic>
    </p:spTree>
    <p:extLst>
      <p:ext uri="{BB962C8B-B14F-4D97-AF65-F5344CB8AC3E}">
        <p14:creationId xmlns:p14="http://schemas.microsoft.com/office/powerpoint/2010/main" val="8042394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13" name="文本框 12"/>
          <p:cNvSpPr txBox="1"/>
          <p:nvPr/>
        </p:nvSpPr>
        <p:spPr>
          <a:xfrm>
            <a:off x="1223680" y="1411941"/>
            <a:ext cx="6548720" cy="5088872"/>
          </a:xfrm>
          <a:prstGeom prst="rect">
            <a:avLst/>
          </a:prstGeom>
          <a:noFill/>
        </p:spPr>
        <p:txBody>
          <a:bodyPr wrap="square" rtlCol="0">
            <a:noAutofit/>
          </a:bodyPr>
          <a:lstStyle/>
          <a:p>
            <a:r>
              <a:rPr lang="en-US" altLang="zh-CN" sz="3200" dirty="0" smtClean="0">
                <a:latin typeface="+mn-ea"/>
              </a:rPr>
              <a:t>1</a:t>
            </a:r>
            <a:r>
              <a:rPr lang="zh-CN" altLang="en-US" sz="3200" dirty="0" smtClean="0">
                <a:latin typeface="+mn-ea"/>
              </a:rPr>
              <a:t>、画像系统概述</a:t>
            </a:r>
            <a:endParaRPr lang="en-US" altLang="zh-CN" sz="3200" dirty="0" smtClean="0">
              <a:latin typeface="+mn-ea"/>
            </a:endParaRPr>
          </a:p>
          <a:p>
            <a:r>
              <a:rPr lang="en-US" altLang="zh-CN" sz="3200" dirty="0" smtClean="0">
                <a:latin typeface="+mn-ea"/>
              </a:rPr>
              <a:t>2</a:t>
            </a:r>
            <a:r>
              <a:rPr lang="zh-CN" altLang="en-US" sz="3200" dirty="0" smtClean="0">
                <a:latin typeface="+mn-ea"/>
              </a:rPr>
              <a:t>、画像系统架构</a:t>
            </a:r>
            <a:endParaRPr lang="en-US" altLang="zh-CN" sz="3200" dirty="0" smtClean="0">
              <a:latin typeface="+mn-ea"/>
            </a:endParaRPr>
          </a:p>
          <a:p>
            <a:r>
              <a:rPr lang="en-US" altLang="zh-CN" sz="3200" dirty="0" smtClean="0">
                <a:latin typeface="+mn-ea"/>
              </a:rPr>
              <a:t>3</a:t>
            </a:r>
            <a:r>
              <a:rPr lang="zh-CN" altLang="en-US" sz="3200" dirty="0" smtClean="0">
                <a:latin typeface="+mn-ea"/>
              </a:rPr>
              <a:t>、标签体系建设</a:t>
            </a:r>
            <a:endParaRPr lang="en-US" altLang="zh-CN" sz="3200" dirty="0" smtClean="0">
              <a:latin typeface="+mn-ea"/>
            </a:endParaRPr>
          </a:p>
          <a:p>
            <a:r>
              <a:rPr lang="en-US" altLang="zh-CN" sz="3200" dirty="0" smtClean="0">
                <a:latin typeface="+mn-ea"/>
              </a:rPr>
              <a:t>4</a:t>
            </a:r>
            <a:r>
              <a:rPr lang="zh-CN" altLang="en-US" sz="3200" dirty="0" smtClean="0">
                <a:latin typeface="+mn-ea"/>
              </a:rPr>
              <a:t>、标签管理平台</a:t>
            </a:r>
            <a:endParaRPr lang="en-US" altLang="zh-CN" sz="3200" dirty="0" smtClean="0">
              <a:latin typeface="+mn-ea"/>
            </a:endParaRPr>
          </a:p>
          <a:p>
            <a:r>
              <a:rPr lang="en-US" altLang="zh-CN" sz="3200" dirty="0" smtClean="0">
                <a:latin typeface="+mn-ea"/>
              </a:rPr>
              <a:t>5</a:t>
            </a:r>
            <a:r>
              <a:rPr lang="zh-CN" altLang="en-US" sz="3200" dirty="0" smtClean="0">
                <a:latin typeface="+mn-ea"/>
              </a:rPr>
              <a:t>、画像应用平台</a:t>
            </a:r>
            <a:endParaRPr lang="en-US" altLang="zh-CN" sz="3200" dirty="0" smtClean="0">
              <a:latin typeface="+mn-ea"/>
            </a:endParaRPr>
          </a:p>
          <a:p>
            <a:r>
              <a:rPr lang="en-US" altLang="zh-CN" sz="3200" dirty="0" smtClean="0">
                <a:latin typeface="+mn-ea"/>
              </a:rPr>
              <a:t>6</a:t>
            </a:r>
            <a:r>
              <a:rPr lang="zh-CN" altLang="en-US" sz="3200" dirty="0" smtClean="0">
                <a:latin typeface="+mn-ea"/>
              </a:rPr>
              <a:t>、标签开放服务</a:t>
            </a:r>
            <a:endParaRPr lang="en-US" altLang="zh-CN" sz="3200" dirty="0" smtClean="0">
              <a:latin typeface="+mn-ea"/>
            </a:endParaRPr>
          </a:p>
          <a:p>
            <a:r>
              <a:rPr lang="en-US" altLang="zh-CN" sz="3200" dirty="0" smtClean="0">
                <a:latin typeface="+mn-ea"/>
              </a:rPr>
              <a:t>7</a:t>
            </a:r>
            <a:r>
              <a:rPr lang="zh-CN" altLang="en-US" sz="3200" dirty="0" smtClean="0">
                <a:latin typeface="+mn-ea"/>
              </a:rPr>
              <a:t>、关键技术方案</a:t>
            </a:r>
            <a:endParaRPr lang="en-US" altLang="zh-CN" sz="3200" dirty="0" smtClean="0">
              <a:latin typeface="+mn-ea"/>
            </a:endParaRPr>
          </a:p>
          <a:p>
            <a:r>
              <a:rPr lang="en-US" altLang="zh-CN" sz="3200" dirty="0" smtClean="0">
                <a:latin typeface="+mn-ea"/>
              </a:rPr>
              <a:t>8</a:t>
            </a:r>
            <a:r>
              <a:rPr lang="zh-CN" altLang="en-US" sz="3200" dirty="0" smtClean="0">
                <a:latin typeface="+mn-ea"/>
              </a:rPr>
              <a:t>、网络安全与隐私保护</a:t>
            </a:r>
            <a:endParaRPr lang="en-US" altLang="zh-CN" sz="3200" dirty="0" smtClean="0">
              <a:latin typeface="+mn-ea"/>
            </a:endParaRPr>
          </a:p>
          <a:p>
            <a:r>
              <a:rPr lang="en-US" altLang="zh-CN" sz="3200" dirty="0" smtClean="0">
                <a:latin typeface="+mn-ea"/>
              </a:rPr>
              <a:t>9</a:t>
            </a:r>
            <a:r>
              <a:rPr lang="zh-CN" altLang="en-US" sz="3200" dirty="0" smtClean="0">
                <a:latin typeface="+mn-ea"/>
              </a:rPr>
              <a:t>、版本计划</a:t>
            </a:r>
            <a:endParaRPr lang="zh-CN" altLang="en-US" sz="2400" dirty="0">
              <a:latin typeface="+mn-ea"/>
            </a:endParaRPr>
          </a:p>
        </p:txBody>
      </p:sp>
      <p:sp>
        <p:nvSpPr>
          <p:cNvPr id="14" name="左箭头 13"/>
          <p:cNvSpPr/>
          <p:nvPr/>
        </p:nvSpPr>
        <p:spPr>
          <a:xfrm>
            <a:off x="4843463" y="4519039"/>
            <a:ext cx="571500" cy="2143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8592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a:t>
            </a:r>
            <a:r>
              <a:rPr lang="zh-CN" altLang="en-US" dirty="0"/>
              <a:t>）统一用户识别</a:t>
            </a:r>
            <a:r>
              <a:rPr lang="zh-CN" altLang="en-US" dirty="0" smtClean="0"/>
              <a:t>：</a:t>
            </a:r>
            <a:r>
              <a:rPr lang="zh-CN" altLang="en-US" dirty="0"/>
              <a:t>基于业务场</a:t>
            </a:r>
            <a:r>
              <a:rPr lang="zh-CN" altLang="en-US" dirty="0" smtClean="0"/>
              <a:t>景确定拉通规</a:t>
            </a:r>
            <a:r>
              <a:rPr lang="zh-CN" altLang="en-US" dirty="0"/>
              <a:t>则</a:t>
            </a:r>
          </a:p>
        </p:txBody>
      </p:sp>
      <p:sp>
        <p:nvSpPr>
          <p:cNvPr id="3" name="矩形 2"/>
          <p:cNvSpPr/>
          <p:nvPr/>
        </p:nvSpPr>
        <p:spPr>
          <a:xfrm>
            <a:off x="1895747" y="1258207"/>
            <a:ext cx="2418749" cy="1727396"/>
          </a:xfrm>
          <a:prstGeom prst="rect">
            <a:avLst/>
          </a:prstGeom>
        </p:spPr>
        <p:txBody>
          <a:bodyPr wrap="square">
            <a:spAutoFit/>
          </a:bodyPr>
          <a:lstStyle/>
          <a:p>
            <a:pPr marL="136904" indent="-136904">
              <a:lnSpc>
                <a:spcPct val="150000"/>
              </a:lnSpc>
              <a:spcBef>
                <a:spcPts val="300"/>
              </a:spcBef>
              <a:buFont typeface="Wingdings" pitchFamily="2" charset="2"/>
              <a:buChar char="p"/>
            </a:pPr>
            <a:r>
              <a:rPr lang="zh-CN" altLang="en-US" sz="1350" b="1" dirty="0">
                <a:solidFill>
                  <a:srgbClr val="FF0000"/>
                </a:solidFill>
                <a:latin typeface="微软雅黑" pitchFamily="34" charset="-122"/>
              </a:rPr>
              <a:t>一设备多账户：</a:t>
            </a:r>
            <a:r>
              <a:rPr lang="zh-CN" altLang="en-US" sz="1350" b="1" dirty="0">
                <a:solidFill>
                  <a:srgbClr val="3C3C3B"/>
                </a:solidFill>
                <a:latin typeface="微软雅黑" pitchFamily="34" charset="-122"/>
              </a:rPr>
              <a:t>一台设备上使用多个账户</a:t>
            </a:r>
            <a:endParaRPr lang="en-US" altLang="zh-CN" sz="1350" b="1" dirty="0">
              <a:solidFill>
                <a:srgbClr val="3C3C3B"/>
              </a:solidFill>
              <a:latin typeface="微软雅黑" pitchFamily="34" charset="-122"/>
            </a:endParaRPr>
          </a:p>
          <a:p>
            <a:pPr marL="136904" lvl="1" indent="-136904">
              <a:lnSpc>
                <a:spcPct val="150000"/>
              </a:lnSpc>
              <a:spcBef>
                <a:spcPts val="300"/>
              </a:spcBef>
              <a:buFont typeface="Wingdings" pitchFamily="2" charset="2"/>
              <a:buChar char="ü"/>
            </a:pPr>
            <a:r>
              <a:rPr lang="zh-CN" altLang="en-US" sz="1350" dirty="0">
                <a:solidFill>
                  <a:srgbClr val="231F20"/>
                </a:solidFill>
                <a:latin typeface="微软雅黑" pitchFamily="34" charset="-122"/>
              </a:rPr>
              <a:t>经常共用，多个账户经常共用一台设备</a:t>
            </a:r>
            <a:endParaRPr lang="en-US" altLang="zh-CN" sz="1350" dirty="0">
              <a:solidFill>
                <a:srgbClr val="231F20"/>
              </a:solidFill>
              <a:latin typeface="微软雅黑" pitchFamily="34" charset="-122"/>
            </a:endParaRPr>
          </a:p>
          <a:p>
            <a:pPr marL="136904" lvl="1" indent="-136904">
              <a:lnSpc>
                <a:spcPct val="150000"/>
              </a:lnSpc>
              <a:spcBef>
                <a:spcPts val="300"/>
              </a:spcBef>
              <a:buFont typeface="Wingdings" pitchFamily="2" charset="2"/>
              <a:buChar char="ü"/>
            </a:pPr>
            <a:r>
              <a:rPr lang="zh-CN" altLang="en-US" sz="1350" dirty="0">
                <a:solidFill>
                  <a:srgbClr val="3C3C3B"/>
                </a:solidFill>
                <a:latin typeface="微软雅黑" pitchFamily="34" charset="-122"/>
              </a:rPr>
              <a:t>偶尔使用，偶尔用其他账户</a:t>
            </a:r>
            <a:endParaRPr lang="en-US" sz="1350" dirty="0">
              <a:solidFill>
                <a:srgbClr val="3C3C3B"/>
              </a:solidFill>
              <a:latin typeface="微软雅黑" pitchFamily="34" charset="-122"/>
            </a:endParaRPr>
          </a:p>
        </p:txBody>
      </p:sp>
      <p:sp>
        <p:nvSpPr>
          <p:cNvPr id="5" name="矩形 4"/>
          <p:cNvSpPr/>
          <p:nvPr/>
        </p:nvSpPr>
        <p:spPr>
          <a:xfrm>
            <a:off x="1829943" y="789810"/>
            <a:ext cx="7830105" cy="390332"/>
          </a:xfrm>
          <a:prstGeom prst="rect">
            <a:avLst/>
          </a:prstGeom>
          <a:solidFill>
            <a:schemeClr val="accent5">
              <a:lumMod val="75000"/>
            </a:schemeClr>
          </a:solidFill>
          <a:ln w="9525">
            <a:noFill/>
            <a:miter lim="800000"/>
            <a:headEnd/>
            <a:tailEnd/>
          </a:ln>
          <a:effectLst/>
        </p:spPr>
        <p:txBody>
          <a:bodyPr wrap="square" tIns="68573" bIns="68573" rtlCol="0" anchor="ctr">
            <a:prstTxWarp prst="textNoShape">
              <a:avLst/>
            </a:prstTxWarp>
            <a:noAutofit/>
          </a:bodyPr>
          <a:lstStyle/>
          <a:p>
            <a:pPr algn="ctr">
              <a:defRPr/>
            </a:pPr>
            <a:r>
              <a:rPr lang="zh-CN" altLang="en-US" sz="1350" b="1" kern="0" dirty="0">
                <a:solidFill>
                  <a:prstClr val="white"/>
                </a:solidFill>
                <a:latin typeface="微软雅黑" panose="020B0503020204020204" pitchFamily="34" charset="-122"/>
              </a:rPr>
              <a:t>用户识别的复杂场景</a:t>
            </a:r>
          </a:p>
        </p:txBody>
      </p:sp>
      <p:sp>
        <p:nvSpPr>
          <p:cNvPr id="6" name="矩形 5"/>
          <p:cNvSpPr/>
          <p:nvPr/>
        </p:nvSpPr>
        <p:spPr>
          <a:xfrm>
            <a:off x="4540364" y="1258207"/>
            <a:ext cx="2632167" cy="1415772"/>
          </a:xfrm>
          <a:prstGeom prst="rect">
            <a:avLst/>
          </a:prstGeom>
        </p:spPr>
        <p:txBody>
          <a:bodyPr wrap="square">
            <a:spAutoFit/>
          </a:bodyPr>
          <a:lstStyle/>
          <a:p>
            <a:pPr marL="136904" indent="-136904">
              <a:lnSpc>
                <a:spcPct val="150000"/>
              </a:lnSpc>
              <a:spcBef>
                <a:spcPts val="300"/>
              </a:spcBef>
              <a:buFont typeface="Wingdings" pitchFamily="2" charset="2"/>
              <a:buChar char="p"/>
            </a:pPr>
            <a:r>
              <a:rPr lang="zh-CN" altLang="en-US" sz="1350" b="1" dirty="0">
                <a:solidFill>
                  <a:srgbClr val="FF0000"/>
                </a:solidFill>
                <a:latin typeface="微软雅黑" pitchFamily="34" charset="-122"/>
              </a:rPr>
              <a:t>一账户多设备：</a:t>
            </a:r>
            <a:r>
              <a:rPr lang="zh-CN" altLang="en-US" sz="1350" b="1" dirty="0">
                <a:solidFill>
                  <a:srgbClr val="3C3C3B"/>
                </a:solidFill>
                <a:latin typeface="微软雅黑" pitchFamily="34" charset="-122"/>
              </a:rPr>
              <a:t>一个账户使用了多个设备</a:t>
            </a:r>
            <a:endParaRPr lang="en-US" altLang="zh-CN" sz="1350" b="1" dirty="0">
              <a:solidFill>
                <a:srgbClr val="3C3C3B"/>
              </a:solidFill>
              <a:latin typeface="微软雅黑" pitchFamily="34" charset="-122"/>
            </a:endParaRPr>
          </a:p>
          <a:p>
            <a:pPr marL="136904" lvl="1" indent="-136904">
              <a:lnSpc>
                <a:spcPct val="150000"/>
              </a:lnSpc>
              <a:spcBef>
                <a:spcPts val="300"/>
              </a:spcBef>
              <a:buFont typeface="Wingdings" pitchFamily="2" charset="2"/>
              <a:buChar char="ü"/>
            </a:pPr>
            <a:r>
              <a:rPr lang="zh-CN" altLang="en-US" sz="1350" dirty="0">
                <a:solidFill>
                  <a:srgbClr val="231F20"/>
                </a:solidFill>
                <a:latin typeface="微软雅黑" pitchFamily="34" charset="-122"/>
              </a:rPr>
              <a:t>换机，用户换了新的设备</a:t>
            </a:r>
            <a:endParaRPr lang="en-US" altLang="zh-CN" sz="1350" dirty="0">
              <a:solidFill>
                <a:srgbClr val="231F20"/>
              </a:solidFill>
              <a:latin typeface="微软雅黑" pitchFamily="34" charset="-122"/>
            </a:endParaRPr>
          </a:p>
          <a:p>
            <a:pPr marL="136904" lvl="1" indent="-136904">
              <a:lnSpc>
                <a:spcPct val="150000"/>
              </a:lnSpc>
              <a:spcBef>
                <a:spcPts val="300"/>
              </a:spcBef>
              <a:buFont typeface="Wingdings" pitchFamily="2" charset="2"/>
              <a:buChar char="ü"/>
            </a:pPr>
            <a:r>
              <a:rPr lang="zh-CN" altLang="en-US" sz="1350" dirty="0">
                <a:solidFill>
                  <a:srgbClr val="231F20"/>
                </a:solidFill>
                <a:latin typeface="微软雅黑" pitchFamily="34" charset="-122"/>
              </a:rPr>
              <a:t>多机，用户拥有多个设备</a:t>
            </a:r>
            <a:endParaRPr lang="en-US" altLang="en-US" sz="1350" dirty="0">
              <a:solidFill>
                <a:srgbClr val="231F20"/>
              </a:solidFill>
              <a:latin typeface="微软雅黑" pitchFamily="34" charset="-122"/>
            </a:endParaRPr>
          </a:p>
        </p:txBody>
      </p:sp>
      <p:sp>
        <p:nvSpPr>
          <p:cNvPr id="7" name="矩形 6"/>
          <p:cNvSpPr/>
          <p:nvPr/>
        </p:nvSpPr>
        <p:spPr>
          <a:xfrm>
            <a:off x="7348009" y="1258208"/>
            <a:ext cx="2312039" cy="715581"/>
          </a:xfrm>
          <a:prstGeom prst="rect">
            <a:avLst/>
          </a:prstGeom>
        </p:spPr>
        <p:txBody>
          <a:bodyPr wrap="square">
            <a:spAutoFit/>
          </a:bodyPr>
          <a:lstStyle/>
          <a:p>
            <a:pPr marL="136904" indent="-136904">
              <a:lnSpc>
                <a:spcPct val="150000"/>
              </a:lnSpc>
              <a:spcBef>
                <a:spcPts val="300"/>
              </a:spcBef>
              <a:buFont typeface="Wingdings" pitchFamily="2" charset="2"/>
              <a:buChar char="p"/>
            </a:pPr>
            <a:r>
              <a:rPr lang="zh-CN" altLang="en-US" sz="1350" b="1" dirty="0">
                <a:solidFill>
                  <a:srgbClr val="FF0000"/>
                </a:solidFill>
                <a:latin typeface="微软雅黑" pitchFamily="34" charset="-122"/>
              </a:rPr>
              <a:t>多账户多设备：</a:t>
            </a:r>
            <a:r>
              <a:rPr lang="zh-CN" altLang="en-US" sz="1350" b="1" dirty="0">
                <a:solidFill>
                  <a:srgbClr val="3C3C3B"/>
                </a:solidFill>
                <a:latin typeface="微软雅黑" pitchFamily="34" charset="-122"/>
              </a:rPr>
              <a:t>多个设备上使用多个账户</a:t>
            </a:r>
            <a:endParaRPr lang="en-US" altLang="zh-CN" sz="1350" b="1" dirty="0">
              <a:solidFill>
                <a:srgbClr val="3C3C3B"/>
              </a:solidFill>
              <a:latin typeface="微软雅黑" pitchFamily="34" charset="-122"/>
            </a:endParaRPr>
          </a:p>
        </p:txBody>
      </p:sp>
      <p:sp>
        <p:nvSpPr>
          <p:cNvPr id="8" name="等腰三角形 7"/>
          <p:cNvSpPr/>
          <p:nvPr/>
        </p:nvSpPr>
        <p:spPr>
          <a:xfrm rot="10800000">
            <a:off x="4623378" y="3079846"/>
            <a:ext cx="2228632" cy="457155"/>
          </a:xfrm>
          <a:prstGeom prst="triangle">
            <a:avLst/>
          </a:prstGeom>
          <a:solidFill>
            <a:schemeClr val="accent5">
              <a:lumMod val="60000"/>
              <a:lumOff val="40000"/>
            </a:schemeClr>
          </a:solidFill>
          <a:ln w="9525" cap="flat" cmpd="sng" algn="ctr">
            <a:noFill/>
            <a:prstDash val="solid"/>
            <a:headEnd/>
            <a:tailEnd/>
          </a:ln>
          <a:effectLst>
            <a:outerShdw blurRad="40000" dist="20000" dir="5400000" rotWithShape="0">
              <a:srgbClr val="000000">
                <a:alpha val="38000"/>
              </a:srgbClr>
            </a:outerShdw>
          </a:effectLst>
        </p:spPr>
        <p:txBody>
          <a:bodyPr wrap="square" tIns="68573" bIns="68573" rtlCol="0" anchor="t">
            <a:prstTxWarp prst="textNoShape">
              <a:avLst/>
            </a:prstTxWarp>
            <a:noAutofit/>
          </a:bodyPr>
          <a:lstStyle/>
          <a:p>
            <a:pPr algn="ctr">
              <a:defRPr/>
            </a:pPr>
            <a:endParaRPr lang="zh-CN" altLang="en-US" sz="1350" kern="0" dirty="0">
              <a:solidFill>
                <a:srgbClr val="EC881D"/>
              </a:solidFill>
              <a:latin typeface="Century Gothic"/>
            </a:endParaRPr>
          </a:p>
        </p:txBody>
      </p:sp>
      <p:graphicFrame>
        <p:nvGraphicFramePr>
          <p:cNvPr id="9" name="表格 8"/>
          <p:cNvGraphicFramePr>
            <a:graphicFrameLocks noGrp="1"/>
          </p:cNvGraphicFramePr>
          <p:nvPr>
            <p:extLst/>
          </p:nvPr>
        </p:nvGraphicFramePr>
        <p:xfrm>
          <a:off x="1821656" y="3607154"/>
          <a:ext cx="7946393" cy="2575885"/>
        </p:xfrm>
        <a:graphic>
          <a:graphicData uri="http://schemas.openxmlformats.org/drawingml/2006/table">
            <a:tbl>
              <a:tblPr/>
              <a:tblGrid>
                <a:gridCol w="1626227"/>
                <a:gridCol w="2925990"/>
                <a:gridCol w="3394176"/>
              </a:tblGrid>
              <a:tr h="476180">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ctr" fontAlgn="ctr"/>
                      <a:r>
                        <a:rPr lang="zh-CN" altLang="en-US" sz="1300" b="1" kern="1200" dirty="0" smtClean="0">
                          <a:solidFill>
                            <a:schemeClr val="bg1"/>
                          </a:solidFill>
                          <a:latin typeface="微软雅黑" pitchFamily="34" charset="-122"/>
                          <a:ea typeface="微软雅黑" pitchFamily="34" charset="-122"/>
                          <a:cs typeface="+mn-cs"/>
                        </a:rPr>
                        <a:t>业务描述</a:t>
                      </a:r>
                      <a:endParaRPr lang="en-US" altLang="en-US" sz="1300" b="1" kern="1200" dirty="0">
                        <a:solidFill>
                          <a:schemeClr val="bg1"/>
                        </a:solidFill>
                        <a:latin typeface="微软雅黑" pitchFamily="34" charset="-122"/>
                        <a:ea typeface="微软雅黑" pitchFamily="34" charset="-122"/>
                        <a:cs typeface="+mn-cs"/>
                      </a:endParaRPr>
                    </a:p>
                  </a:txBody>
                  <a:tcPr marL="5714" marR="5714" marT="571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ctr" fontAlgn="ctr"/>
                      <a:r>
                        <a:rPr lang="zh-CN" altLang="en-US" sz="1300" b="1" kern="0" dirty="0" smtClean="0">
                          <a:solidFill>
                            <a:prstClr val="white"/>
                          </a:solidFill>
                          <a:latin typeface="微软雅黑" pitchFamily="34" charset="-122"/>
                          <a:ea typeface="微软雅黑" pitchFamily="34" charset="-122"/>
                          <a:cs typeface="+mn-cs"/>
                        </a:rPr>
                        <a:t>规则口径</a:t>
                      </a:r>
                      <a:endParaRPr lang="en-US" altLang="en-US" sz="1300" b="1" kern="1200" dirty="0">
                        <a:solidFill>
                          <a:schemeClr val="bg1"/>
                        </a:solidFill>
                        <a:latin typeface="微软雅黑" pitchFamily="34" charset="-122"/>
                        <a:ea typeface="微软雅黑" pitchFamily="34" charset="-122"/>
                        <a:cs typeface="+mn-cs"/>
                      </a:endParaRPr>
                    </a:p>
                  </a:txBody>
                  <a:tcPr marL="5714" marR="5714" marT="571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75000"/>
                      </a:scheme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ctr" fontAlgn="ctr"/>
                      <a:r>
                        <a:rPr lang="zh-CN" altLang="en-US" sz="1300" b="1" kern="1200" dirty="0" smtClean="0">
                          <a:solidFill>
                            <a:schemeClr val="bg1"/>
                          </a:solidFill>
                          <a:latin typeface="微软雅黑" pitchFamily="34" charset="-122"/>
                          <a:ea typeface="微软雅黑" pitchFamily="34" charset="-122"/>
                          <a:cs typeface="+mn-cs"/>
                        </a:rPr>
                        <a:t>处理方式</a:t>
                      </a:r>
                      <a:endParaRPr lang="en-US" altLang="en-US" sz="1300" b="1" kern="1200" dirty="0">
                        <a:solidFill>
                          <a:schemeClr val="bg1"/>
                        </a:solidFill>
                        <a:latin typeface="微软雅黑" pitchFamily="34" charset="-122"/>
                        <a:ea typeface="微软雅黑" pitchFamily="34" charset="-122"/>
                        <a:cs typeface="+mn-cs"/>
                      </a:endParaRPr>
                    </a:p>
                  </a:txBody>
                  <a:tcPr marL="5714" marR="5714" marT="571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5">
                        <a:lumMod val="75000"/>
                      </a:schemeClr>
                    </a:solidFill>
                  </a:tcPr>
                </a:tc>
              </a:tr>
              <a:tr h="351490">
                <a:tc rowSpan="2">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l" fontAlgn="b"/>
                      <a:r>
                        <a:rPr lang="zh-CN" altLang="en-US" sz="1300" kern="1200" dirty="0" smtClean="0">
                          <a:solidFill>
                            <a:srgbClr val="3C3C3B"/>
                          </a:solidFill>
                          <a:latin typeface="微软雅黑" pitchFamily="34" charset="-122"/>
                          <a:ea typeface="微软雅黑" pitchFamily="34" charset="-122"/>
                          <a:cs typeface="+mn-cs"/>
                        </a:rPr>
                        <a:t>一设备多账户</a:t>
                      </a:r>
                      <a:endParaRPr lang="zh-CN" altLang="en-US" sz="1300" kern="1200" dirty="0">
                        <a:solidFill>
                          <a:srgbClr val="3C3C3B"/>
                        </a:solidFill>
                        <a:latin typeface="微软雅黑" pitchFamily="34" charset="-122"/>
                        <a:ea typeface="微软雅黑" pitchFamily="34" charset="-122"/>
                        <a:cs typeface="+mn-cs"/>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marL="0" marR="0" indent="0" algn="l" defTabSz="1625528" rtl="0" eaLnBrk="1" fontAlgn="b" latinLnBrk="0" hangingPunct="1">
                        <a:lnSpc>
                          <a:spcPct val="100000"/>
                        </a:lnSpc>
                        <a:spcBef>
                          <a:spcPts val="0"/>
                        </a:spcBef>
                        <a:spcAft>
                          <a:spcPts val="0"/>
                        </a:spcAft>
                        <a:buClrTx/>
                        <a:buSzTx/>
                        <a:buFontTx/>
                        <a:buNone/>
                        <a:tabLst/>
                        <a:defRPr/>
                      </a:pPr>
                      <a:r>
                        <a:rPr lang="zh-CN" altLang="en-US" sz="1300" kern="1200" dirty="0" smtClean="0">
                          <a:solidFill>
                            <a:srgbClr val="3C3C3B"/>
                          </a:solidFill>
                          <a:latin typeface="微软雅黑" pitchFamily="34" charset="-122"/>
                          <a:ea typeface="微软雅黑" pitchFamily="34" charset="-122"/>
                          <a:cs typeface="+mn-cs"/>
                        </a:rPr>
                        <a:t>经常共用：</a:t>
                      </a:r>
                      <a:r>
                        <a:rPr lang="zh-CN" altLang="en-US" sz="1300" kern="1200" dirty="0" smtClean="0">
                          <a:solidFill>
                            <a:srgbClr val="3C3C3B"/>
                          </a:solidFill>
                          <a:latin typeface="微软雅黑" pitchFamily="34" charset="-122"/>
                          <a:ea typeface="微软雅黑" pitchFamily="34" charset="-122"/>
                          <a:cs typeface=""/>
                        </a:rPr>
                        <a:t>副账户使用占比</a:t>
                      </a:r>
                      <a:r>
                        <a:rPr lang="en-US" altLang="zh-CN" sz="1300" kern="1200" dirty="0" smtClean="0">
                          <a:solidFill>
                            <a:srgbClr val="3C3C3B"/>
                          </a:solidFill>
                          <a:latin typeface="微软雅黑" pitchFamily="34" charset="-122"/>
                          <a:ea typeface="微软雅黑" pitchFamily="34" charset="-122"/>
                          <a:cs typeface=""/>
                        </a:rPr>
                        <a:t>&gt;30%</a:t>
                      </a:r>
                      <a:endParaRPr lang="zh-CN" altLang="en-US" sz="1300" kern="1200" dirty="0" smtClean="0">
                        <a:solidFill>
                          <a:srgbClr val="3C3C3B"/>
                        </a:solidFill>
                        <a:latin typeface="微软雅黑" pitchFamily="34" charset="-122"/>
                        <a:ea typeface="微软雅黑" pitchFamily="34" charset="-122"/>
                        <a:cs typeface=""/>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l" fontAlgn="b"/>
                      <a:r>
                        <a:rPr lang="zh-CN" altLang="en-US" sz="1300" kern="1200" dirty="0" smtClean="0">
                          <a:solidFill>
                            <a:srgbClr val="3C3C3B"/>
                          </a:solidFill>
                          <a:latin typeface="微软雅黑" pitchFamily="34" charset="-122"/>
                          <a:ea typeface="微软雅黑" pitchFamily="34" charset="-122"/>
                          <a:cs typeface="+mn-cs"/>
                        </a:rPr>
                        <a:t>在拉通对照表中保留多个账户</a:t>
                      </a:r>
                      <a:endParaRPr lang="zh-CN" altLang="en-US" sz="1300" kern="1200" dirty="0">
                        <a:solidFill>
                          <a:srgbClr val="3C3C3B"/>
                        </a:solidFill>
                        <a:latin typeface="微软雅黑" pitchFamily="34" charset="-122"/>
                        <a:ea typeface="微软雅黑" pitchFamily="34" charset="-122"/>
                        <a:cs typeface="+mn-cs"/>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351490">
                <a:tc vMerge="1">
                  <a:txBody>
                    <a:bodyPr/>
                    <a:lstStyle/>
                    <a:p>
                      <a:endParaRPr lang="zh-CN" altLang="en-US"/>
                    </a:p>
                  </a:txBody>
                  <a:tcPr/>
                </a:tc>
                <a:tc>
                  <a:txBody>
                    <a:bodyPr/>
                    <a:lstStyle/>
                    <a:p>
                      <a:pPr algn="l" fontAlgn="b"/>
                      <a:r>
                        <a:rPr lang="zh-CN" altLang="en-US" sz="1300" kern="1200" dirty="0" smtClean="0">
                          <a:solidFill>
                            <a:srgbClr val="3C3C3B"/>
                          </a:solidFill>
                          <a:latin typeface="微软雅黑" pitchFamily="34" charset="-122"/>
                          <a:ea typeface="微软雅黑" pitchFamily="34" charset="-122"/>
                          <a:cs typeface="+mn-cs"/>
                        </a:rPr>
                        <a:t>偶尔使用：副账户使用占比</a:t>
                      </a:r>
                      <a:r>
                        <a:rPr lang="en-US" altLang="zh-CN" sz="1300" kern="1200" dirty="0" smtClean="0">
                          <a:solidFill>
                            <a:srgbClr val="3C3C3B"/>
                          </a:solidFill>
                          <a:latin typeface="微软雅黑" pitchFamily="34" charset="-122"/>
                          <a:ea typeface="微软雅黑" pitchFamily="34" charset="-122"/>
                          <a:cs typeface="+mn-cs"/>
                        </a:rPr>
                        <a:t>&lt;30%</a:t>
                      </a:r>
                      <a:endParaRPr lang="zh-CN" altLang="en-US" sz="1300" kern="1200" dirty="0">
                        <a:solidFill>
                          <a:srgbClr val="3C3C3B"/>
                        </a:solidFill>
                        <a:latin typeface="微软雅黑" pitchFamily="34" charset="-122"/>
                        <a:ea typeface="微软雅黑" pitchFamily="34" charset="-122"/>
                        <a:cs typeface="+mn-cs"/>
                      </a:endParaRPr>
                    </a:p>
                  </a:txBody>
                  <a:tcPr marL="7143" marR="7143" marT="7143"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algn="l" fontAlgn="b"/>
                      <a:r>
                        <a:rPr lang="zh-CN" altLang="en-US" sz="1300" kern="1200" dirty="0" smtClean="0">
                          <a:solidFill>
                            <a:srgbClr val="3C3C3B"/>
                          </a:solidFill>
                          <a:latin typeface="微软雅黑" pitchFamily="34" charset="-122"/>
                          <a:ea typeface="微软雅黑" pitchFamily="34" charset="-122"/>
                          <a:cs typeface="+mn-cs"/>
                        </a:rPr>
                        <a:t>过滤掉副账户</a:t>
                      </a:r>
                      <a:endParaRPr lang="zh-CN" altLang="en-US" sz="1300" kern="1200" dirty="0">
                        <a:solidFill>
                          <a:srgbClr val="3C3C3B"/>
                        </a:solidFill>
                        <a:latin typeface="微软雅黑" pitchFamily="34" charset="-122"/>
                        <a:ea typeface="微软雅黑" pitchFamily="34" charset="-122"/>
                        <a:cs typeface="+mn-cs"/>
                      </a:endParaRPr>
                    </a:p>
                  </a:txBody>
                  <a:tcPr marL="7143" marR="7143" marT="7143"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351490">
                <a:tc rowSpan="2">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l" fontAlgn="b"/>
                      <a:r>
                        <a:rPr lang="zh-CN" altLang="en-US" sz="1300" kern="1200" dirty="0" smtClean="0">
                          <a:solidFill>
                            <a:srgbClr val="3C3C3B"/>
                          </a:solidFill>
                          <a:latin typeface="微软雅黑" pitchFamily="34" charset="-122"/>
                          <a:ea typeface="微软雅黑" pitchFamily="34" charset="-122"/>
                          <a:cs typeface="+mn-cs"/>
                        </a:rPr>
                        <a:t>一账户多设备</a:t>
                      </a:r>
                      <a:endParaRPr lang="zh-CN" altLang="en-US" sz="1300" kern="1200" dirty="0">
                        <a:solidFill>
                          <a:srgbClr val="3C3C3B"/>
                        </a:solidFill>
                        <a:latin typeface="微软雅黑" pitchFamily="34" charset="-122"/>
                        <a:ea typeface="微软雅黑" pitchFamily="34" charset="-122"/>
                        <a:cs typeface="+mn-cs"/>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l" fontAlgn="b"/>
                      <a:r>
                        <a:rPr lang="zh-CN" altLang="en-US" sz="1300" kern="1200" dirty="0" smtClean="0">
                          <a:solidFill>
                            <a:srgbClr val="3C3C3B"/>
                          </a:solidFill>
                          <a:latin typeface="微软雅黑" pitchFamily="34" charset="-122"/>
                          <a:ea typeface="微软雅黑" pitchFamily="34" charset="-122"/>
                          <a:cs typeface="+mn-cs"/>
                        </a:rPr>
                        <a:t>换机：副设备使用占比</a:t>
                      </a:r>
                      <a:r>
                        <a:rPr lang="en-US" altLang="zh-CN" sz="1300" kern="1200" dirty="0" smtClean="0">
                          <a:solidFill>
                            <a:srgbClr val="3C3C3B"/>
                          </a:solidFill>
                          <a:latin typeface="微软雅黑" pitchFamily="34" charset="-122"/>
                          <a:ea typeface="微软雅黑" pitchFamily="34" charset="-122"/>
                          <a:cs typeface=""/>
                        </a:rPr>
                        <a:t>&lt;30%</a:t>
                      </a:r>
                      <a:endParaRPr lang="zh-CN" altLang="en-US" sz="1300" kern="1200" dirty="0">
                        <a:solidFill>
                          <a:srgbClr val="3C3C3B"/>
                        </a:solidFill>
                        <a:latin typeface="微软雅黑" pitchFamily="34" charset="-122"/>
                        <a:ea typeface="微软雅黑" pitchFamily="34" charset="-122"/>
                        <a:cs typeface="+mn-cs"/>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l" fontAlgn="b"/>
                      <a:r>
                        <a:rPr lang="zh-CN" altLang="en-US" sz="1300" kern="1200" dirty="0" smtClean="0">
                          <a:solidFill>
                            <a:srgbClr val="3C3C3B"/>
                          </a:solidFill>
                          <a:latin typeface="微软雅黑" pitchFamily="34" charset="-122"/>
                          <a:ea typeface="微软雅黑" pitchFamily="34" charset="-122"/>
                          <a:cs typeface="+mn-cs"/>
                        </a:rPr>
                        <a:t>过滤掉副设备</a:t>
                      </a:r>
                      <a:endParaRPr lang="zh-CN" altLang="en-US" sz="1300" kern="1200" dirty="0">
                        <a:solidFill>
                          <a:srgbClr val="3C3C3B"/>
                        </a:solidFill>
                        <a:latin typeface="微软雅黑" pitchFamily="34" charset="-122"/>
                        <a:ea typeface="微软雅黑" pitchFamily="34" charset="-122"/>
                        <a:cs typeface="+mn-cs"/>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351490">
                <a:tc vMerge="1">
                  <a:txBody>
                    <a:bodyPr/>
                    <a:lstStyle/>
                    <a:p>
                      <a:endParaRPr lang="zh-CN" altLang="en-US"/>
                    </a:p>
                  </a:txBody>
                  <a:tcPr/>
                </a:tc>
                <a:tc>
                  <a:txBody>
                    <a:bodyPr/>
                    <a:lstStyle/>
                    <a:p>
                      <a:pPr marL="0" marR="0" indent="0" algn="l" defTabSz="1625528" rtl="0" eaLnBrk="1" fontAlgn="b" latinLnBrk="0" hangingPunct="1">
                        <a:lnSpc>
                          <a:spcPct val="100000"/>
                        </a:lnSpc>
                        <a:spcBef>
                          <a:spcPts val="0"/>
                        </a:spcBef>
                        <a:spcAft>
                          <a:spcPts val="0"/>
                        </a:spcAft>
                        <a:buClrTx/>
                        <a:buSzTx/>
                        <a:buFontTx/>
                        <a:buNone/>
                        <a:tabLst/>
                        <a:defRPr/>
                      </a:pPr>
                      <a:r>
                        <a:rPr lang="zh-CN" altLang="en-US" sz="1300" kern="1200" dirty="0" smtClean="0">
                          <a:solidFill>
                            <a:srgbClr val="3C3C3B"/>
                          </a:solidFill>
                          <a:latin typeface="微软雅黑" pitchFamily="34" charset="-122"/>
                          <a:ea typeface="微软雅黑" pitchFamily="34" charset="-122"/>
                          <a:cs typeface="+mn-cs"/>
                        </a:rPr>
                        <a:t>多机：副设备使用占比</a:t>
                      </a:r>
                      <a:r>
                        <a:rPr lang="en-US" altLang="zh-CN" sz="1300" kern="1200" dirty="0" smtClean="0">
                          <a:solidFill>
                            <a:srgbClr val="3C3C3B"/>
                          </a:solidFill>
                          <a:latin typeface="微软雅黑" pitchFamily="34" charset="-122"/>
                          <a:ea typeface="微软雅黑" pitchFamily="34" charset="-122"/>
                          <a:cs typeface="+mn-cs"/>
                        </a:rPr>
                        <a:t>&gt;30%</a:t>
                      </a:r>
                      <a:endParaRPr lang="zh-CN" altLang="en-US" sz="1300" kern="1200" dirty="0" smtClean="0">
                        <a:solidFill>
                          <a:srgbClr val="3C3C3B"/>
                        </a:solidFill>
                        <a:latin typeface="微软雅黑" pitchFamily="34" charset="-122"/>
                        <a:ea typeface="微软雅黑" pitchFamily="34" charset="-122"/>
                        <a:cs typeface="+mn-cs"/>
                      </a:endParaRPr>
                    </a:p>
                  </a:txBody>
                  <a:tcPr marL="7143" marR="7143" marT="7143"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l" defTabSz="1625528" rtl="0" eaLnBrk="1" fontAlgn="b" latinLnBrk="0" hangingPunct="1">
                        <a:lnSpc>
                          <a:spcPct val="100000"/>
                        </a:lnSpc>
                        <a:spcBef>
                          <a:spcPts val="0"/>
                        </a:spcBef>
                        <a:spcAft>
                          <a:spcPts val="0"/>
                        </a:spcAft>
                        <a:buClrTx/>
                        <a:buSzTx/>
                        <a:buFontTx/>
                        <a:buNone/>
                        <a:tabLst/>
                        <a:defRPr/>
                      </a:pPr>
                      <a:r>
                        <a:rPr lang="zh-CN" altLang="en-US" sz="1300" kern="1200" dirty="0" smtClean="0">
                          <a:solidFill>
                            <a:srgbClr val="3C3C3B"/>
                          </a:solidFill>
                          <a:latin typeface="微软雅黑" pitchFamily="34" charset="-122"/>
                          <a:ea typeface="微软雅黑" pitchFamily="34" charset="-122"/>
                          <a:cs typeface="+mn-cs"/>
                        </a:rPr>
                        <a:t>在拉通对照表中保留多个设备</a:t>
                      </a:r>
                    </a:p>
                  </a:txBody>
                  <a:tcPr marL="7143" marR="7143" marT="7143"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r h="693745">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l" fontAlgn="b"/>
                      <a:r>
                        <a:rPr lang="zh-CN" altLang="en-US" sz="1300" kern="1200" dirty="0" smtClean="0">
                          <a:solidFill>
                            <a:srgbClr val="3C3C3B"/>
                          </a:solidFill>
                          <a:latin typeface="微软雅黑" pitchFamily="34" charset="-122"/>
                          <a:ea typeface="微软雅黑" pitchFamily="34" charset="-122"/>
                          <a:cs typeface="+mn-cs"/>
                        </a:rPr>
                        <a:t>多账户多设备</a:t>
                      </a:r>
                      <a:endParaRPr lang="zh-CN" altLang="en-US" sz="1300" kern="1200" dirty="0">
                        <a:solidFill>
                          <a:srgbClr val="3C3C3B"/>
                        </a:solidFill>
                        <a:latin typeface="微软雅黑" pitchFamily="34" charset="-122"/>
                        <a:ea typeface="微软雅黑" pitchFamily="34" charset="-122"/>
                        <a:cs typeface="+mn-cs"/>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marL="0" marR="0" indent="0" algn="l" defTabSz="1625528" rtl="0" eaLnBrk="1" fontAlgn="b" latinLnBrk="0" hangingPunct="1">
                        <a:lnSpc>
                          <a:spcPct val="100000"/>
                        </a:lnSpc>
                        <a:spcBef>
                          <a:spcPts val="0"/>
                        </a:spcBef>
                        <a:spcAft>
                          <a:spcPts val="0"/>
                        </a:spcAft>
                        <a:buClrTx/>
                        <a:buSzTx/>
                        <a:buFontTx/>
                        <a:buNone/>
                        <a:tabLst/>
                        <a:defRPr/>
                      </a:pPr>
                      <a:r>
                        <a:rPr lang="zh-CN" altLang="en-US" sz="1300" kern="1200" dirty="0" smtClean="0">
                          <a:solidFill>
                            <a:srgbClr val="3C3C3B"/>
                          </a:solidFill>
                          <a:latin typeface="微软雅黑" pitchFamily="34" charset="-122"/>
                          <a:ea typeface="微软雅黑" pitchFamily="34" charset="-122"/>
                          <a:cs typeface="+mn-cs"/>
                        </a:rPr>
                        <a:t>可以看作多个 “</a:t>
                      </a:r>
                      <a:r>
                        <a:rPr lang="zh-CN" altLang="en-US" sz="1300" kern="1200" dirty="0" smtClean="0">
                          <a:solidFill>
                            <a:srgbClr val="3C3C3B"/>
                          </a:solidFill>
                          <a:latin typeface="微软雅黑" pitchFamily="34" charset="-122"/>
                          <a:ea typeface="微软雅黑" pitchFamily="34" charset="-122"/>
                          <a:cs typeface=""/>
                        </a:rPr>
                        <a:t>一账户多设备”</a:t>
                      </a: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l" fontAlgn="b"/>
                      <a:r>
                        <a:rPr lang="zh-CN" altLang="en-US" sz="1300" kern="1200" dirty="0" smtClean="0">
                          <a:solidFill>
                            <a:srgbClr val="3C3C3B"/>
                          </a:solidFill>
                          <a:latin typeface="微软雅黑" pitchFamily="34" charset="-122"/>
                          <a:ea typeface="微软雅黑" pitchFamily="34" charset="-122"/>
                          <a:cs typeface="+mn-cs"/>
                        </a:rPr>
                        <a:t>综合以上两种处理方式</a:t>
                      </a:r>
                      <a:endParaRPr lang="zh-CN" altLang="en-US" sz="1300" kern="1200" dirty="0">
                        <a:solidFill>
                          <a:srgbClr val="3C3C3B"/>
                        </a:solidFill>
                        <a:latin typeface="微软雅黑" pitchFamily="34" charset="-122"/>
                        <a:ea typeface="微软雅黑" pitchFamily="34" charset="-122"/>
                        <a:cs typeface="+mn-cs"/>
                      </a:endParaRPr>
                    </a:p>
                  </a:txBody>
                  <a:tcPr marL="7143" marR="7143" marT="7143"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r>
            </a:tbl>
          </a:graphicData>
        </a:graphic>
      </p:graphicFrame>
      <p:sp>
        <p:nvSpPr>
          <p:cNvPr id="10" name="TextBox 3"/>
          <p:cNvSpPr txBox="1"/>
          <p:nvPr/>
        </p:nvSpPr>
        <p:spPr>
          <a:xfrm>
            <a:off x="4504458" y="3079419"/>
            <a:ext cx="2455554" cy="289695"/>
          </a:xfrm>
          <a:prstGeom prst="rect">
            <a:avLst/>
          </a:prstGeom>
          <a:noFill/>
        </p:spPr>
        <p:txBody>
          <a:bodyPr wrap="square" rtlCol="0">
            <a:spAutoFit/>
          </a:bodyPr>
          <a:lstStyle/>
          <a:p>
            <a:pPr algn="ctr">
              <a:lnSpc>
                <a:spcPct val="95000"/>
              </a:lnSpc>
              <a:spcBef>
                <a:spcPts val="300"/>
              </a:spcBef>
            </a:pPr>
            <a:r>
              <a:rPr lang="zh-CN" altLang="en-US" sz="1350" dirty="0">
                <a:solidFill>
                  <a:srgbClr val="3C3C3B"/>
                </a:solidFill>
                <a:latin typeface="微软雅黑" panose="020B0503020204020204" pitchFamily="34" charset="-122"/>
              </a:rPr>
              <a:t>基于业务设计拉通规则</a:t>
            </a:r>
          </a:p>
        </p:txBody>
      </p:sp>
    </p:spTree>
    <p:extLst>
      <p:ext uri="{BB962C8B-B14F-4D97-AF65-F5344CB8AC3E}">
        <p14:creationId xmlns:p14="http://schemas.microsoft.com/office/powerpoint/2010/main" val="8061001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A</a:t>
            </a:r>
            <a:r>
              <a:rPr lang="zh-CN" altLang="en-US" dirty="0" smtClean="0"/>
              <a:t>）统</a:t>
            </a:r>
            <a:r>
              <a:rPr lang="zh-CN" altLang="en-US" dirty="0"/>
              <a:t>一用户识别</a:t>
            </a:r>
            <a:r>
              <a:rPr lang="zh-CN" altLang="en-US" dirty="0" smtClean="0"/>
              <a:t>：模型</a:t>
            </a:r>
            <a:endParaRPr lang="zh-CN" altLang="en-US" dirty="0"/>
          </a:p>
        </p:txBody>
      </p:sp>
      <p:sp>
        <p:nvSpPr>
          <p:cNvPr id="33" name="任意多边形 32"/>
          <p:cNvSpPr/>
          <p:nvPr/>
        </p:nvSpPr>
        <p:spPr>
          <a:xfrm>
            <a:off x="860148" y="2048034"/>
            <a:ext cx="1633234" cy="1347076"/>
          </a:xfrm>
          <a:custGeom>
            <a:avLst/>
            <a:gdLst>
              <a:gd name="connsiteX0" fmla="*/ 0 w 2177858"/>
              <a:gd name="connsiteY0" fmla="*/ 179628 h 1796277"/>
              <a:gd name="connsiteX1" fmla="*/ 179628 w 2177858"/>
              <a:gd name="connsiteY1" fmla="*/ 0 h 1796277"/>
              <a:gd name="connsiteX2" fmla="*/ 1998230 w 2177858"/>
              <a:gd name="connsiteY2" fmla="*/ 0 h 1796277"/>
              <a:gd name="connsiteX3" fmla="*/ 2177858 w 2177858"/>
              <a:gd name="connsiteY3" fmla="*/ 179628 h 1796277"/>
              <a:gd name="connsiteX4" fmla="*/ 2177858 w 2177858"/>
              <a:gd name="connsiteY4" fmla="*/ 1616649 h 1796277"/>
              <a:gd name="connsiteX5" fmla="*/ 1998230 w 2177858"/>
              <a:gd name="connsiteY5" fmla="*/ 1796277 h 1796277"/>
              <a:gd name="connsiteX6" fmla="*/ 179628 w 2177858"/>
              <a:gd name="connsiteY6" fmla="*/ 1796277 h 1796277"/>
              <a:gd name="connsiteX7" fmla="*/ 0 w 2177858"/>
              <a:gd name="connsiteY7" fmla="*/ 1616649 h 1796277"/>
              <a:gd name="connsiteX8" fmla="*/ 0 w 2177858"/>
              <a:gd name="connsiteY8" fmla="*/ 179628 h 179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858" h="1796277">
                <a:moveTo>
                  <a:pt x="0" y="179628"/>
                </a:moveTo>
                <a:cubicBezTo>
                  <a:pt x="0" y="80422"/>
                  <a:pt x="80422" y="0"/>
                  <a:pt x="179628" y="0"/>
                </a:cubicBezTo>
                <a:lnTo>
                  <a:pt x="1998230" y="0"/>
                </a:lnTo>
                <a:cubicBezTo>
                  <a:pt x="2097436" y="0"/>
                  <a:pt x="2177858" y="80422"/>
                  <a:pt x="2177858" y="179628"/>
                </a:cubicBezTo>
                <a:lnTo>
                  <a:pt x="2177858" y="1616649"/>
                </a:lnTo>
                <a:cubicBezTo>
                  <a:pt x="2177858" y="1715855"/>
                  <a:pt x="2097436" y="1796277"/>
                  <a:pt x="1998230" y="1796277"/>
                </a:cubicBezTo>
                <a:lnTo>
                  <a:pt x="179628" y="1796277"/>
                </a:lnTo>
                <a:cubicBezTo>
                  <a:pt x="80422" y="1796277"/>
                  <a:pt x="0" y="1715855"/>
                  <a:pt x="0" y="1616649"/>
                </a:cubicBezTo>
                <a:lnTo>
                  <a:pt x="0" y="179628"/>
                </a:lnTo>
                <a:close/>
              </a:path>
            </a:pathLst>
          </a:custGeom>
          <a:solidFill>
            <a:sysClr val="window" lastClr="FFFFFF">
              <a:alpha val="90000"/>
              <a:hueOff val="0"/>
              <a:satOff val="0"/>
              <a:lumOff val="0"/>
              <a:alphaOff val="0"/>
            </a:sysClr>
          </a:solidFill>
          <a:ln w="25400" cap="flat" cmpd="sng" algn="ctr">
            <a:solidFill>
              <a:schemeClr val="tx2">
                <a:lumMod val="40000"/>
                <a:lumOff val="6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23859" tIns="123859" rIns="123859" bIns="412518" numCol="1" spcCol="1270" anchor="t" anchorCtr="0">
            <a:noAutofit/>
          </a:bodyPr>
          <a:lstStyle/>
          <a:p>
            <a:pPr marL="128570" lvl="1" indent="-128570" defTabSz="599995">
              <a:lnSpc>
                <a:spcPct val="90000"/>
              </a:lnSpc>
              <a:spcBef>
                <a:spcPct val="0"/>
              </a:spcBef>
              <a:spcAft>
                <a:spcPct val="15000"/>
              </a:spcAft>
              <a:buFontTx/>
              <a:buChar char="••"/>
            </a:pPr>
            <a:r>
              <a:rPr lang="zh-CN" altLang="en-US" sz="1350" dirty="0">
                <a:solidFill>
                  <a:srgbClr val="3C3C3B">
                    <a:hueOff val="0"/>
                    <a:satOff val="0"/>
                    <a:lumOff val="0"/>
                    <a:alphaOff val="0"/>
                  </a:srgbClr>
                </a:solidFill>
                <a:latin typeface="微软雅黑" panose="020B0503020204020204" pitchFamily="34" charset="-122"/>
              </a:rPr>
              <a:t>数据质量</a:t>
            </a:r>
            <a:endParaRPr lang="en-US" sz="1350" dirty="0">
              <a:solidFill>
                <a:srgbClr val="3C3C3B">
                  <a:hueOff val="0"/>
                  <a:satOff val="0"/>
                  <a:lumOff val="0"/>
                  <a:alphaOff val="0"/>
                </a:srgbClr>
              </a:solidFill>
              <a:latin typeface="微软雅黑" panose="020B0503020204020204" pitchFamily="34" charset="-122"/>
            </a:endParaRPr>
          </a:p>
          <a:p>
            <a:pPr marL="128570" lvl="1" indent="-128570" defTabSz="599995">
              <a:lnSpc>
                <a:spcPct val="90000"/>
              </a:lnSpc>
              <a:spcBef>
                <a:spcPct val="0"/>
              </a:spcBef>
              <a:spcAft>
                <a:spcPct val="15000"/>
              </a:spcAft>
              <a:buFontTx/>
              <a:buChar char="••"/>
            </a:pPr>
            <a:r>
              <a:rPr lang="zh-CN" altLang="en-US" sz="1350" dirty="0">
                <a:solidFill>
                  <a:srgbClr val="3C3C3B">
                    <a:hueOff val="0"/>
                    <a:satOff val="0"/>
                    <a:lumOff val="0"/>
                    <a:alphaOff val="0"/>
                  </a:srgbClr>
                </a:solidFill>
                <a:latin typeface="微软雅黑" panose="020B0503020204020204" pitchFamily="34" charset="-122"/>
              </a:rPr>
              <a:t>系统改造</a:t>
            </a:r>
            <a:endParaRPr lang="en-US" sz="1350" dirty="0">
              <a:solidFill>
                <a:srgbClr val="3C3C3B">
                  <a:hueOff val="0"/>
                  <a:satOff val="0"/>
                  <a:lumOff val="0"/>
                  <a:alphaOff val="0"/>
                </a:srgbClr>
              </a:solidFill>
              <a:latin typeface="微软雅黑" panose="020B0503020204020204" pitchFamily="34" charset="-122"/>
            </a:endParaRPr>
          </a:p>
        </p:txBody>
      </p:sp>
      <p:sp>
        <p:nvSpPr>
          <p:cNvPr id="34" name="形状 33"/>
          <p:cNvSpPr/>
          <p:nvPr/>
        </p:nvSpPr>
        <p:spPr>
          <a:xfrm>
            <a:off x="1774377" y="2355912"/>
            <a:ext cx="1820290" cy="1820290"/>
          </a:xfrm>
          <a:prstGeom prst="leftCircularArrow">
            <a:avLst>
              <a:gd name="adj1" fmla="val 3525"/>
              <a:gd name="adj2" fmla="val 437698"/>
              <a:gd name="adj3" fmla="val 2213208"/>
              <a:gd name="adj4" fmla="val 9024489"/>
              <a:gd name="adj5" fmla="val 4113"/>
            </a:avLst>
          </a:prstGeom>
          <a:solidFill>
            <a:schemeClr val="accent3">
              <a:lumMod val="50000"/>
            </a:schemeClr>
          </a:solidFill>
          <a:ln>
            <a:noFill/>
          </a:ln>
          <a:effectLst/>
        </p:spPr>
        <p:style>
          <a:lnRef idx="0">
            <a:scrgbClr r="0" g="0" b="0"/>
          </a:lnRef>
          <a:fillRef idx="1">
            <a:scrgbClr r="0" g="0" b="0"/>
          </a:fillRef>
          <a:effectRef idx="0">
            <a:scrgbClr r="0" g="0" b="0"/>
          </a:effectRef>
          <a:fontRef idx="minor">
            <a:schemeClr val="lt1"/>
          </a:fontRef>
        </p:style>
      </p:sp>
      <p:sp>
        <p:nvSpPr>
          <p:cNvPr id="35" name="任意多边形 34"/>
          <p:cNvSpPr/>
          <p:nvPr/>
        </p:nvSpPr>
        <p:spPr>
          <a:xfrm>
            <a:off x="1223089" y="3106451"/>
            <a:ext cx="1451764" cy="577318"/>
          </a:xfrm>
          <a:custGeom>
            <a:avLst/>
            <a:gdLst>
              <a:gd name="connsiteX0" fmla="*/ 0 w 1935874"/>
              <a:gd name="connsiteY0" fmla="*/ 76983 h 769833"/>
              <a:gd name="connsiteX1" fmla="*/ 76983 w 1935874"/>
              <a:gd name="connsiteY1" fmla="*/ 0 h 769833"/>
              <a:gd name="connsiteX2" fmla="*/ 1858891 w 1935874"/>
              <a:gd name="connsiteY2" fmla="*/ 0 h 769833"/>
              <a:gd name="connsiteX3" fmla="*/ 1935874 w 1935874"/>
              <a:gd name="connsiteY3" fmla="*/ 76983 h 769833"/>
              <a:gd name="connsiteX4" fmla="*/ 1935874 w 1935874"/>
              <a:gd name="connsiteY4" fmla="*/ 692850 h 769833"/>
              <a:gd name="connsiteX5" fmla="*/ 1858891 w 1935874"/>
              <a:gd name="connsiteY5" fmla="*/ 769833 h 769833"/>
              <a:gd name="connsiteX6" fmla="*/ 76983 w 1935874"/>
              <a:gd name="connsiteY6" fmla="*/ 769833 h 769833"/>
              <a:gd name="connsiteX7" fmla="*/ 0 w 1935874"/>
              <a:gd name="connsiteY7" fmla="*/ 692850 h 769833"/>
              <a:gd name="connsiteX8" fmla="*/ 0 w 1935874"/>
              <a:gd name="connsiteY8" fmla="*/ 76983 h 76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5874" h="769833">
                <a:moveTo>
                  <a:pt x="0" y="76983"/>
                </a:moveTo>
                <a:cubicBezTo>
                  <a:pt x="0" y="34466"/>
                  <a:pt x="34466" y="0"/>
                  <a:pt x="76983" y="0"/>
                </a:cubicBezTo>
                <a:lnTo>
                  <a:pt x="1858891" y="0"/>
                </a:lnTo>
                <a:cubicBezTo>
                  <a:pt x="1901408" y="0"/>
                  <a:pt x="1935874" y="34466"/>
                  <a:pt x="1935874" y="76983"/>
                </a:cubicBezTo>
                <a:lnTo>
                  <a:pt x="1935874" y="692850"/>
                </a:lnTo>
                <a:cubicBezTo>
                  <a:pt x="1935874" y="735367"/>
                  <a:pt x="1901408" y="769833"/>
                  <a:pt x="1858891" y="769833"/>
                </a:cubicBezTo>
                <a:lnTo>
                  <a:pt x="76983" y="769833"/>
                </a:lnTo>
                <a:cubicBezTo>
                  <a:pt x="34466" y="769833"/>
                  <a:pt x="0" y="735367"/>
                  <a:pt x="0" y="692850"/>
                </a:cubicBezTo>
                <a:lnTo>
                  <a:pt x="0" y="76983"/>
                </a:lnTo>
                <a:close/>
              </a:path>
            </a:pathLst>
          </a:custGeom>
          <a:solidFill>
            <a:schemeClr val="accent5">
              <a:lumMod val="75000"/>
            </a:scheme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9767" tIns="38815" rIns="49767" bIns="38815" numCol="1" spcCol="1270" anchor="ctr" anchorCtr="0">
            <a:noAutofit/>
          </a:bodyPr>
          <a:lstStyle/>
          <a:p>
            <a:pPr algn="ctr" defTabSz="766660">
              <a:lnSpc>
                <a:spcPct val="90000"/>
              </a:lnSpc>
              <a:spcBef>
                <a:spcPct val="0"/>
              </a:spcBef>
              <a:spcAft>
                <a:spcPct val="35000"/>
              </a:spcAft>
            </a:pPr>
            <a:r>
              <a:rPr lang="zh-CN" altLang="en-US" sz="1725">
                <a:solidFill>
                  <a:sysClr val="window" lastClr="FFFFFF"/>
                </a:solidFill>
                <a:latin typeface="微软雅黑" panose="020B0503020204020204" pitchFamily="34" charset="-122"/>
              </a:rPr>
              <a:t>业务系统源</a:t>
            </a:r>
            <a:endParaRPr lang="en-US" sz="1725">
              <a:solidFill>
                <a:sysClr val="window" lastClr="FFFFFF"/>
              </a:solidFill>
              <a:latin typeface="微软雅黑" panose="020B0503020204020204" pitchFamily="34" charset="-122"/>
            </a:endParaRPr>
          </a:p>
        </p:txBody>
      </p:sp>
      <p:sp>
        <p:nvSpPr>
          <p:cNvPr id="36" name="任意多边形 35"/>
          <p:cNvSpPr/>
          <p:nvPr/>
        </p:nvSpPr>
        <p:spPr>
          <a:xfrm>
            <a:off x="2957323" y="2048034"/>
            <a:ext cx="1860019" cy="1347076"/>
          </a:xfrm>
          <a:custGeom>
            <a:avLst/>
            <a:gdLst>
              <a:gd name="connsiteX0" fmla="*/ 0 w 2177858"/>
              <a:gd name="connsiteY0" fmla="*/ 179628 h 1796277"/>
              <a:gd name="connsiteX1" fmla="*/ 179628 w 2177858"/>
              <a:gd name="connsiteY1" fmla="*/ 0 h 1796277"/>
              <a:gd name="connsiteX2" fmla="*/ 1998230 w 2177858"/>
              <a:gd name="connsiteY2" fmla="*/ 0 h 1796277"/>
              <a:gd name="connsiteX3" fmla="*/ 2177858 w 2177858"/>
              <a:gd name="connsiteY3" fmla="*/ 179628 h 1796277"/>
              <a:gd name="connsiteX4" fmla="*/ 2177858 w 2177858"/>
              <a:gd name="connsiteY4" fmla="*/ 1616649 h 1796277"/>
              <a:gd name="connsiteX5" fmla="*/ 1998230 w 2177858"/>
              <a:gd name="connsiteY5" fmla="*/ 1796277 h 1796277"/>
              <a:gd name="connsiteX6" fmla="*/ 179628 w 2177858"/>
              <a:gd name="connsiteY6" fmla="*/ 1796277 h 1796277"/>
              <a:gd name="connsiteX7" fmla="*/ 0 w 2177858"/>
              <a:gd name="connsiteY7" fmla="*/ 1616649 h 1796277"/>
              <a:gd name="connsiteX8" fmla="*/ 0 w 2177858"/>
              <a:gd name="connsiteY8" fmla="*/ 179628 h 179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858" h="1796277">
                <a:moveTo>
                  <a:pt x="0" y="179628"/>
                </a:moveTo>
                <a:cubicBezTo>
                  <a:pt x="0" y="80422"/>
                  <a:pt x="80422" y="0"/>
                  <a:pt x="179628" y="0"/>
                </a:cubicBezTo>
                <a:lnTo>
                  <a:pt x="1998230" y="0"/>
                </a:lnTo>
                <a:cubicBezTo>
                  <a:pt x="2097436" y="0"/>
                  <a:pt x="2177858" y="80422"/>
                  <a:pt x="2177858" y="179628"/>
                </a:cubicBezTo>
                <a:lnTo>
                  <a:pt x="2177858" y="1616649"/>
                </a:lnTo>
                <a:cubicBezTo>
                  <a:pt x="2177858" y="1715855"/>
                  <a:pt x="2097436" y="1796277"/>
                  <a:pt x="1998230" y="1796277"/>
                </a:cubicBezTo>
                <a:lnTo>
                  <a:pt x="179628" y="1796277"/>
                </a:lnTo>
                <a:cubicBezTo>
                  <a:pt x="80422" y="1796277"/>
                  <a:pt x="0" y="1715855"/>
                  <a:pt x="0" y="1616649"/>
                </a:cubicBezTo>
                <a:lnTo>
                  <a:pt x="0" y="179628"/>
                </a:lnTo>
                <a:close/>
              </a:path>
            </a:pathLst>
          </a:custGeom>
          <a:solidFill>
            <a:sysClr val="window" lastClr="FFFFFF">
              <a:alpha val="90000"/>
              <a:hueOff val="0"/>
              <a:satOff val="0"/>
              <a:lumOff val="0"/>
              <a:alphaOff val="0"/>
            </a:sysClr>
          </a:solidFill>
          <a:ln w="25400" cap="flat" cmpd="sng" algn="ctr">
            <a:solidFill>
              <a:schemeClr val="tx2">
                <a:lumMod val="40000"/>
                <a:lumOff val="6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23859" tIns="412519" rIns="123859" bIns="123859" numCol="1" spcCol="1270" anchor="t" anchorCtr="0">
            <a:noAutofit/>
          </a:bodyPr>
          <a:lstStyle/>
          <a:p>
            <a:pPr marL="128570" lvl="1" indent="-128570" defTabSz="599995">
              <a:lnSpc>
                <a:spcPct val="90000"/>
              </a:lnSpc>
              <a:spcBef>
                <a:spcPct val="0"/>
              </a:spcBef>
              <a:spcAft>
                <a:spcPct val="15000"/>
              </a:spcAft>
              <a:buFontTx/>
              <a:buChar char="••"/>
            </a:pPr>
            <a:r>
              <a:rPr lang="zh-CN" altLang="en-US" sz="1350" dirty="0">
                <a:solidFill>
                  <a:srgbClr val="3C3C3B">
                    <a:hueOff val="0"/>
                    <a:satOff val="0"/>
                    <a:lumOff val="0"/>
                    <a:alphaOff val="0"/>
                  </a:srgbClr>
                </a:solidFill>
                <a:latin typeface="微软雅黑" panose="020B0503020204020204" pitchFamily="34" charset="-122"/>
              </a:rPr>
              <a:t>关键特征：设备号、手机号、账号等</a:t>
            </a:r>
            <a:endParaRPr lang="en-US" sz="1350" dirty="0">
              <a:solidFill>
                <a:srgbClr val="3C3C3B">
                  <a:hueOff val="0"/>
                  <a:satOff val="0"/>
                  <a:lumOff val="0"/>
                  <a:alphaOff val="0"/>
                </a:srgbClr>
              </a:solidFill>
              <a:latin typeface="微软雅黑" panose="020B0503020204020204" pitchFamily="34" charset="-122"/>
            </a:endParaRPr>
          </a:p>
          <a:p>
            <a:pPr marL="0" lvl="1" defTabSz="599995">
              <a:lnSpc>
                <a:spcPct val="90000"/>
              </a:lnSpc>
              <a:spcBef>
                <a:spcPct val="0"/>
              </a:spcBef>
              <a:spcAft>
                <a:spcPct val="15000"/>
              </a:spcAft>
            </a:pPr>
            <a:r>
              <a:rPr lang="zh-CN" altLang="en-US" sz="1350" dirty="0">
                <a:solidFill>
                  <a:srgbClr val="3C3C3B">
                    <a:hueOff val="0"/>
                    <a:satOff val="0"/>
                    <a:lumOff val="0"/>
                    <a:alphaOff val="0"/>
                  </a:srgbClr>
                </a:solidFill>
                <a:latin typeface="微软雅黑" panose="020B0503020204020204" pitchFamily="34" charset="-122"/>
              </a:rPr>
              <a:t>模糊匹配算法</a:t>
            </a:r>
            <a:endParaRPr lang="en-US" sz="1350" dirty="0">
              <a:solidFill>
                <a:srgbClr val="3C3C3B">
                  <a:hueOff val="0"/>
                  <a:satOff val="0"/>
                  <a:lumOff val="0"/>
                  <a:alphaOff val="0"/>
                </a:srgbClr>
              </a:solidFill>
              <a:latin typeface="微软雅黑" panose="020B0503020204020204" pitchFamily="34" charset="-122"/>
            </a:endParaRPr>
          </a:p>
          <a:p>
            <a:pPr marL="128570" lvl="1" indent="-128570" defTabSz="599995">
              <a:lnSpc>
                <a:spcPct val="90000"/>
              </a:lnSpc>
              <a:spcBef>
                <a:spcPct val="0"/>
              </a:spcBef>
              <a:spcAft>
                <a:spcPct val="15000"/>
              </a:spcAft>
              <a:buFontTx/>
              <a:buChar char="••"/>
            </a:pPr>
            <a:r>
              <a:rPr lang="zh-CN" altLang="en-US" sz="1350" dirty="0">
                <a:solidFill>
                  <a:srgbClr val="3C3C3B">
                    <a:hueOff val="0"/>
                    <a:satOff val="0"/>
                    <a:lumOff val="0"/>
                    <a:alphaOff val="0"/>
                  </a:srgbClr>
                </a:solidFill>
                <a:latin typeface="微软雅黑" panose="020B0503020204020204" pitchFamily="34" charset="-122"/>
              </a:rPr>
              <a:t>优先级</a:t>
            </a:r>
            <a:endParaRPr lang="en-US" sz="1350" dirty="0">
              <a:solidFill>
                <a:srgbClr val="3C3C3B">
                  <a:hueOff val="0"/>
                  <a:satOff val="0"/>
                  <a:lumOff val="0"/>
                  <a:alphaOff val="0"/>
                </a:srgbClr>
              </a:solidFill>
              <a:latin typeface="微软雅黑" panose="020B0503020204020204" pitchFamily="34" charset="-122"/>
            </a:endParaRPr>
          </a:p>
        </p:txBody>
      </p:sp>
      <p:sp>
        <p:nvSpPr>
          <p:cNvPr id="37" name="环形箭头 36"/>
          <p:cNvSpPr/>
          <p:nvPr/>
        </p:nvSpPr>
        <p:spPr>
          <a:xfrm>
            <a:off x="3857941" y="1214124"/>
            <a:ext cx="2028981" cy="2028981"/>
          </a:xfrm>
          <a:prstGeom prst="circularArrow">
            <a:avLst>
              <a:gd name="adj1" fmla="val 3172"/>
              <a:gd name="adj2" fmla="val 390483"/>
              <a:gd name="adj3" fmla="val 19434006"/>
              <a:gd name="adj4" fmla="val 12575511"/>
              <a:gd name="adj5" fmla="val 3700"/>
            </a:avLst>
          </a:prstGeom>
          <a:solidFill>
            <a:schemeClr val="accent3">
              <a:lumMod val="50000"/>
            </a:schemeClr>
          </a:solidFill>
          <a:ln>
            <a:noFill/>
          </a:ln>
          <a:effectLst/>
        </p:spPr>
        <p:style>
          <a:lnRef idx="0">
            <a:scrgbClr r="0" g="0" b="0"/>
          </a:lnRef>
          <a:fillRef idx="1">
            <a:scrgbClr r="0" g="0" b="0"/>
          </a:fillRef>
          <a:effectRef idx="0">
            <a:scrgbClr r="0" g="0" b="0"/>
          </a:effectRef>
          <a:fontRef idx="minor">
            <a:schemeClr val="lt1"/>
          </a:fontRef>
        </p:style>
      </p:sp>
      <p:sp>
        <p:nvSpPr>
          <p:cNvPr id="38" name="任意多边形 37"/>
          <p:cNvSpPr/>
          <p:nvPr/>
        </p:nvSpPr>
        <p:spPr>
          <a:xfrm>
            <a:off x="3320264" y="1759374"/>
            <a:ext cx="1451764" cy="577318"/>
          </a:xfrm>
          <a:custGeom>
            <a:avLst/>
            <a:gdLst>
              <a:gd name="connsiteX0" fmla="*/ 0 w 1935874"/>
              <a:gd name="connsiteY0" fmla="*/ 76983 h 769833"/>
              <a:gd name="connsiteX1" fmla="*/ 76983 w 1935874"/>
              <a:gd name="connsiteY1" fmla="*/ 0 h 769833"/>
              <a:gd name="connsiteX2" fmla="*/ 1858891 w 1935874"/>
              <a:gd name="connsiteY2" fmla="*/ 0 h 769833"/>
              <a:gd name="connsiteX3" fmla="*/ 1935874 w 1935874"/>
              <a:gd name="connsiteY3" fmla="*/ 76983 h 769833"/>
              <a:gd name="connsiteX4" fmla="*/ 1935874 w 1935874"/>
              <a:gd name="connsiteY4" fmla="*/ 692850 h 769833"/>
              <a:gd name="connsiteX5" fmla="*/ 1858891 w 1935874"/>
              <a:gd name="connsiteY5" fmla="*/ 769833 h 769833"/>
              <a:gd name="connsiteX6" fmla="*/ 76983 w 1935874"/>
              <a:gd name="connsiteY6" fmla="*/ 769833 h 769833"/>
              <a:gd name="connsiteX7" fmla="*/ 0 w 1935874"/>
              <a:gd name="connsiteY7" fmla="*/ 692850 h 769833"/>
              <a:gd name="connsiteX8" fmla="*/ 0 w 1935874"/>
              <a:gd name="connsiteY8" fmla="*/ 76983 h 76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5874" h="769833">
                <a:moveTo>
                  <a:pt x="0" y="76983"/>
                </a:moveTo>
                <a:cubicBezTo>
                  <a:pt x="0" y="34466"/>
                  <a:pt x="34466" y="0"/>
                  <a:pt x="76983" y="0"/>
                </a:cubicBezTo>
                <a:lnTo>
                  <a:pt x="1858891" y="0"/>
                </a:lnTo>
                <a:cubicBezTo>
                  <a:pt x="1901408" y="0"/>
                  <a:pt x="1935874" y="34466"/>
                  <a:pt x="1935874" y="76983"/>
                </a:cubicBezTo>
                <a:lnTo>
                  <a:pt x="1935874" y="692850"/>
                </a:lnTo>
                <a:cubicBezTo>
                  <a:pt x="1935874" y="735367"/>
                  <a:pt x="1901408" y="769833"/>
                  <a:pt x="1858891" y="769833"/>
                </a:cubicBezTo>
                <a:lnTo>
                  <a:pt x="76983" y="769833"/>
                </a:lnTo>
                <a:cubicBezTo>
                  <a:pt x="34466" y="769833"/>
                  <a:pt x="0" y="735367"/>
                  <a:pt x="0" y="692850"/>
                </a:cubicBezTo>
                <a:lnTo>
                  <a:pt x="0" y="76983"/>
                </a:lnTo>
                <a:close/>
              </a:path>
            </a:pathLst>
          </a:custGeom>
          <a:solidFill>
            <a:schemeClr val="accent5">
              <a:lumMod val="75000"/>
            </a:scheme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9767" tIns="38815" rIns="49767" bIns="38815" numCol="1" spcCol="1270" anchor="ctr" anchorCtr="0">
            <a:noAutofit/>
          </a:bodyPr>
          <a:lstStyle/>
          <a:p>
            <a:pPr algn="ctr" defTabSz="766660">
              <a:lnSpc>
                <a:spcPct val="90000"/>
              </a:lnSpc>
              <a:spcBef>
                <a:spcPct val="0"/>
              </a:spcBef>
              <a:spcAft>
                <a:spcPct val="35000"/>
              </a:spcAft>
            </a:pPr>
            <a:r>
              <a:rPr lang="zh-CN" altLang="en-US" sz="1725" dirty="0">
                <a:solidFill>
                  <a:sysClr val="window" lastClr="FFFFFF"/>
                </a:solidFill>
                <a:latin typeface="微软雅黑" panose="020B0503020204020204" pitchFamily="34" charset="-122"/>
              </a:rPr>
              <a:t>建立识别模型</a:t>
            </a:r>
            <a:endParaRPr lang="en-US" sz="1725" dirty="0">
              <a:solidFill>
                <a:sysClr val="window" lastClr="FFFFFF"/>
              </a:solidFill>
              <a:latin typeface="微软雅黑" panose="020B0503020204020204" pitchFamily="34" charset="-122"/>
            </a:endParaRPr>
          </a:p>
        </p:txBody>
      </p:sp>
      <p:sp>
        <p:nvSpPr>
          <p:cNvPr id="39" name="任意多边形 38"/>
          <p:cNvSpPr/>
          <p:nvPr/>
        </p:nvSpPr>
        <p:spPr>
          <a:xfrm>
            <a:off x="5054497" y="2048034"/>
            <a:ext cx="1633234" cy="1347076"/>
          </a:xfrm>
          <a:custGeom>
            <a:avLst/>
            <a:gdLst>
              <a:gd name="connsiteX0" fmla="*/ 0 w 2177858"/>
              <a:gd name="connsiteY0" fmla="*/ 179628 h 1796277"/>
              <a:gd name="connsiteX1" fmla="*/ 179628 w 2177858"/>
              <a:gd name="connsiteY1" fmla="*/ 0 h 1796277"/>
              <a:gd name="connsiteX2" fmla="*/ 1998230 w 2177858"/>
              <a:gd name="connsiteY2" fmla="*/ 0 h 1796277"/>
              <a:gd name="connsiteX3" fmla="*/ 2177858 w 2177858"/>
              <a:gd name="connsiteY3" fmla="*/ 179628 h 1796277"/>
              <a:gd name="connsiteX4" fmla="*/ 2177858 w 2177858"/>
              <a:gd name="connsiteY4" fmla="*/ 1616649 h 1796277"/>
              <a:gd name="connsiteX5" fmla="*/ 1998230 w 2177858"/>
              <a:gd name="connsiteY5" fmla="*/ 1796277 h 1796277"/>
              <a:gd name="connsiteX6" fmla="*/ 179628 w 2177858"/>
              <a:gd name="connsiteY6" fmla="*/ 1796277 h 1796277"/>
              <a:gd name="connsiteX7" fmla="*/ 0 w 2177858"/>
              <a:gd name="connsiteY7" fmla="*/ 1616649 h 1796277"/>
              <a:gd name="connsiteX8" fmla="*/ 0 w 2177858"/>
              <a:gd name="connsiteY8" fmla="*/ 179628 h 179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858" h="1796277">
                <a:moveTo>
                  <a:pt x="0" y="179628"/>
                </a:moveTo>
                <a:cubicBezTo>
                  <a:pt x="0" y="80422"/>
                  <a:pt x="80422" y="0"/>
                  <a:pt x="179628" y="0"/>
                </a:cubicBezTo>
                <a:lnTo>
                  <a:pt x="1998230" y="0"/>
                </a:lnTo>
                <a:cubicBezTo>
                  <a:pt x="2097436" y="0"/>
                  <a:pt x="2177858" y="80422"/>
                  <a:pt x="2177858" y="179628"/>
                </a:cubicBezTo>
                <a:lnTo>
                  <a:pt x="2177858" y="1616649"/>
                </a:lnTo>
                <a:cubicBezTo>
                  <a:pt x="2177858" y="1715855"/>
                  <a:pt x="2097436" y="1796277"/>
                  <a:pt x="1998230" y="1796277"/>
                </a:cubicBezTo>
                <a:lnTo>
                  <a:pt x="179628" y="1796277"/>
                </a:lnTo>
                <a:cubicBezTo>
                  <a:pt x="80422" y="1796277"/>
                  <a:pt x="0" y="1715855"/>
                  <a:pt x="0" y="1616649"/>
                </a:cubicBezTo>
                <a:lnTo>
                  <a:pt x="0" y="179628"/>
                </a:lnTo>
                <a:close/>
              </a:path>
            </a:pathLst>
          </a:custGeom>
          <a:solidFill>
            <a:sysClr val="window" lastClr="FFFFFF">
              <a:alpha val="90000"/>
              <a:hueOff val="0"/>
              <a:satOff val="0"/>
              <a:lumOff val="0"/>
              <a:alphaOff val="0"/>
            </a:sysClr>
          </a:solidFill>
          <a:ln w="25400" cap="flat" cmpd="sng" algn="ctr">
            <a:solidFill>
              <a:schemeClr val="tx2">
                <a:lumMod val="40000"/>
                <a:lumOff val="6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23859" tIns="123859" rIns="123859" bIns="412518" numCol="1" spcCol="1270" anchor="t" anchorCtr="0">
            <a:noAutofit/>
          </a:bodyPr>
          <a:lstStyle/>
          <a:p>
            <a:pPr marL="85714" lvl="1" indent="-85714" defTabSz="466663">
              <a:lnSpc>
                <a:spcPct val="90000"/>
              </a:lnSpc>
              <a:spcBef>
                <a:spcPct val="0"/>
              </a:spcBef>
              <a:spcAft>
                <a:spcPct val="15000"/>
              </a:spcAft>
              <a:buFontTx/>
              <a:buChar char="••"/>
            </a:pPr>
            <a:r>
              <a:rPr lang="zh-CN" altLang="en-US" sz="1350" dirty="0">
                <a:solidFill>
                  <a:srgbClr val="3C3C3B">
                    <a:hueOff val="0"/>
                    <a:satOff val="0"/>
                    <a:lumOff val="0"/>
                    <a:alphaOff val="0"/>
                  </a:srgbClr>
                </a:solidFill>
                <a:latin typeface="微软雅黑" panose="020B0503020204020204" pitchFamily="34" charset="-122"/>
              </a:rPr>
              <a:t>特征分类</a:t>
            </a:r>
            <a:endParaRPr lang="en-US" sz="1350" dirty="0">
              <a:solidFill>
                <a:srgbClr val="3C3C3B">
                  <a:hueOff val="0"/>
                  <a:satOff val="0"/>
                  <a:lumOff val="0"/>
                  <a:alphaOff val="0"/>
                </a:srgbClr>
              </a:solidFill>
              <a:latin typeface="微软雅黑" panose="020B0503020204020204" pitchFamily="34" charset="-122"/>
            </a:endParaRPr>
          </a:p>
          <a:p>
            <a:pPr marL="85714" lvl="1" indent="-85714" defTabSz="466663">
              <a:lnSpc>
                <a:spcPct val="90000"/>
              </a:lnSpc>
              <a:spcBef>
                <a:spcPct val="0"/>
              </a:spcBef>
              <a:spcAft>
                <a:spcPct val="15000"/>
              </a:spcAft>
              <a:buFontTx/>
              <a:buChar char="••"/>
            </a:pPr>
            <a:r>
              <a:rPr lang="zh-CN" altLang="en-US" sz="1350" dirty="0">
                <a:solidFill>
                  <a:srgbClr val="3C3C3B">
                    <a:hueOff val="0"/>
                    <a:satOff val="0"/>
                    <a:lumOff val="0"/>
                    <a:alphaOff val="0"/>
                  </a:srgbClr>
                </a:solidFill>
                <a:latin typeface="微软雅黑" panose="020B0503020204020204" pitchFamily="34" charset="-122"/>
              </a:rPr>
              <a:t>数据归类合并</a:t>
            </a:r>
            <a:endParaRPr lang="en-US" sz="1350" dirty="0">
              <a:solidFill>
                <a:srgbClr val="3C3C3B">
                  <a:hueOff val="0"/>
                  <a:satOff val="0"/>
                  <a:lumOff val="0"/>
                  <a:alphaOff val="0"/>
                </a:srgbClr>
              </a:solidFill>
              <a:latin typeface="微软雅黑" panose="020B0503020204020204" pitchFamily="34" charset="-122"/>
            </a:endParaRPr>
          </a:p>
        </p:txBody>
      </p:sp>
      <p:sp>
        <p:nvSpPr>
          <p:cNvPr id="40" name="任意多边形 39"/>
          <p:cNvSpPr/>
          <p:nvPr/>
        </p:nvSpPr>
        <p:spPr>
          <a:xfrm>
            <a:off x="5417438" y="3106451"/>
            <a:ext cx="1451764" cy="577318"/>
          </a:xfrm>
          <a:custGeom>
            <a:avLst/>
            <a:gdLst>
              <a:gd name="connsiteX0" fmla="*/ 0 w 1935874"/>
              <a:gd name="connsiteY0" fmla="*/ 76983 h 769833"/>
              <a:gd name="connsiteX1" fmla="*/ 76983 w 1935874"/>
              <a:gd name="connsiteY1" fmla="*/ 0 h 769833"/>
              <a:gd name="connsiteX2" fmla="*/ 1858891 w 1935874"/>
              <a:gd name="connsiteY2" fmla="*/ 0 h 769833"/>
              <a:gd name="connsiteX3" fmla="*/ 1935874 w 1935874"/>
              <a:gd name="connsiteY3" fmla="*/ 76983 h 769833"/>
              <a:gd name="connsiteX4" fmla="*/ 1935874 w 1935874"/>
              <a:gd name="connsiteY4" fmla="*/ 692850 h 769833"/>
              <a:gd name="connsiteX5" fmla="*/ 1858891 w 1935874"/>
              <a:gd name="connsiteY5" fmla="*/ 769833 h 769833"/>
              <a:gd name="connsiteX6" fmla="*/ 76983 w 1935874"/>
              <a:gd name="connsiteY6" fmla="*/ 769833 h 769833"/>
              <a:gd name="connsiteX7" fmla="*/ 0 w 1935874"/>
              <a:gd name="connsiteY7" fmla="*/ 692850 h 769833"/>
              <a:gd name="connsiteX8" fmla="*/ 0 w 1935874"/>
              <a:gd name="connsiteY8" fmla="*/ 76983 h 76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5874" h="769833">
                <a:moveTo>
                  <a:pt x="0" y="76983"/>
                </a:moveTo>
                <a:cubicBezTo>
                  <a:pt x="0" y="34466"/>
                  <a:pt x="34466" y="0"/>
                  <a:pt x="76983" y="0"/>
                </a:cubicBezTo>
                <a:lnTo>
                  <a:pt x="1858891" y="0"/>
                </a:lnTo>
                <a:cubicBezTo>
                  <a:pt x="1901408" y="0"/>
                  <a:pt x="1935874" y="34466"/>
                  <a:pt x="1935874" y="76983"/>
                </a:cubicBezTo>
                <a:lnTo>
                  <a:pt x="1935874" y="692850"/>
                </a:lnTo>
                <a:cubicBezTo>
                  <a:pt x="1935874" y="735367"/>
                  <a:pt x="1901408" y="769833"/>
                  <a:pt x="1858891" y="769833"/>
                </a:cubicBezTo>
                <a:lnTo>
                  <a:pt x="76983" y="769833"/>
                </a:lnTo>
                <a:cubicBezTo>
                  <a:pt x="34466" y="769833"/>
                  <a:pt x="0" y="735367"/>
                  <a:pt x="0" y="692850"/>
                </a:cubicBezTo>
                <a:lnTo>
                  <a:pt x="0" y="76983"/>
                </a:lnTo>
                <a:close/>
              </a:path>
            </a:pathLst>
          </a:custGeom>
          <a:solidFill>
            <a:schemeClr val="accent5">
              <a:lumMod val="75000"/>
            </a:scheme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9767" tIns="38815" rIns="49767" bIns="38815" numCol="1" spcCol="1270" anchor="ctr" anchorCtr="0">
            <a:noAutofit/>
          </a:bodyPr>
          <a:lstStyle/>
          <a:p>
            <a:pPr algn="ctr" defTabSz="766660">
              <a:lnSpc>
                <a:spcPct val="90000"/>
              </a:lnSpc>
              <a:spcBef>
                <a:spcPct val="0"/>
              </a:spcBef>
              <a:spcAft>
                <a:spcPct val="35000"/>
              </a:spcAft>
            </a:pPr>
            <a:r>
              <a:rPr lang="zh-CN" altLang="en-US" sz="1725">
                <a:solidFill>
                  <a:sysClr val="window" lastClr="FFFFFF"/>
                </a:solidFill>
                <a:latin typeface="微软雅黑" panose="020B0503020204020204" pitchFamily="34" charset="-122"/>
              </a:rPr>
              <a:t>识别用户</a:t>
            </a:r>
            <a:endParaRPr lang="en-US" sz="1725">
              <a:solidFill>
                <a:sysClr val="window" lastClr="FFFFFF"/>
              </a:solidFill>
              <a:latin typeface="微软雅黑" panose="020B0503020204020204" pitchFamily="34" charset="-122"/>
            </a:endParaRPr>
          </a:p>
        </p:txBody>
      </p:sp>
      <p:sp>
        <p:nvSpPr>
          <p:cNvPr id="19" name="内容占位符 6"/>
          <p:cNvSpPr txBox="1">
            <a:spLocks/>
          </p:cNvSpPr>
          <p:nvPr/>
        </p:nvSpPr>
        <p:spPr bwMode="gray">
          <a:xfrm>
            <a:off x="872856" y="4620263"/>
            <a:ext cx="9111196" cy="677431"/>
          </a:xfrm>
          <a:prstGeom prst="rect">
            <a:avLst/>
          </a:prstGeom>
        </p:spPr>
        <p:txBody>
          <a:bodyPr vert="horz" lIns="0" tIns="0" rIns="0" bIns="0" rtlCol="0">
            <a:noAutofit/>
          </a:bodyPr>
          <a:lstStyle>
            <a:lvl1pPr marL="228563" indent="-228563" algn="l" defTabSz="914253" rtl="0" eaLnBrk="1" latinLnBrk="0" hangingPunct="1">
              <a:lnSpc>
                <a:spcPct val="95000"/>
              </a:lnSpc>
              <a:spcBef>
                <a:spcPts val="800"/>
              </a:spcBef>
              <a:spcAft>
                <a:spcPts val="400"/>
              </a:spcAft>
              <a:buFont typeface="Arial" panose="020B0604020202020204" pitchFamily="34" charset="0"/>
              <a:buChar char="•"/>
              <a:defRPr sz="1800" b="0" kern="1200" baseline="0">
                <a:solidFill>
                  <a:schemeClr val="tx1"/>
                </a:solidFill>
                <a:latin typeface="+mn-lt"/>
                <a:ea typeface="+mn-ea"/>
                <a:cs typeface="+mn-cs"/>
              </a:defRPr>
            </a:lvl1pPr>
            <a:lvl2pPr marL="515855" indent="-230152" algn="l" defTabSz="914253" rtl="0" eaLnBrk="1" latinLnBrk="0" hangingPunct="1">
              <a:lnSpc>
                <a:spcPct val="85000"/>
              </a:lnSpc>
              <a:spcBef>
                <a:spcPts val="400"/>
              </a:spcBef>
              <a:spcAft>
                <a:spcPts val="400"/>
              </a:spcAft>
              <a:buFont typeface="Arial" panose="020B0604020202020204" pitchFamily="34" charset="0"/>
              <a:buChar char="–"/>
              <a:defRPr sz="1600" b="0" kern="1200">
                <a:solidFill>
                  <a:schemeClr val="tx1"/>
                </a:solidFill>
                <a:latin typeface="+mn-lt"/>
                <a:ea typeface="+mn-ea"/>
                <a:cs typeface="+mn-cs"/>
              </a:defRPr>
            </a:lvl2pPr>
            <a:lvl3pPr marL="742830" indent="-226976" algn="l" defTabSz="914253" rtl="0" eaLnBrk="1" latinLnBrk="0" hangingPunct="1">
              <a:lnSpc>
                <a:spcPct val="85000"/>
              </a:lnSpc>
              <a:spcBef>
                <a:spcPts val="400"/>
              </a:spcBef>
              <a:spcAft>
                <a:spcPts val="400"/>
              </a:spcAft>
              <a:buFont typeface="Arial" panose="020B0604020202020204" pitchFamily="34" charset="0"/>
              <a:buChar char="-"/>
              <a:defRPr sz="1400" b="0" kern="1200">
                <a:solidFill>
                  <a:schemeClr val="tx1"/>
                </a:solidFill>
                <a:latin typeface="+mn-lt"/>
                <a:ea typeface="+mn-ea"/>
                <a:cs typeface="+mn-cs"/>
              </a:defRPr>
            </a:lvl3pPr>
            <a:lvl4pPr marL="0" indent="0" algn="l" defTabSz="914253" rtl="0" eaLnBrk="1" latinLnBrk="0" hangingPunct="1">
              <a:lnSpc>
                <a:spcPct val="95000"/>
              </a:lnSpc>
              <a:spcBef>
                <a:spcPts val="800"/>
              </a:spcBef>
              <a:spcAft>
                <a:spcPts val="400"/>
              </a:spcAft>
              <a:buFont typeface="Arial" panose="020B0604020202020204" pitchFamily="34" charset="0"/>
              <a:buChar char="​"/>
              <a:defRPr sz="1800" b="0" kern="1200">
                <a:solidFill>
                  <a:schemeClr val="tx1"/>
                </a:solidFill>
                <a:latin typeface="+mn-lt"/>
                <a:ea typeface="+mn-ea"/>
                <a:cs typeface="+mn-cs"/>
              </a:defRPr>
            </a:lvl4pPr>
            <a:lvl5pPr marL="0" indent="0" algn="l" defTabSz="914253" rtl="0" eaLnBrk="1" latinLnBrk="0" hangingPunct="1">
              <a:lnSpc>
                <a:spcPct val="95000"/>
              </a:lnSpc>
              <a:spcBef>
                <a:spcPts val="800"/>
              </a:spcBef>
              <a:spcAft>
                <a:spcPts val="400"/>
              </a:spcAft>
              <a:buFont typeface="Arial" panose="020B0604020202020204" pitchFamily="34" charset="0"/>
              <a:buChar char="​"/>
              <a:defRPr sz="1800" b="0" kern="1200">
                <a:solidFill>
                  <a:schemeClr val="accent1"/>
                </a:solidFill>
                <a:latin typeface="+mn-lt"/>
                <a:ea typeface="+mn-ea"/>
                <a:cs typeface="+mn-cs"/>
              </a:defRPr>
            </a:lvl5pPr>
            <a:lvl6pPr marL="0" indent="0" algn="l" defTabSz="914253" rtl="0" eaLnBrk="1" latinLnBrk="0" hangingPunct="1">
              <a:lnSpc>
                <a:spcPct val="95000"/>
              </a:lnSpc>
              <a:spcBef>
                <a:spcPts val="800"/>
              </a:spcBef>
              <a:spcAft>
                <a:spcPts val="400"/>
              </a:spcAft>
              <a:buFont typeface="Arial" panose="020B0604020202020204" pitchFamily="34" charset="0"/>
              <a:buChar char="​"/>
              <a:defRPr sz="1800" b="0" kern="1200">
                <a:solidFill>
                  <a:schemeClr val="tx2"/>
                </a:solidFill>
                <a:latin typeface="+mn-lt"/>
                <a:ea typeface="+mn-ea"/>
                <a:cs typeface="+mn-cs"/>
              </a:defRPr>
            </a:lvl6pPr>
            <a:lvl7pPr marL="0" indent="0" algn="l" defTabSz="914253" rtl="0" eaLnBrk="1" latinLnBrk="0" hangingPunct="1">
              <a:lnSpc>
                <a:spcPct val="95000"/>
              </a:lnSpc>
              <a:spcBef>
                <a:spcPts val="1200"/>
              </a:spcBef>
              <a:spcAft>
                <a:spcPts val="0"/>
              </a:spcAft>
              <a:buFont typeface="Arial" panose="020B0604020202020204" pitchFamily="34" charset="0"/>
              <a:buChar char="​"/>
              <a:defRPr sz="1800" b="1" kern="1200">
                <a:solidFill>
                  <a:schemeClr val="tx1"/>
                </a:solidFill>
                <a:latin typeface="+mn-lt"/>
                <a:ea typeface="+mn-ea"/>
                <a:cs typeface="+mn-cs"/>
              </a:defRPr>
            </a:lvl7pPr>
            <a:lvl8pPr marL="228563" indent="-228563" algn="l" defTabSz="914253" rtl="0" eaLnBrk="1" latinLnBrk="0" hangingPunct="1">
              <a:lnSpc>
                <a:spcPct val="95000"/>
              </a:lnSpc>
              <a:spcBef>
                <a:spcPts val="400"/>
              </a:spcBef>
              <a:spcAft>
                <a:spcPts val="400"/>
              </a:spcAft>
              <a:buFont typeface="+mj-lt"/>
              <a:buAutoNum type="arabicPeriod"/>
              <a:defRPr sz="1800" b="0" kern="1200" baseline="0">
                <a:solidFill>
                  <a:schemeClr val="tx1"/>
                </a:solidFill>
                <a:latin typeface="+mn-lt"/>
                <a:ea typeface="+mn-ea"/>
                <a:cs typeface="+mn-cs"/>
              </a:defRPr>
            </a:lvl8pPr>
            <a:lvl9pPr marL="0" indent="0" algn="l" defTabSz="914253"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a:lstStyle>
          <a:p>
            <a:pPr fontAlgn="base"/>
            <a:r>
              <a:rPr lang="zh-CN" altLang="en-US" sz="1500" dirty="0">
                <a:solidFill>
                  <a:srgbClr val="3C3C3B"/>
                </a:solidFill>
                <a:latin typeface="微软雅黑" panose="020B0503020204020204" pitchFamily="34" charset="-122"/>
              </a:rPr>
              <a:t>按关键特征（</a:t>
            </a:r>
            <a:r>
              <a:rPr lang="zh-CN" altLang="en-US" sz="1500">
                <a:solidFill>
                  <a:srgbClr val="3C3C3B"/>
                </a:solidFill>
                <a:latin typeface="微软雅黑" panose="020B0503020204020204" pitchFamily="34" charset="-122"/>
              </a:rPr>
              <a:t>账号、设</a:t>
            </a:r>
            <a:r>
              <a:rPr lang="zh-CN" altLang="en-US" sz="1500" dirty="0">
                <a:solidFill>
                  <a:srgbClr val="3C3C3B"/>
                </a:solidFill>
                <a:latin typeface="微软雅黑" panose="020B0503020204020204" pitchFamily="34" charset="-122"/>
              </a:rPr>
              <a:t>备号、手</a:t>
            </a:r>
            <a:r>
              <a:rPr lang="zh-CN" altLang="en-US" sz="1500">
                <a:solidFill>
                  <a:srgbClr val="3C3C3B"/>
                </a:solidFill>
                <a:latin typeface="微软雅黑" panose="020B0503020204020204" pitchFamily="34" charset="-122"/>
              </a:rPr>
              <a:t>机号）</a:t>
            </a:r>
            <a:r>
              <a:rPr lang="zh-CN" altLang="en-US" sz="1500" dirty="0">
                <a:solidFill>
                  <a:srgbClr val="3C3C3B"/>
                </a:solidFill>
                <a:latin typeface="微软雅黑" panose="020B0503020204020204" pitchFamily="34" charset="-122"/>
              </a:rPr>
              <a:t>进行用户识别合并后，实现了线上线下信息打通，为用户线上线下特征分析提供了数据基础。</a:t>
            </a:r>
            <a:endParaRPr lang="en-US" altLang="zh-CN" sz="1500" dirty="0">
              <a:solidFill>
                <a:srgbClr val="3C3C3B"/>
              </a:solidFill>
              <a:latin typeface="微软雅黑" panose="020B0503020204020204" pitchFamily="34" charset="-122"/>
            </a:endParaRPr>
          </a:p>
          <a:p>
            <a:endParaRPr lang="en-US" sz="1500" dirty="0">
              <a:solidFill>
                <a:srgbClr val="3C3C3B"/>
              </a:solidFill>
              <a:latin typeface="微软雅黑" panose="020B0503020204020204" pitchFamily="34" charset="-122"/>
            </a:endParaRPr>
          </a:p>
        </p:txBody>
      </p:sp>
      <p:grpSp>
        <p:nvGrpSpPr>
          <p:cNvPr id="20" name="组合 19"/>
          <p:cNvGrpSpPr/>
          <p:nvPr/>
        </p:nvGrpSpPr>
        <p:grpSpPr>
          <a:xfrm>
            <a:off x="7096128" y="1304340"/>
            <a:ext cx="2887924" cy="2836523"/>
            <a:chOff x="2627757" y="1994789"/>
            <a:chExt cx="3528822" cy="3361690"/>
          </a:xfrm>
          <a:effectLst>
            <a:outerShdw blurRad="50800" dist="38100" algn="l" rotWithShape="0">
              <a:prstClr val="black">
                <a:alpha val="40000"/>
              </a:prstClr>
            </a:outerShdw>
          </a:effectLst>
        </p:grpSpPr>
        <p:sp>
          <p:nvSpPr>
            <p:cNvPr id="21" name="object 2"/>
            <p:cNvSpPr/>
            <p:nvPr/>
          </p:nvSpPr>
          <p:spPr>
            <a:xfrm>
              <a:off x="3408171" y="1994789"/>
              <a:ext cx="2099945" cy="1974850"/>
            </a:xfrm>
            <a:custGeom>
              <a:avLst/>
              <a:gdLst/>
              <a:ahLst/>
              <a:cxnLst/>
              <a:rect l="l" t="t" r="r" b="b"/>
              <a:pathLst>
                <a:path w="2099945" h="1974850">
                  <a:moveTo>
                    <a:pt x="1050036" y="0"/>
                  </a:moveTo>
                  <a:lnTo>
                    <a:pt x="1000608" y="1074"/>
                  </a:lnTo>
                  <a:lnTo>
                    <a:pt x="951769" y="4266"/>
                  </a:lnTo>
                  <a:lnTo>
                    <a:pt x="903568" y="9527"/>
                  </a:lnTo>
                  <a:lnTo>
                    <a:pt x="856056" y="16812"/>
                  </a:lnTo>
                  <a:lnTo>
                    <a:pt x="809283" y="26071"/>
                  </a:lnTo>
                  <a:lnTo>
                    <a:pt x="763300" y="37258"/>
                  </a:lnTo>
                  <a:lnTo>
                    <a:pt x="718157" y="50325"/>
                  </a:lnTo>
                  <a:lnTo>
                    <a:pt x="673904" y="65225"/>
                  </a:lnTo>
                  <a:lnTo>
                    <a:pt x="630593" y="81911"/>
                  </a:lnTo>
                  <a:lnTo>
                    <a:pt x="588272" y="100335"/>
                  </a:lnTo>
                  <a:lnTo>
                    <a:pt x="546994" y="120449"/>
                  </a:lnTo>
                  <a:lnTo>
                    <a:pt x="506808" y="142207"/>
                  </a:lnTo>
                  <a:lnTo>
                    <a:pt x="467764" y="165561"/>
                  </a:lnTo>
                  <a:lnTo>
                    <a:pt x="429914" y="190463"/>
                  </a:lnTo>
                  <a:lnTo>
                    <a:pt x="393307" y="216866"/>
                  </a:lnTo>
                  <a:lnTo>
                    <a:pt x="357994" y="244723"/>
                  </a:lnTo>
                  <a:lnTo>
                    <a:pt x="324026" y="273987"/>
                  </a:lnTo>
                  <a:lnTo>
                    <a:pt x="291453" y="304609"/>
                  </a:lnTo>
                  <a:lnTo>
                    <a:pt x="260325" y="336543"/>
                  </a:lnTo>
                  <a:lnTo>
                    <a:pt x="230692" y="369741"/>
                  </a:lnTo>
                  <a:lnTo>
                    <a:pt x="202606" y="404155"/>
                  </a:lnTo>
                  <a:lnTo>
                    <a:pt x="176117" y="439739"/>
                  </a:lnTo>
                  <a:lnTo>
                    <a:pt x="151274" y="476445"/>
                  </a:lnTo>
                  <a:lnTo>
                    <a:pt x="128130" y="514225"/>
                  </a:lnTo>
                  <a:lnTo>
                    <a:pt x="106733" y="553033"/>
                  </a:lnTo>
                  <a:lnTo>
                    <a:pt x="87134" y="592820"/>
                  </a:lnTo>
                  <a:lnTo>
                    <a:pt x="69385" y="633539"/>
                  </a:lnTo>
                  <a:lnTo>
                    <a:pt x="53535" y="675144"/>
                  </a:lnTo>
                  <a:lnTo>
                    <a:pt x="39634" y="717586"/>
                  </a:lnTo>
                  <a:lnTo>
                    <a:pt x="27734" y="760818"/>
                  </a:lnTo>
                  <a:lnTo>
                    <a:pt x="17884" y="804792"/>
                  </a:lnTo>
                  <a:lnTo>
                    <a:pt x="10135" y="849462"/>
                  </a:lnTo>
                  <a:lnTo>
                    <a:pt x="4538" y="894780"/>
                  </a:lnTo>
                  <a:lnTo>
                    <a:pt x="1142" y="940699"/>
                  </a:lnTo>
                  <a:lnTo>
                    <a:pt x="0" y="987171"/>
                  </a:lnTo>
                  <a:lnTo>
                    <a:pt x="1142" y="1033642"/>
                  </a:lnTo>
                  <a:lnTo>
                    <a:pt x="4538" y="1079561"/>
                  </a:lnTo>
                  <a:lnTo>
                    <a:pt x="10135" y="1124879"/>
                  </a:lnTo>
                  <a:lnTo>
                    <a:pt x="17884" y="1169549"/>
                  </a:lnTo>
                  <a:lnTo>
                    <a:pt x="27734" y="1213523"/>
                  </a:lnTo>
                  <a:lnTo>
                    <a:pt x="39634" y="1256755"/>
                  </a:lnTo>
                  <a:lnTo>
                    <a:pt x="53535" y="1299197"/>
                  </a:lnTo>
                  <a:lnTo>
                    <a:pt x="69385" y="1340802"/>
                  </a:lnTo>
                  <a:lnTo>
                    <a:pt x="87134" y="1381521"/>
                  </a:lnTo>
                  <a:lnTo>
                    <a:pt x="106733" y="1421308"/>
                  </a:lnTo>
                  <a:lnTo>
                    <a:pt x="128130" y="1460116"/>
                  </a:lnTo>
                  <a:lnTo>
                    <a:pt x="151274" y="1497896"/>
                  </a:lnTo>
                  <a:lnTo>
                    <a:pt x="176117" y="1534602"/>
                  </a:lnTo>
                  <a:lnTo>
                    <a:pt x="202606" y="1570186"/>
                  </a:lnTo>
                  <a:lnTo>
                    <a:pt x="230692" y="1604600"/>
                  </a:lnTo>
                  <a:lnTo>
                    <a:pt x="260325" y="1637798"/>
                  </a:lnTo>
                  <a:lnTo>
                    <a:pt x="291453" y="1669732"/>
                  </a:lnTo>
                  <a:lnTo>
                    <a:pt x="324026" y="1700354"/>
                  </a:lnTo>
                  <a:lnTo>
                    <a:pt x="357994" y="1729618"/>
                  </a:lnTo>
                  <a:lnTo>
                    <a:pt x="393307" y="1757475"/>
                  </a:lnTo>
                  <a:lnTo>
                    <a:pt x="429914" y="1783878"/>
                  </a:lnTo>
                  <a:lnTo>
                    <a:pt x="467764" y="1808780"/>
                  </a:lnTo>
                  <a:lnTo>
                    <a:pt x="506808" y="1832134"/>
                  </a:lnTo>
                  <a:lnTo>
                    <a:pt x="546994" y="1853892"/>
                  </a:lnTo>
                  <a:lnTo>
                    <a:pt x="588272" y="1874006"/>
                  </a:lnTo>
                  <a:lnTo>
                    <a:pt x="630593" y="1892430"/>
                  </a:lnTo>
                  <a:lnTo>
                    <a:pt x="673904" y="1909116"/>
                  </a:lnTo>
                  <a:lnTo>
                    <a:pt x="718157" y="1924016"/>
                  </a:lnTo>
                  <a:lnTo>
                    <a:pt x="763300" y="1937083"/>
                  </a:lnTo>
                  <a:lnTo>
                    <a:pt x="809283" y="1948270"/>
                  </a:lnTo>
                  <a:lnTo>
                    <a:pt x="856056" y="1957529"/>
                  </a:lnTo>
                  <a:lnTo>
                    <a:pt x="903568" y="1964814"/>
                  </a:lnTo>
                  <a:lnTo>
                    <a:pt x="951769" y="1970075"/>
                  </a:lnTo>
                  <a:lnTo>
                    <a:pt x="1000608" y="1973267"/>
                  </a:lnTo>
                  <a:lnTo>
                    <a:pt x="1050036" y="1974342"/>
                  </a:lnTo>
                  <a:lnTo>
                    <a:pt x="1099452" y="1973267"/>
                  </a:lnTo>
                  <a:lnTo>
                    <a:pt x="1148281" y="1970075"/>
                  </a:lnTo>
                  <a:lnTo>
                    <a:pt x="1196473" y="1964814"/>
                  </a:lnTo>
                  <a:lnTo>
                    <a:pt x="1243976" y="1957529"/>
                  </a:lnTo>
                  <a:lnTo>
                    <a:pt x="1290740" y="1948270"/>
                  </a:lnTo>
                  <a:lnTo>
                    <a:pt x="1336716" y="1937083"/>
                  </a:lnTo>
                  <a:lnTo>
                    <a:pt x="1381852" y="1924016"/>
                  </a:lnTo>
                  <a:lnTo>
                    <a:pt x="1426098" y="1909116"/>
                  </a:lnTo>
                  <a:lnTo>
                    <a:pt x="1469403" y="1892430"/>
                  </a:lnTo>
                  <a:lnTo>
                    <a:pt x="1511718" y="1874006"/>
                  </a:lnTo>
                  <a:lnTo>
                    <a:pt x="1552991" y="1853892"/>
                  </a:lnTo>
                  <a:lnTo>
                    <a:pt x="1593172" y="1832134"/>
                  </a:lnTo>
                  <a:lnTo>
                    <a:pt x="1632211" y="1808780"/>
                  </a:lnTo>
                  <a:lnTo>
                    <a:pt x="1670058" y="1783878"/>
                  </a:lnTo>
                  <a:lnTo>
                    <a:pt x="1706661" y="1757475"/>
                  </a:lnTo>
                  <a:lnTo>
                    <a:pt x="1741970" y="1729618"/>
                  </a:lnTo>
                  <a:lnTo>
                    <a:pt x="1775935" y="1700354"/>
                  </a:lnTo>
                  <a:lnTo>
                    <a:pt x="1808506" y="1669732"/>
                  </a:lnTo>
                  <a:lnTo>
                    <a:pt x="1839632" y="1637798"/>
                  </a:lnTo>
                  <a:lnTo>
                    <a:pt x="1869262" y="1604600"/>
                  </a:lnTo>
                  <a:lnTo>
                    <a:pt x="1897346" y="1570186"/>
                  </a:lnTo>
                  <a:lnTo>
                    <a:pt x="1923834" y="1534602"/>
                  </a:lnTo>
                  <a:lnTo>
                    <a:pt x="1948675" y="1497896"/>
                  </a:lnTo>
                  <a:lnTo>
                    <a:pt x="1971818" y="1460116"/>
                  </a:lnTo>
                  <a:lnTo>
                    <a:pt x="1993214" y="1421308"/>
                  </a:lnTo>
                  <a:lnTo>
                    <a:pt x="2012812" y="1381521"/>
                  </a:lnTo>
                  <a:lnTo>
                    <a:pt x="2030561" y="1340802"/>
                  </a:lnTo>
                  <a:lnTo>
                    <a:pt x="2046410" y="1299197"/>
                  </a:lnTo>
                  <a:lnTo>
                    <a:pt x="2060311" y="1256755"/>
                  </a:lnTo>
                  <a:lnTo>
                    <a:pt x="2072211" y="1213523"/>
                  </a:lnTo>
                  <a:lnTo>
                    <a:pt x="2082060" y="1169549"/>
                  </a:lnTo>
                  <a:lnTo>
                    <a:pt x="2089809" y="1124879"/>
                  </a:lnTo>
                  <a:lnTo>
                    <a:pt x="2095406" y="1079561"/>
                  </a:lnTo>
                  <a:lnTo>
                    <a:pt x="2098802" y="1033642"/>
                  </a:lnTo>
                  <a:lnTo>
                    <a:pt x="2099944" y="987171"/>
                  </a:lnTo>
                  <a:lnTo>
                    <a:pt x="2098802" y="940699"/>
                  </a:lnTo>
                  <a:lnTo>
                    <a:pt x="2095406" y="894780"/>
                  </a:lnTo>
                  <a:lnTo>
                    <a:pt x="2089809" y="849462"/>
                  </a:lnTo>
                  <a:lnTo>
                    <a:pt x="2082060" y="804792"/>
                  </a:lnTo>
                  <a:lnTo>
                    <a:pt x="2072211" y="760818"/>
                  </a:lnTo>
                  <a:lnTo>
                    <a:pt x="2060311" y="717586"/>
                  </a:lnTo>
                  <a:lnTo>
                    <a:pt x="2046410" y="675144"/>
                  </a:lnTo>
                  <a:lnTo>
                    <a:pt x="2030561" y="633539"/>
                  </a:lnTo>
                  <a:lnTo>
                    <a:pt x="2012812" y="592820"/>
                  </a:lnTo>
                  <a:lnTo>
                    <a:pt x="1993214" y="553033"/>
                  </a:lnTo>
                  <a:lnTo>
                    <a:pt x="1971818" y="514225"/>
                  </a:lnTo>
                  <a:lnTo>
                    <a:pt x="1948675" y="476445"/>
                  </a:lnTo>
                  <a:lnTo>
                    <a:pt x="1923834" y="439739"/>
                  </a:lnTo>
                  <a:lnTo>
                    <a:pt x="1897346" y="404155"/>
                  </a:lnTo>
                  <a:lnTo>
                    <a:pt x="1869262" y="369741"/>
                  </a:lnTo>
                  <a:lnTo>
                    <a:pt x="1839632" y="336543"/>
                  </a:lnTo>
                  <a:lnTo>
                    <a:pt x="1808506" y="304609"/>
                  </a:lnTo>
                  <a:lnTo>
                    <a:pt x="1775935" y="273987"/>
                  </a:lnTo>
                  <a:lnTo>
                    <a:pt x="1741970" y="244723"/>
                  </a:lnTo>
                  <a:lnTo>
                    <a:pt x="1706661" y="216866"/>
                  </a:lnTo>
                  <a:lnTo>
                    <a:pt x="1670058" y="190463"/>
                  </a:lnTo>
                  <a:lnTo>
                    <a:pt x="1632211" y="165561"/>
                  </a:lnTo>
                  <a:lnTo>
                    <a:pt x="1593172" y="142207"/>
                  </a:lnTo>
                  <a:lnTo>
                    <a:pt x="1552991" y="120449"/>
                  </a:lnTo>
                  <a:lnTo>
                    <a:pt x="1511718" y="100335"/>
                  </a:lnTo>
                  <a:lnTo>
                    <a:pt x="1469403" y="81911"/>
                  </a:lnTo>
                  <a:lnTo>
                    <a:pt x="1426098" y="65225"/>
                  </a:lnTo>
                  <a:lnTo>
                    <a:pt x="1381852" y="50325"/>
                  </a:lnTo>
                  <a:lnTo>
                    <a:pt x="1336716" y="37258"/>
                  </a:lnTo>
                  <a:lnTo>
                    <a:pt x="1290740" y="26071"/>
                  </a:lnTo>
                  <a:lnTo>
                    <a:pt x="1243976" y="16812"/>
                  </a:lnTo>
                  <a:lnTo>
                    <a:pt x="1196473" y="9527"/>
                  </a:lnTo>
                  <a:lnTo>
                    <a:pt x="1148281" y="4266"/>
                  </a:lnTo>
                  <a:lnTo>
                    <a:pt x="1099452" y="1074"/>
                  </a:lnTo>
                  <a:lnTo>
                    <a:pt x="1050036" y="0"/>
                  </a:lnTo>
                  <a:close/>
                </a:path>
              </a:pathLst>
            </a:custGeom>
            <a:solidFill>
              <a:srgbClr val="F05A20"/>
            </a:solidFill>
          </p:spPr>
          <p:txBody>
            <a:bodyPr wrap="square" lIns="0" tIns="0" rIns="0" bIns="0" rtlCol="0"/>
            <a:lstStyle/>
            <a:p>
              <a:endParaRPr sz="1350">
                <a:solidFill>
                  <a:srgbClr val="3C3C3B"/>
                </a:solidFill>
                <a:latin typeface="Century Gothic"/>
              </a:endParaRPr>
            </a:p>
          </p:txBody>
        </p:sp>
        <p:sp>
          <p:nvSpPr>
            <p:cNvPr id="22" name="object 4"/>
            <p:cNvSpPr/>
            <p:nvPr/>
          </p:nvSpPr>
          <p:spPr>
            <a:xfrm>
              <a:off x="2627757" y="3396234"/>
              <a:ext cx="1944370" cy="1960245"/>
            </a:xfrm>
            <a:custGeom>
              <a:avLst/>
              <a:gdLst/>
              <a:ahLst/>
              <a:cxnLst/>
              <a:rect l="l" t="t" r="r" b="b"/>
              <a:pathLst>
                <a:path w="1944370" h="1960245">
                  <a:moveTo>
                    <a:pt x="972184" y="0"/>
                  </a:moveTo>
                  <a:lnTo>
                    <a:pt x="923660" y="1199"/>
                  </a:lnTo>
                  <a:lnTo>
                    <a:pt x="875751" y="4760"/>
                  </a:lnTo>
                  <a:lnTo>
                    <a:pt x="828515" y="10626"/>
                  </a:lnTo>
                  <a:lnTo>
                    <a:pt x="782006" y="18741"/>
                  </a:lnTo>
                  <a:lnTo>
                    <a:pt x="736280" y="29049"/>
                  </a:lnTo>
                  <a:lnTo>
                    <a:pt x="691393" y="41494"/>
                  </a:lnTo>
                  <a:lnTo>
                    <a:pt x="647400" y="56020"/>
                  </a:lnTo>
                  <a:lnTo>
                    <a:pt x="604358" y="72570"/>
                  </a:lnTo>
                  <a:lnTo>
                    <a:pt x="562322" y="91088"/>
                  </a:lnTo>
                  <a:lnTo>
                    <a:pt x="521347" y="111519"/>
                  </a:lnTo>
                  <a:lnTo>
                    <a:pt x="481489" y="133806"/>
                  </a:lnTo>
                  <a:lnTo>
                    <a:pt x="442805" y="157892"/>
                  </a:lnTo>
                  <a:lnTo>
                    <a:pt x="405349" y="183723"/>
                  </a:lnTo>
                  <a:lnTo>
                    <a:pt x="369178" y="211241"/>
                  </a:lnTo>
                  <a:lnTo>
                    <a:pt x="334346" y="240391"/>
                  </a:lnTo>
                  <a:lnTo>
                    <a:pt x="300911" y="271116"/>
                  </a:lnTo>
                  <a:lnTo>
                    <a:pt x="268926" y="303360"/>
                  </a:lnTo>
                  <a:lnTo>
                    <a:pt x="238449" y="337067"/>
                  </a:lnTo>
                  <a:lnTo>
                    <a:pt x="209534" y="372181"/>
                  </a:lnTo>
                  <a:lnTo>
                    <a:pt x="182238" y="408646"/>
                  </a:lnTo>
                  <a:lnTo>
                    <a:pt x="156616" y="446405"/>
                  </a:lnTo>
                  <a:lnTo>
                    <a:pt x="132724" y="485403"/>
                  </a:lnTo>
                  <a:lnTo>
                    <a:pt x="110617" y="525583"/>
                  </a:lnTo>
                  <a:lnTo>
                    <a:pt x="90351" y="566889"/>
                  </a:lnTo>
                  <a:lnTo>
                    <a:pt x="71983" y="609266"/>
                  </a:lnTo>
                  <a:lnTo>
                    <a:pt x="55566" y="652656"/>
                  </a:lnTo>
                  <a:lnTo>
                    <a:pt x="41158" y="697004"/>
                  </a:lnTo>
                  <a:lnTo>
                    <a:pt x="28814" y="742253"/>
                  </a:lnTo>
                  <a:lnTo>
                    <a:pt x="18589" y="788348"/>
                  </a:lnTo>
                  <a:lnTo>
                    <a:pt x="10540" y="835232"/>
                  </a:lnTo>
                  <a:lnTo>
                    <a:pt x="4721" y="882849"/>
                  </a:lnTo>
                  <a:lnTo>
                    <a:pt x="1189" y="931143"/>
                  </a:lnTo>
                  <a:lnTo>
                    <a:pt x="0" y="980058"/>
                  </a:lnTo>
                  <a:lnTo>
                    <a:pt x="1189" y="1028974"/>
                  </a:lnTo>
                  <a:lnTo>
                    <a:pt x="4721" y="1077268"/>
                  </a:lnTo>
                  <a:lnTo>
                    <a:pt x="10540" y="1124885"/>
                  </a:lnTo>
                  <a:lnTo>
                    <a:pt x="18589" y="1171769"/>
                  </a:lnTo>
                  <a:lnTo>
                    <a:pt x="28814" y="1217864"/>
                  </a:lnTo>
                  <a:lnTo>
                    <a:pt x="41158" y="1263113"/>
                  </a:lnTo>
                  <a:lnTo>
                    <a:pt x="55566" y="1307461"/>
                  </a:lnTo>
                  <a:lnTo>
                    <a:pt x="71983" y="1350851"/>
                  </a:lnTo>
                  <a:lnTo>
                    <a:pt x="90351" y="1393228"/>
                  </a:lnTo>
                  <a:lnTo>
                    <a:pt x="110617" y="1434534"/>
                  </a:lnTo>
                  <a:lnTo>
                    <a:pt x="132724" y="1474714"/>
                  </a:lnTo>
                  <a:lnTo>
                    <a:pt x="156616" y="1513712"/>
                  </a:lnTo>
                  <a:lnTo>
                    <a:pt x="182238" y="1551471"/>
                  </a:lnTo>
                  <a:lnTo>
                    <a:pt x="209534" y="1587936"/>
                  </a:lnTo>
                  <a:lnTo>
                    <a:pt x="238449" y="1623050"/>
                  </a:lnTo>
                  <a:lnTo>
                    <a:pt x="268926" y="1656757"/>
                  </a:lnTo>
                  <a:lnTo>
                    <a:pt x="300911" y="1689001"/>
                  </a:lnTo>
                  <a:lnTo>
                    <a:pt x="334346" y="1719726"/>
                  </a:lnTo>
                  <a:lnTo>
                    <a:pt x="369178" y="1748876"/>
                  </a:lnTo>
                  <a:lnTo>
                    <a:pt x="405349" y="1776394"/>
                  </a:lnTo>
                  <a:lnTo>
                    <a:pt x="442805" y="1802225"/>
                  </a:lnTo>
                  <a:lnTo>
                    <a:pt x="481489" y="1826311"/>
                  </a:lnTo>
                  <a:lnTo>
                    <a:pt x="521347" y="1848598"/>
                  </a:lnTo>
                  <a:lnTo>
                    <a:pt x="562322" y="1869029"/>
                  </a:lnTo>
                  <a:lnTo>
                    <a:pt x="604358" y="1887547"/>
                  </a:lnTo>
                  <a:lnTo>
                    <a:pt x="647400" y="1904097"/>
                  </a:lnTo>
                  <a:lnTo>
                    <a:pt x="691393" y="1918623"/>
                  </a:lnTo>
                  <a:lnTo>
                    <a:pt x="736280" y="1931068"/>
                  </a:lnTo>
                  <a:lnTo>
                    <a:pt x="782006" y="1941376"/>
                  </a:lnTo>
                  <a:lnTo>
                    <a:pt x="828515" y="1949491"/>
                  </a:lnTo>
                  <a:lnTo>
                    <a:pt x="875751" y="1955357"/>
                  </a:lnTo>
                  <a:lnTo>
                    <a:pt x="923660" y="1958918"/>
                  </a:lnTo>
                  <a:lnTo>
                    <a:pt x="972184" y="1960117"/>
                  </a:lnTo>
                  <a:lnTo>
                    <a:pt x="1020698" y="1958918"/>
                  </a:lnTo>
                  <a:lnTo>
                    <a:pt x="1068596" y="1955357"/>
                  </a:lnTo>
                  <a:lnTo>
                    <a:pt x="1115823" y="1949491"/>
                  </a:lnTo>
                  <a:lnTo>
                    <a:pt x="1162323" y="1941376"/>
                  </a:lnTo>
                  <a:lnTo>
                    <a:pt x="1208040" y="1931068"/>
                  </a:lnTo>
                  <a:lnTo>
                    <a:pt x="1252919" y="1918623"/>
                  </a:lnTo>
                  <a:lnTo>
                    <a:pt x="1296904" y="1904097"/>
                  </a:lnTo>
                  <a:lnTo>
                    <a:pt x="1339939" y="1887547"/>
                  </a:lnTo>
                  <a:lnTo>
                    <a:pt x="1381969" y="1869029"/>
                  </a:lnTo>
                  <a:lnTo>
                    <a:pt x="1422938" y="1848598"/>
                  </a:lnTo>
                  <a:lnTo>
                    <a:pt x="1462790" y="1826311"/>
                  </a:lnTo>
                  <a:lnTo>
                    <a:pt x="1501470" y="1802225"/>
                  </a:lnTo>
                  <a:lnTo>
                    <a:pt x="1538921" y="1776394"/>
                  </a:lnTo>
                  <a:lnTo>
                    <a:pt x="1575088" y="1748876"/>
                  </a:lnTo>
                  <a:lnTo>
                    <a:pt x="1609916" y="1719726"/>
                  </a:lnTo>
                  <a:lnTo>
                    <a:pt x="1643349" y="1689001"/>
                  </a:lnTo>
                  <a:lnTo>
                    <a:pt x="1675330" y="1656757"/>
                  </a:lnTo>
                  <a:lnTo>
                    <a:pt x="1705805" y="1623050"/>
                  </a:lnTo>
                  <a:lnTo>
                    <a:pt x="1734717" y="1587936"/>
                  </a:lnTo>
                  <a:lnTo>
                    <a:pt x="1762012" y="1551471"/>
                  </a:lnTo>
                  <a:lnTo>
                    <a:pt x="1787632" y="1513712"/>
                  </a:lnTo>
                  <a:lnTo>
                    <a:pt x="1811523" y="1474714"/>
                  </a:lnTo>
                  <a:lnTo>
                    <a:pt x="1833628" y="1434534"/>
                  </a:lnTo>
                  <a:lnTo>
                    <a:pt x="1853893" y="1393228"/>
                  </a:lnTo>
                  <a:lnTo>
                    <a:pt x="1872261" y="1350851"/>
                  </a:lnTo>
                  <a:lnTo>
                    <a:pt x="1888677" y="1307461"/>
                  </a:lnTo>
                  <a:lnTo>
                    <a:pt x="1903085" y="1263113"/>
                  </a:lnTo>
                  <a:lnTo>
                    <a:pt x="1915429" y="1217864"/>
                  </a:lnTo>
                  <a:lnTo>
                    <a:pt x="1925653" y="1171769"/>
                  </a:lnTo>
                  <a:lnTo>
                    <a:pt x="1933702" y="1124885"/>
                  </a:lnTo>
                  <a:lnTo>
                    <a:pt x="1939521" y="1077268"/>
                  </a:lnTo>
                  <a:lnTo>
                    <a:pt x="1943053" y="1028974"/>
                  </a:lnTo>
                  <a:lnTo>
                    <a:pt x="1944243" y="980058"/>
                  </a:lnTo>
                  <a:lnTo>
                    <a:pt x="1943053" y="931143"/>
                  </a:lnTo>
                  <a:lnTo>
                    <a:pt x="1939521" y="882849"/>
                  </a:lnTo>
                  <a:lnTo>
                    <a:pt x="1933702" y="835232"/>
                  </a:lnTo>
                  <a:lnTo>
                    <a:pt x="1925653" y="788348"/>
                  </a:lnTo>
                  <a:lnTo>
                    <a:pt x="1915429" y="742253"/>
                  </a:lnTo>
                  <a:lnTo>
                    <a:pt x="1903085" y="697004"/>
                  </a:lnTo>
                  <a:lnTo>
                    <a:pt x="1888677" y="652656"/>
                  </a:lnTo>
                  <a:lnTo>
                    <a:pt x="1872261" y="609266"/>
                  </a:lnTo>
                  <a:lnTo>
                    <a:pt x="1853893" y="566889"/>
                  </a:lnTo>
                  <a:lnTo>
                    <a:pt x="1833628" y="525583"/>
                  </a:lnTo>
                  <a:lnTo>
                    <a:pt x="1811523" y="485403"/>
                  </a:lnTo>
                  <a:lnTo>
                    <a:pt x="1787632" y="446405"/>
                  </a:lnTo>
                  <a:lnTo>
                    <a:pt x="1762012" y="408646"/>
                  </a:lnTo>
                  <a:lnTo>
                    <a:pt x="1734717" y="372181"/>
                  </a:lnTo>
                  <a:lnTo>
                    <a:pt x="1705805" y="337067"/>
                  </a:lnTo>
                  <a:lnTo>
                    <a:pt x="1675330" y="303360"/>
                  </a:lnTo>
                  <a:lnTo>
                    <a:pt x="1643349" y="271116"/>
                  </a:lnTo>
                  <a:lnTo>
                    <a:pt x="1609916" y="240391"/>
                  </a:lnTo>
                  <a:lnTo>
                    <a:pt x="1575088" y="211241"/>
                  </a:lnTo>
                  <a:lnTo>
                    <a:pt x="1538921" y="183723"/>
                  </a:lnTo>
                  <a:lnTo>
                    <a:pt x="1501470" y="157892"/>
                  </a:lnTo>
                  <a:lnTo>
                    <a:pt x="1462790" y="133806"/>
                  </a:lnTo>
                  <a:lnTo>
                    <a:pt x="1422938" y="111519"/>
                  </a:lnTo>
                  <a:lnTo>
                    <a:pt x="1381969" y="91088"/>
                  </a:lnTo>
                  <a:lnTo>
                    <a:pt x="1339939" y="72570"/>
                  </a:lnTo>
                  <a:lnTo>
                    <a:pt x="1296904" y="56020"/>
                  </a:lnTo>
                  <a:lnTo>
                    <a:pt x="1252919" y="41494"/>
                  </a:lnTo>
                  <a:lnTo>
                    <a:pt x="1208040" y="29049"/>
                  </a:lnTo>
                  <a:lnTo>
                    <a:pt x="1162323" y="18741"/>
                  </a:lnTo>
                  <a:lnTo>
                    <a:pt x="1115823" y="10626"/>
                  </a:lnTo>
                  <a:lnTo>
                    <a:pt x="1068596" y="4760"/>
                  </a:lnTo>
                  <a:lnTo>
                    <a:pt x="1020698" y="1199"/>
                  </a:lnTo>
                  <a:lnTo>
                    <a:pt x="972184" y="0"/>
                  </a:lnTo>
                  <a:close/>
                </a:path>
              </a:pathLst>
            </a:custGeom>
            <a:solidFill>
              <a:srgbClr val="AAD11D"/>
            </a:solidFill>
          </p:spPr>
          <p:txBody>
            <a:bodyPr wrap="square" lIns="0" tIns="0" rIns="0" bIns="0" rtlCol="0"/>
            <a:lstStyle/>
            <a:p>
              <a:endParaRPr sz="1350">
                <a:solidFill>
                  <a:srgbClr val="3C3C3B"/>
                </a:solidFill>
                <a:latin typeface="Century Gothic"/>
              </a:endParaRPr>
            </a:p>
          </p:txBody>
        </p:sp>
        <p:sp>
          <p:nvSpPr>
            <p:cNvPr id="23" name="object 6"/>
            <p:cNvSpPr/>
            <p:nvPr/>
          </p:nvSpPr>
          <p:spPr>
            <a:xfrm>
              <a:off x="4187444" y="3472434"/>
              <a:ext cx="1969135" cy="1884045"/>
            </a:xfrm>
            <a:custGeom>
              <a:avLst/>
              <a:gdLst/>
              <a:ahLst/>
              <a:cxnLst/>
              <a:rect l="l" t="t" r="r" b="b"/>
              <a:pathLst>
                <a:path w="1969135" h="1884045">
                  <a:moveTo>
                    <a:pt x="984376" y="0"/>
                  </a:moveTo>
                  <a:lnTo>
                    <a:pt x="935244" y="1152"/>
                  </a:lnTo>
                  <a:lnTo>
                    <a:pt x="886734" y="4575"/>
                  </a:lnTo>
                  <a:lnTo>
                    <a:pt x="838906" y="10214"/>
                  </a:lnTo>
                  <a:lnTo>
                    <a:pt x="791813" y="18014"/>
                  </a:lnTo>
                  <a:lnTo>
                    <a:pt x="745514" y="27922"/>
                  </a:lnTo>
                  <a:lnTo>
                    <a:pt x="700064" y="39884"/>
                  </a:lnTo>
                  <a:lnTo>
                    <a:pt x="655520" y="53846"/>
                  </a:lnTo>
                  <a:lnTo>
                    <a:pt x="611938" y="69754"/>
                  </a:lnTo>
                  <a:lnTo>
                    <a:pt x="569375" y="87554"/>
                  </a:lnTo>
                  <a:lnTo>
                    <a:pt x="527886" y="107191"/>
                  </a:lnTo>
                  <a:lnTo>
                    <a:pt x="487529" y="128613"/>
                  </a:lnTo>
                  <a:lnTo>
                    <a:pt x="448359" y="151764"/>
                  </a:lnTo>
                  <a:lnTo>
                    <a:pt x="410434" y="176592"/>
                  </a:lnTo>
                  <a:lnTo>
                    <a:pt x="373809" y="203041"/>
                  </a:lnTo>
                  <a:lnTo>
                    <a:pt x="338540" y="231059"/>
                  </a:lnTo>
                  <a:lnTo>
                    <a:pt x="304685" y="260590"/>
                  </a:lnTo>
                  <a:lnTo>
                    <a:pt x="272300" y="291582"/>
                  </a:lnTo>
                  <a:lnTo>
                    <a:pt x="241440" y="323979"/>
                  </a:lnTo>
                  <a:lnTo>
                    <a:pt x="212163" y="357729"/>
                  </a:lnTo>
                  <a:lnTo>
                    <a:pt x="184524" y="392777"/>
                  </a:lnTo>
                  <a:lnTo>
                    <a:pt x="158581" y="429069"/>
                  </a:lnTo>
                  <a:lnTo>
                    <a:pt x="134389" y="466550"/>
                  </a:lnTo>
                  <a:lnTo>
                    <a:pt x="112005" y="505168"/>
                  </a:lnTo>
                  <a:lnTo>
                    <a:pt x="91485" y="544869"/>
                  </a:lnTo>
                  <a:lnTo>
                    <a:pt x="72886" y="585597"/>
                  </a:lnTo>
                  <a:lnTo>
                    <a:pt x="56263" y="627299"/>
                  </a:lnTo>
                  <a:lnTo>
                    <a:pt x="41675" y="669922"/>
                  </a:lnTo>
                  <a:lnTo>
                    <a:pt x="29175" y="713411"/>
                  </a:lnTo>
                  <a:lnTo>
                    <a:pt x="18822" y="757712"/>
                  </a:lnTo>
                  <a:lnTo>
                    <a:pt x="10672" y="802771"/>
                  </a:lnTo>
                  <a:lnTo>
                    <a:pt x="4780" y="848535"/>
                  </a:lnTo>
                  <a:lnTo>
                    <a:pt x="1204" y="894948"/>
                  </a:lnTo>
                  <a:lnTo>
                    <a:pt x="0" y="941958"/>
                  </a:lnTo>
                  <a:lnTo>
                    <a:pt x="1204" y="988969"/>
                  </a:lnTo>
                  <a:lnTo>
                    <a:pt x="4780" y="1035382"/>
                  </a:lnTo>
                  <a:lnTo>
                    <a:pt x="10672" y="1081146"/>
                  </a:lnTo>
                  <a:lnTo>
                    <a:pt x="18822" y="1126205"/>
                  </a:lnTo>
                  <a:lnTo>
                    <a:pt x="29175" y="1170506"/>
                  </a:lnTo>
                  <a:lnTo>
                    <a:pt x="41675" y="1213995"/>
                  </a:lnTo>
                  <a:lnTo>
                    <a:pt x="56263" y="1256618"/>
                  </a:lnTo>
                  <a:lnTo>
                    <a:pt x="72886" y="1298320"/>
                  </a:lnTo>
                  <a:lnTo>
                    <a:pt x="91485" y="1339048"/>
                  </a:lnTo>
                  <a:lnTo>
                    <a:pt x="112005" y="1378749"/>
                  </a:lnTo>
                  <a:lnTo>
                    <a:pt x="134389" y="1417367"/>
                  </a:lnTo>
                  <a:lnTo>
                    <a:pt x="158581" y="1454848"/>
                  </a:lnTo>
                  <a:lnTo>
                    <a:pt x="184524" y="1491140"/>
                  </a:lnTo>
                  <a:lnTo>
                    <a:pt x="212163" y="1526188"/>
                  </a:lnTo>
                  <a:lnTo>
                    <a:pt x="241440" y="1559938"/>
                  </a:lnTo>
                  <a:lnTo>
                    <a:pt x="272300" y="1592335"/>
                  </a:lnTo>
                  <a:lnTo>
                    <a:pt x="304685" y="1623327"/>
                  </a:lnTo>
                  <a:lnTo>
                    <a:pt x="338540" y="1652858"/>
                  </a:lnTo>
                  <a:lnTo>
                    <a:pt x="373809" y="1680876"/>
                  </a:lnTo>
                  <a:lnTo>
                    <a:pt x="410434" y="1707325"/>
                  </a:lnTo>
                  <a:lnTo>
                    <a:pt x="448359" y="1732153"/>
                  </a:lnTo>
                  <a:lnTo>
                    <a:pt x="487529" y="1755304"/>
                  </a:lnTo>
                  <a:lnTo>
                    <a:pt x="527886" y="1776726"/>
                  </a:lnTo>
                  <a:lnTo>
                    <a:pt x="569375" y="1796363"/>
                  </a:lnTo>
                  <a:lnTo>
                    <a:pt x="611938" y="1814163"/>
                  </a:lnTo>
                  <a:lnTo>
                    <a:pt x="655520" y="1830071"/>
                  </a:lnTo>
                  <a:lnTo>
                    <a:pt x="700064" y="1844033"/>
                  </a:lnTo>
                  <a:lnTo>
                    <a:pt x="745514" y="1855995"/>
                  </a:lnTo>
                  <a:lnTo>
                    <a:pt x="791813" y="1865903"/>
                  </a:lnTo>
                  <a:lnTo>
                    <a:pt x="838906" y="1873703"/>
                  </a:lnTo>
                  <a:lnTo>
                    <a:pt x="886734" y="1879342"/>
                  </a:lnTo>
                  <a:lnTo>
                    <a:pt x="935244" y="1882765"/>
                  </a:lnTo>
                  <a:lnTo>
                    <a:pt x="984376" y="1883917"/>
                  </a:lnTo>
                  <a:lnTo>
                    <a:pt x="1033509" y="1882765"/>
                  </a:lnTo>
                  <a:lnTo>
                    <a:pt x="1082019" y="1879342"/>
                  </a:lnTo>
                  <a:lnTo>
                    <a:pt x="1129847" y="1873703"/>
                  </a:lnTo>
                  <a:lnTo>
                    <a:pt x="1176940" y="1865903"/>
                  </a:lnTo>
                  <a:lnTo>
                    <a:pt x="1223239" y="1855995"/>
                  </a:lnTo>
                  <a:lnTo>
                    <a:pt x="1268689" y="1844033"/>
                  </a:lnTo>
                  <a:lnTo>
                    <a:pt x="1313233" y="1830071"/>
                  </a:lnTo>
                  <a:lnTo>
                    <a:pt x="1356815" y="1814163"/>
                  </a:lnTo>
                  <a:lnTo>
                    <a:pt x="1399378" y="1796363"/>
                  </a:lnTo>
                  <a:lnTo>
                    <a:pt x="1440867" y="1776726"/>
                  </a:lnTo>
                  <a:lnTo>
                    <a:pt x="1481224" y="1755304"/>
                  </a:lnTo>
                  <a:lnTo>
                    <a:pt x="1520394" y="1732153"/>
                  </a:lnTo>
                  <a:lnTo>
                    <a:pt x="1558319" y="1707325"/>
                  </a:lnTo>
                  <a:lnTo>
                    <a:pt x="1594944" y="1680876"/>
                  </a:lnTo>
                  <a:lnTo>
                    <a:pt x="1630213" y="1652858"/>
                  </a:lnTo>
                  <a:lnTo>
                    <a:pt x="1664068" y="1623327"/>
                  </a:lnTo>
                  <a:lnTo>
                    <a:pt x="1696453" y="1592335"/>
                  </a:lnTo>
                  <a:lnTo>
                    <a:pt x="1727313" y="1559938"/>
                  </a:lnTo>
                  <a:lnTo>
                    <a:pt x="1756590" y="1526188"/>
                  </a:lnTo>
                  <a:lnTo>
                    <a:pt x="1784229" y="1491140"/>
                  </a:lnTo>
                  <a:lnTo>
                    <a:pt x="1810172" y="1454848"/>
                  </a:lnTo>
                  <a:lnTo>
                    <a:pt x="1834364" y="1417367"/>
                  </a:lnTo>
                  <a:lnTo>
                    <a:pt x="1856748" y="1378749"/>
                  </a:lnTo>
                  <a:lnTo>
                    <a:pt x="1877268" y="1339048"/>
                  </a:lnTo>
                  <a:lnTo>
                    <a:pt x="1895867" y="1298320"/>
                  </a:lnTo>
                  <a:lnTo>
                    <a:pt x="1912490" y="1256618"/>
                  </a:lnTo>
                  <a:lnTo>
                    <a:pt x="1927078" y="1213995"/>
                  </a:lnTo>
                  <a:lnTo>
                    <a:pt x="1939578" y="1170506"/>
                  </a:lnTo>
                  <a:lnTo>
                    <a:pt x="1949931" y="1126205"/>
                  </a:lnTo>
                  <a:lnTo>
                    <a:pt x="1958081" y="1081146"/>
                  </a:lnTo>
                  <a:lnTo>
                    <a:pt x="1963973" y="1035382"/>
                  </a:lnTo>
                  <a:lnTo>
                    <a:pt x="1967549" y="988969"/>
                  </a:lnTo>
                  <a:lnTo>
                    <a:pt x="1968753" y="941958"/>
                  </a:lnTo>
                  <a:lnTo>
                    <a:pt x="1967549" y="894948"/>
                  </a:lnTo>
                  <a:lnTo>
                    <a:pt x="1963973" y="848535"/>
                  </a:lnTo>
                  <a:lnTo>
                    <a:pt x="1958081" y="802771"/>
                  </a:lnTo>
                  <a:lnTo>
                    <a:pt x="1949931" y="757712"/>
                  </a:lnTo>
                  <a:lnTo>
                    <a:pt x="1939578" y="713411"/>
                  </a:lnTo>
                  <a:lnTo>
                    <a:pt x="1927078" y="669922"/>
                  </a:lnTo>
                  <a:lnTo>
                    <a:pt x="1912490" y="627299"/>
                  </a:lnTo>
                  <a:lnTo>
                    <a:pt x="1895867" y="585597"/>
                  </a:lnTo>
                  <a:lnTo>
                    <a:pt x="1877268" y="544869"/>
                  </a:lnTo>
                  <a:lnTo>
                    <a:pt x="1856748" y="505168"/>
                  </a:lnTo>
                  <a:lnTo>
                    <a:pt x="1834364" y="466550"/>
                  </a:lnTo>
                  <a:lnTo>
                    <a:pt x="1810172" y="429069"/>
                  </a:lnTo>
                  <a:lnTo>
                    <a:pt x="1784229" y="392777"/>
                  </a:lnTo>
                  <a:lnTo>
                    <a:pt x="1756590" y="357729"/>
                  </a:lnTo>
                  <a:lnTo>
                    <a:pt x="1727313" y="323979"/>
                  </a:lnTo>
                  <a:lnTo>
                    <a:pt x="1696453" y="291582"/>
                  </a:lnTo>
                  <a:lnTo>
                    <a:pt x="1664068" y="260590"/>
                  </a:lnTo>
                  <a:lnTo>
                    <a:pt x="1630213" y="231059"/>
                  </a:lnTo>
                  <a:lnTo>
                    <a:pt x="1594944" y="203041"/>
                  </a:lnTo>
                  <a:lnTo>
                    <a:pt x="1558319" y="176592"/>
                  </a:lnTo>
                  <a:lnTo>
                    <a:pt x="1520394" y="151764"/>
                  </a:lnTo>
                  <a:lnTo>
                    <a:pt x="1481224" y="128613"/>
                  </a:lnTo>
                  <a:lnTo>
                    <a:pt x="1440867" y="107191"/>
                  </a:lnTo>
                  <a:lnTo>
                    <a:pt x="1399378" y="87554"/>
                  </a:lnTo>
                  <a:lnTo>
                    <a:pt x="1356815" y="69754"/>
                  </a:lnTo>
                  <a:lnTo>
                    <a:pt x="1313233" y="53846"/>
                  </a:lnTo>
                  <a:lnTo>
                    <a:pt x="1268689" y="39884"/>
                  </a:lnTo>
                  <a:lnTo>
                    <a:pt x="1223239" y="27922"/>
                  </a:lnTo>
                  <a:lnTo>
                    <a:pt x="1176940" y="18014"/>
                  </a:lnTo>
                  <a:lnTo>
                    <a:pt x="1129847" y="10214"/>
                  </a:lnTo>
                  <a:lnTo>
                    <a:pt x="1082019" y="4575"/>
                  </a:lnTo>
                  <a:lnTo>
                    <a:pt x="1033509" y="1152"/>
                  </a:lnTo>
                  <a:lnTo>
                    <a:pt x="984376" y="0"/>
                  </a:lnTo>
                  <a:close/>
                </a:path>
              </a:pathLst>
            </a:custGeom>
            <a:solidFill>
              <a:srgbClr val="1750AE"/>
            </a:solidFill>
          </p:spPr>
          <p:txBody>
            <a:bodyPr wrap="square" lIns="0" tIns="0" rIns="0" bIns="0" rtlCol="0"/>
            <a:lstStyle/>
            <a:p>
              <a:endParaRPr sz="1350">
                <a:solidFill>
                  <a:srgbClr val="3C3C3B"/>
                </a:solidFill>
                <a:latin typeface="Century Gothic"/>
              </a:endParaRPr>
            </a:p>
          </p:txBody>
        </p:sp>
        <p:sp>
          <p:nvSpPr>
            <p:cNvPr id="24" name="object 7"/>
            <p:cNvSpPr/>
            <p:nvPr/>
          </p:nvSpPr>
          <p:spPr>
            <a:xfrm>
              <a:off x="3352800" y="3176016"/>
              <a:ext cx="2191512" cy="1844039"/>
            </a:xfrm>
            <a:prstGeom prst="rect">
              <a:avLst/>
            </a:prstGeom>
            <a:blipFill>
              <a:blip r:embed="rId2" cstate="print"/>
              <a:stretch>
                <a:fillRect/>
              </a:stretch>
            </a:blipFill>
          </p:spPr>
          <p:txBody>
            <a:bodyPr wrap="square" lIns="0" tIns="0" rIns="0" bIns="0" rtlCol="0"/>
            <a:lstStyle/>
            <a:p>
              <a:endParaRPr sz="1350">
                <a:solidFill>
                  <a:srgbClr val="3C3C3B"/>
                </a:solidFill>
                <a:latin typeface="Century Gothic"/>
              </a:endParaRPr>
            </a:p>
          </p:txBody>
        </p:sp>
        <p:sp>
          <p:nvSpPr>
            <p:cNvPr id="25" name="object 8"/>
            <p:cNvSpPr/>
            <p:nvPr/>
          </p:nvSpPr>
          <p:spPr>
            <a:xfrm>
              <a:off x="3410330" y="3196082"/>
              <a:ext cx="2075383" cy="1728215"/>
            </a:xfrm>
            <a:prstGeom prst="rect">
              <a:avLst/>
            </a:prstGeom>
            <a:blipFill>
              <a:blip r:embed="rId3" cstate="print"/>
              <a:stretch>
                <a:fillRect/>
              </a:stretch>
            </a:blipFill>
          </p:spPr>
          <p:txBody>
            <a:bodyPr wrap="square" lIns="0" tIns="0" rIns="0" bIns="0" rtlCol="0"/>
            <a:lstStyle/>
            <a:p>
              <a:endParaRPr sz="1350">
                <a:solidFill>
                  <a:srgbClr val="3C3C3B"/>
                </a:solidFill>
                <a:latin typeface="Century Gothic"/>
              </a:endParaRPr>
            </a:p>
          </p:txBody>
        </p:sp>
        <p:sp>
          <p:nvSpPr>
            <p:cNvPr id="26" name="object 9"/>
            <p:cNvSpPr/>
            <p:nvPr/>
          </p:nvSpPr>
          <p:spPr>
            <a:xfrm>
              <a:off x="3410330" y="3196082"/>
              <a:ext cx="2075814" cy="1728470"/>
            </a:xfrm>
            <a:custGeom>
              <a:avLst/>
              <a:gdLst/>
              <a:ahLst/>
              <a:cxnLst/>
              <a:rect l="l" t="t" r="r" b="b"/>
              <a:pathLst>
                <a:path w="2075814" h="1728470">
                  <a:moveTo>
                    <a:pt x="1036066" y="1728215"/>
                  </a:moveTo>
                  <a:lnTo>
                    <a:pt x="1104407" y="1709134"/>
                  </a:lnTo>
                  <a:lnTo>
                    <a:pt x="1160653" y="1654428"/>
                  </a:lnTo>
                  <a:lnTo>
                    <a:pt x="1434590" y="1246276"/>
                  </a:lnTo>
                  <a:lnTo>
                    <a:pt x="1575260" y="1036685"/>
                  </a:lnTo>
                  <a:lnTo>
                    <a:pt x="1627086" y="959467"/>
                  </a:lnTo>
                  <a:lnTo>
                    <a:pt x="1634490" y="948435"/>
                  </a:lnTo>
                  <a:lnTo>
                    <a:pt x="1866649" y="604234"/>
                  </a:lnTo>
                  <a:lnTo>
                    <a:pt x="1985867" y="427481"/>
                  </a:lnTo>
                  <a:lnTo>
                    <a:pt x="2029789" y="362362"/>
                  </a:lnTo>
                  <a:lnTo>
                    <a:pt x="2036064" y="353059"/>
                  </a:lnTo>
                  <a:lnTo>
                    <a:pt x="2056678" y="312294"/>
                  </a:lnTo>
                  <a:lnTo>
                    <a:pt x="2069978" y="267236"/>
                  </a:lnTo>
                  <a:lnTo>
                    <a:pt x="2075383" y="219905"/>
                  </a:lnTo>
                  <a:lnTo>
                    <a:pt x="2072314" y="172317"/>
                  </a:lnTo>
                  <a:lnTo>
                    <a:pt x="2060194" y="126491"/>
                  </a:lnTo>
                  <a:lnTo>
                    <a:pt x="2036448" y="73402"/>
                  </a:lnTo>
                  <a:lnTo>
                    <a:pt x="2002917" y="33623"/>
                  </a:lnTo>
                  <a:lnTo>
                    <a:pt x="1961860" y="8655"/>
                  </a:lnTo>
                  <a:lnTo>
                    <a:pt x="1915541" y="0"/>
                  </a:lnTo>
                  <a:lnTo>
                    <a:pt x="900997" y="0"/>
                  </a:lnTo>
                  <a:lnTo>
                    <a:pt x="380015" y="0"/>
                  </a:lnTo>
                  <a:lnTo>
                    <a:pt x="188075" y="0"/>
                  </a:lnTo>
                  <a:lnTo>
                    <a:pt x="160655" y="0"/>
                  </a:lnTo>
                  <a:lnTo>
                    <a:pt x="114274" y="8655"/>
                  </a:lnTo>
                  <a:lnTo>
                    <a:pt x="72786" y="33623"/>
                  </a:lnTo>
                  <a:lnTo>
                    <a:pt x="38086" y="73402"/>
                  </a:lnTo>
                  <a:lnTo>
                    <a:pt x="12065" y="126491"/>
                  </a:lnTo>
                  <a:lnTo>
                    <a:pt x="3032" y="168655"/>
                  </a:lnTo>
                  <a:lnTo>
                    <a:pt x="0" y="210819"/>
                  </a:lnTo>
                  <a:lnTo>
                    <a:pt x="2323" y="249350"/>
                  </a:lnTo>
                  <a:lnTo>
                    <a:pt x="9540" y="285892"/>
                  </a:lnTo>
                  <a:lnTo>
                    <a:pt x="22020" y="320458"/>
                  </a:lnTo>
                  <a:lnTo>
                    <a:pt x="40132" y="353059"/>
                  </a:lnTo>
                  <a:lnTo>
                    <a:pt x="272291" y="697261"/>
                  </a:lnTo>
                  <a:lnTo>
                    <a:pt x="391509" y="874013"/>
                  </a:lnTo>
                  <a:lnTo>
                    <a:pt x="435431" y="939133"/>
                  </a:lnTo>
                  <a:lnTo>
                    <a:pt x="441706" y="948435"/>
                  </a:lnTo>
                  <a:lnTo>
                    <a:pt x="715716" y="1356588"/>
                  </a:lnTo>
                  <a:lnTo>
                    <a:pt x="856424" y="1566179"/>
                  </a:lnTo>
                  <a:lnTo>
                    <a:pt x="908264" y="1643397"/>
                  </a:lnTo>
                  <a:lnTo>
                    <a:pt x="915670" y="1654428"/>
                  </a:lnTo>
                  <a:lnTo>
                    <a:pt x="941822" y="1685996"/>
                  </a:lnTo>
                  <a:lnTo>
                    <a:pt x="971343" y="1709134"/>
                  </a:lnTo>
                  <a:lnTo>
                    <a:pt x="1003127" y="1723366"/>
                  </a:lnTo>
                  <a:lnTo>
                    <a:pt x="1036066" y="1728215"/>
                  </a:lnTo>
                  <a:close/>
                </a:path>
              </a:pathLst>
            </a:custGeom>
            <a:ln w="9525">
              <a:solidFill>
                <a:srgbClr val="FFFFFF"/>
              </a:solidFill>
            </a:ln>
          </p:spPr>
          <p:txBody>
            <a:bodyPr wrap="square" lIns="0" tIns="0" rIns="0" bIns="0" rtlCol="0"/>
            <a:lstStyle/>
            <a:p>
              <a:endParaRPr sz="1350">
                <a:solidFill>
                  <a:srgbClr val="3C3C3B"/>
                </a:solidFill>
                <a:latin typeface="Century Gothic"/>
              </a:endParaRPr>
            </a:p>
          </p:txBody>
        </p:sp>
        <p:sp>
          <p:nvSpPr>
            <p:cNvPr id="27" name="object 10"/>
            <p:cNvSpPr txBox="1"/>
            <p:nvPr/>
          </p:nvSpPr>
          <p:spPr>
            <a:xfrm>
              <a:off x="3676015" y="3685792"/>
              <a:ext cx="1647189" cy="492425"/>
            </a:xfrm>
            <a:prstGeom prst="rect">
              <a:avLst/>
            </a:prstGeom>
          </p:spPr>
          <p:txBody>
            <a:bodyPr vert="horz" wrap="square" lIns="0" tIns="0" rIns="0" bIns="0" rtlCol="0">
              <a:spAutoFit/>
            </a:bodyPr>
            <a:lstStyle/>
            <a:p>
              <a:pPr algn="ctr"/>
              <a:r>
                <a:rPr sz="1350" spc="-7" dirty="0">
                  <a:solidFill>
                    <a:srgbClr val="3B3B3A"/>
                  </a:solidFill>
                  <a:latin typeface="Microsoft YaHei"/>
                  <a:cs typeface="Microsoft YaHei"/>
                </a:rPr>
                <a:t>“打通”</a:t>
              </a:r>
              <a:endParaRPr sz="1350" dirty="0">
                <a:solidFill>
                  <a:srgbClr val="3C3C3B"/>
                </a:solidFill>
                <a:latin typeface="Microsoft YaHei"/>
                <a:cs typeface="Microsoft YaHei"/>
              </a:endParaRPr>
            </a:p>
            <a:p>
              <a:pPr algn="ctr"/>
              <a:r>
                <a:rPr sz="1350" spc="-4" dirty="0">
                  <a:solidFill>
                    <a:srgbClr val="3B3B3A"/>
                  </a:solidFill>
                  <a:latin typeface="Microsoft YaHei"/>
                  <a:cs typeface="Microsoft YaHei"/>
                </a:rPr>
                <a:t>用户信息</a:t>
              </a:r>
              <a:endParaRPr sz="1350" dirty="0">
                <a:solidFill>
                  <a:srgbClr val="3C3C3B"/>
                </a:solidFill>
                <a:latin typeface="Microsoft YaHei"/>
                <a:cs typeface="Microsoft YaHei"/>
              </a:endParaRPr>
            </a:p>
          </p:txBody>
        </p:sp>
        <p:sp>
          <p:nvSpPr>
            <p:cNvPr id="28" name="object 11"/>
            <p:cNvSpPr txBox="1"/>
            <p:nvPr/>
          </p:nvSpPr>
          <p:spPr>
            <a:xfrm>
              <a:off x="3963415" y="2639821"/>
              <a:ext cx="1095374" cy="492425"/>
            </a:xfrm>
            <a:prstGeom prst="rect">
              <a:avLst/>
            </a:prstGeom>
          </p:spPr>
          <p:txBody>
            <a:bodyPr vert="horz" wrap="square" lIns="0" tIns="0" rIns="0" bIns="0" rtlCol="0">
              <a:spAutoFit/>
            </a:bodyPr>
            <a:lstStyle/>
            <a:p>
              <a:pPr marL="9524"/>
              <a:r>
                <a:rPr sz="1350" b="1" dirty="0">
                  <a:solidFill>
                    <a:srgbClr val="FFFFFF"/>
                  </a:solidFill>
                  <a:latin typeface="Microsoft YaHei"/>
                  <a:cs typeface="Microsoft YaHei"/>
                </a:rPr>
                <a:t>设备唯一标识</a:t>
              </a:r>
              <a:endParaRPr sz="1350" dirty="0">
                <a:solidFill>
                  <a:srgbClr val="3C3C3B"/>
                </a:solidFill>
                <a:latin typeface="Microsoft YaHei"/>
                <a:cs typeface="Microsoft YaHei"/>
              </a:endParaRPr>
            </a:p>
          </p:txBody>
        </p:sp>
        <p:sp>
          <p:nvSpPr>
            <p:cNvPr id="29" name="object 12"/>
            <p:cNvSpPr txBox="1"/>
            <p:nvPr/>
          </p:nvSpPr>
          <p:spPr>
            <a:xfrm>
              <a:off x="4971669" y="4315841"/>
              <a:ext cx="1095374" cy="492425"/>
            </a:xfrm>
            <a:prstGeom prst="rect">
              <a:avLst/>
            </a:prstGeom>
          </p:spPr>
          <p:txBody>
            <a:bodyPr vert="horz" wrap="square" lIns="0" tIns="0" rIns="0" bIns="0" rtlCol="0">
              <a:spAutoFit/>
            </a:bodyPr>
            <a:lstStyle/>
            <a:p>
              <a:pPr marL="9524"/>
              <a:r>
                <a:rPr sz="1350" b="1" dirty="0">
                  <a:solidFill>
                    <a:srgbClr val="FFFFFF"/>
                  </a:solidFill>
                  <a:latin typeface="Microsoft YaHei"/>
                  <a:cs typeface="Microsoft YaHei"/>
                </a:rPr>
                <a:t>手机号码标识</a:t>
              </a:r>
              <a:endParaRPr sz="1350" dirty="0">
                <a:solidFill>
                  <a:srgbClr val="3C3C3B"/>
                </a:solidFill>
                <a:latin typeface="Microsoft YaHei"/>
                <a:cs typeface="Microsoft YaHei"/>
              </a:endParaRPr>
            </a:p>
          </p:txBody>
        </p:sp>
        <p:sp>
          <p:nvSpPr>
            <p:cNvPr id="30" name="object 13"/>
            <p:cNvSpPr txBox="1"/>
            <p:nvPr/>
          </p:nvSpPr>
          <p:spPr>
            <a:xfrm>
              <a:off x="2965450" y="4290313"/>
              <a:ext cx="739140" cy="492425"/>
            </a:xfrm>
            <a:prstGeom prst="rect">
              <a:avLst/>
            </a:prstGeom>
          </p:spPr>
          <p:txBody>
            <a:bodyPr vert="horz" wrap="square" lIns="0" tIns="0" rIns="0" bIns="0" rtlCol="0">
              <a:spAutoFit/>
            </a:bodyPr>
            <a:lstStyle/>
            <a:p>
              <a:pPr marL="9524"/>
              <a:r>
                <a:rPr sz="1350" b="1" dirty="0">
                  <a:solidFill>
                    <a:srgbClr val="FFFFFF"/>
                  </a:solidFill>
                  <a:latin typeface="Microsoft YaHei"/>
                  <a:cs typeface="Microsoft YaHei"/>
                </a:rPr>
                <a:t>账号标识</a:t>
              </a:r>
              <a:endParaRPr sz="1350">
                <a:solidFill>
                  <a:srgbClr val="3C3C3B"/>
                </a:solidFill>
                <a:latin typeface="Microsoft YaHei"/>
                <a:cs typeface="Microsoft YaHei"/>
              </a:endParaRPr>
            </a:p>
          </p:txBody>
        </p:sp>
      </p:grpSp>
    </p:spTree>
    <p:extLst>
      <p:ext uri="{BB962C8B-B14F-4D97-AF65-F5344CB8AC3E}">
        <p14:creationId xmlns:p14="http://schemas.microsoft.com/office/powerpoint/2010/main" val="21384660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a:t>
            </a:r>
            <a:r>
              <a:rPr lang="zh-CN" altLang="en-US" dirty="0"/>
              <a:t>）统一用户识别</a:t>
            </a:r>
            <a:r>
              <a:rPr lang="zh-CN" altLang="en-US" dirty="0" smtClean="0"/>
              <a:t>：按优先级合并用户属性</a:t>
            </a:r>
            <a:endParaRPr lang="zh-CN" altLang="en-US" dirty="0"/>
          </a:p>
        </p:txBody>
      </p:sp>
      <p:sp>
        <p:nvSpPr>
          <p:cNvPr id="24" name="矩形 23"/>
          <p:cNvSpPr/>
          <p:nvPr/>
        </p:nvSpPr>
        <p:spPr>
          <a:xfrm>
            <a:off x="2159267" y="3511427"/>
            <a:ext cx="7770785" cy="2671610"/>
          </a:xfrm>
          <a:prstGeom prst="rect">
            <a:avLst/>
          </a:prstGeom>
          <a:solidFill>
            <a:srgbClr val="CD391F">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endParaRPr lang="zh-CN" altLang="en-US" sz="1350" kern="0">
              <a:solidFill>
                <a:prstClr val="white"/>
              </a:solidFill>
              <a:latin typeface="微软雅黑" panose="020B0503020204020204" pitchFamily="34" charset="-122"/>
            </a:endParaRPr>
          </a:p>
        </p:txBody>
      </p:sp>
      <p:sp>
        <p:nvSpPr>
          <p:cNvPr id="25" name="矩形 24"/>
          <p:cNvSpPr/>
          <p:nvPr/>
        </p:nvSpPr>
        <p:spPr>
          <a:xfrm>
            <a:off x="2213267" y="1226663"/>
            <a:ext cx="7716785" cy="2053956"/>
          </a:xfrm>
          <a:prstGeom prst="rect">
            <a:avLst/>
          </a:prstGeom>
          <a:solidFill>
            <a:srgbClr val="CD391F">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endParaRPr lang="zh-CN" altLang="en-US" sz="1350" kern="0">
              <a:solidFill>
                <a:prstClr val="white"/>
              </a:solidFill>
              <a:latin typeface="微软雅黑" panose="020B0503020204020204" pitchFamily="34" charset="-122"/>
            </a:endParaRPr>
          </a:p>
        </p:txBody>
      </p:sp>
      <p:grpSp>
        <p:nvGrpSpPr>
          <p:cNvPr id="2" name="组合 1"/>
          <p:cNvGrpSpPr/>
          <p:nvPr/>
        </p:nvGrpSpPr>
        <p:grpSpPr>
          <a:xfrm>
            <a:off x="2321268" y="1464131"/>
            <a:ext cx="1046345" cy="1343076"/>
            <a:chOff x="1079104" y="1951919"/>
            <a:chExt cx="1098360" cy="1224096"/>
          </a:xfrm>
        </p:grpSpPr>
        <p:sp>
          <p:nvSpPr>
            <p:cNvPr id="27" name="矩形 26"/>
            <p:cNvSpPr/>
            <p:nvPr/>
          </p:nvSpPr>
          <p:spPr>
            <a:xfrm>
              <a:off x="1079104" y="1951919"/>
              <a:ext cx="1098360" cy="360000"/>
            </a:xfrm>
            <a:prstGeom prst="rect">
              <a:avLst/>
            </a:prstGeom>
            <a:solidFill>
              <a:sysClr val="window" lastClr="FFFFFF"/>
            </a:solidFill>
            <a:ln w="12700" cap="flat" cmpd="sng" algn="ctr">
              <a:solidFill>
                <a:sysClr val="window" lastClr="FFFFFF">
                  <a:lumMod val="75000"/>
                </a:sysClr>
              </a:solidFill>
              <a:prstDash val="solid"/>
            </a:ln>
            <a:effectLst/>
          </p:spPr>
          <p:txBody>
            <a:bodyPr rtlCol="0" anchor="ctr"/>
            <a:lstStyle/>
            <a:p>
              <a:pPr algn="ctr">
                <a:defRPr/>
              </a:pPr>
              <a:r>
                <a:rPr lang="en-US" altLang="zh-CN" sz="1350" kern="0" dirty="0">
                  <a:solidFill>
                    <a:srgbClr val="3C3C3B"/>
                  </a:solidFill>
                  <a:latin typeface="微软雅黑" pitchFamily="34" charset="-122"/>
                </a:rPr>
                <a:t>IMEI</a:t>
              </a:r>
              <a:endParaRPr lang="zh-CN" altLang="en-US" sz="1350" kern="0" dirty="0">
                <a:solidFill>
                  <a:srgbClr val="3C3C3B"/>
                </a:solidFill>
                <a:latin typeface="微软雅黑" pitchFamily="34" charset="-122"/>
              </a:endParaRPr>
            </a:p>
          </p:txBody>
        </p:sp>
        <p:sp>
          <p:nvSpPr>
            <p:cNvPr id="28" name="矩形 27"/>
            <p:cNvSpPr/>
            <p:nvPr/>
          </p:nvSpPr>
          <p:spPr>
            <a:xfrm>
              <a:off x="1079104" y="2383967"/>
              <a:ext cx="1098360" cy="360000"/>
            </a:xfrm>
            <a:prstGeom prst="rect">
              <a:avLst/>
            </a:prstGeom>
            <a:solidFill>
              <a:sysClr val="window" lastClr="FFFFFF"/>
            </a:solidFill>
            <a:ln w="12700" cap="flat" cmpd="sng" algn="ctr">
              <a:solidFill>
                <a:sysClr val="window" lastClr="FFFFFF">
                  <a:lumMod val="75000"/>
                </a:sysClr>
              </a:solidFill>
              <a:prstDash val="solid"/>
            </a:ln>
            <a:effectLst/>
          </p:spPr>
          <p:txBody>
            <a:bodyPr rtlCol="0" anchor="ctr"/>
            <a:lstStyle/>
            <a:p>
              <a:pPr algn="ctr">
                <a:defRPr/>
              </a:pPr>
              <a:r>
                <a:rPr lang="zh-CN" altLang="en-US" sz="1350" kern="0" dirty="0">
                  <a:solidFill>
                    <a:srgbClr val="3C3C3B"/>
                  </a:solidFill>
                  <a:latin typeface="微软雅黑" panose="020B0503020204020204" pitchFamily="34" charset="-122"/>
                </a:rPr>
                <a:t>手机号</a:t>
              </a:r>
            </a:p>
          </p:txBody>
        </p:sp>
        <p:sp>
          <p:nvSpPr>
            <p:cNvPr id="29" name="矩形 28"/>
            <p:cNvSpPr/>
            <p:nvPr/>
          </p:nvSpPr>
          <p:spPr>
            <a:xfrm>
              <a:off x="1079104" y="2816015"/>
              <a:ext cx="1098360" cy="360000"/>
            </a:xfrm>
            <a:prstGeom prst="rect">
              <a:avLst/>
            </a:prstGeom>
            <a:solidFill>
              <a:sysClr val="window" lastClr="FFFFFF"/>
            </a:solidFill>
            <a:ln w="12700" cap="flat" cmpd="sng" algn="ctr">
              <a:solidFill>
                <a:sysClr val="window" lastClr="FFFFFF">
                  <a:lumMod val="75000"/>
                </a:sysClr>
              </a:solidFill>
              <a:prstDash val="solid"/>
            </a:ln>
            <a:effectLst/>
          </p:spPr>
          <p:txBody>
            <a:bodyPr rtlCol="0" anchor="ctr"/>
            <a:lstStyle/>
            <a:p>
              <a:pPr algn="ctr">
                <a:defRPr/>
              </a:pPr>
              <a:r>
                <a:rPr lang="zh-CN" altLang="en-US" sz="1350" kern="0" dirty="0">
                  <a:solidFill>
                    <a:srgbClr val="3C3C3B"/>
                  </a:solidFill>
                  <a:latin typeface="微软雅黑" pitchFamily="34" charset="-122"/>
                </a:rPr>
                <a:t>账号</a:t>
              </a:r>
            </a:p>
          </p:txBody>
        </p:sp>
      </p:grpSp>
      <p:graphicFrame>
        <p:nvGraphicFramePr>
          <p:cNvPr id="30" name="表格 29"/>
          <p:cNvGraphicFramePr>
            <a:graphicFrameLocks noGrp="1"/>
          </p:cNvGraphicFramePr>
          <p:nvPr>
            <p:extLst/>
          </p:nvPr>
        </p:nvGraphicFramePr>
        <p:xfrm>
          <a:off x="7216124" y="1537828"/>
          <a:ext cx="2659928" cy="1392015"/>
        </p:xfrm>
        <a:graphic>
          <a:graphicData uri="http://schemas.openxmlformats.org/drawingml/2006/table">
            <a:tbl>
              <a:tblPr firstRow="1" bandRow="1"/>
              <a:tblGrid>
                <a:gridCol w="537543"/>
                <a:gridCol w="738454"/>
                <a:gridCol w="636146"/>
                <a:gridCol w="747785"/>
              </a:tblGrid>
              <a:tr h="361895">
                <a:tc>
                  <a:txBody>
                    <a:bodyPr/>
                    <a:lstStyle>
                      <a:lvl1pPr marL="0" algn="l" defTabSz="1625528" rtl="0" eaLnBrk="1" latinLnBrk="0" hangingPunct="1">
                        <a:defRPr sz="3199" b="1" kern="1200">
                          <a:solidFill>
                            <a:schemeClr val="lt1"/>
                          </a:solidFill>
                          <a:latin typeface="Century Gothic"/>
                          <a:ea typeface=""/>
                          <a:cs typeface=""/>
                        </a:defRPr>
                      </a:lvl1pPr>
                      <a:lvl2pPr marL="812764" algn="l" defTabSz="1625528" rtl="0" eaLnBrk="1" latinLnBrk="0" hangingPunct="1">
                        <a:defRPr sz="3199" b="1" kern="1200">
                          <a:solidFill>
                            <a:schemeClr val="lt1"/>
                          </a:solidFill>
                          <a:latin typeface="Century Gothic"/>
                          <a:ea typeface=""/>
                          <a:cs typeface=""/>
                        </a:defRPr>
                      </a:lvl2pPr>
                      <a:lvl3pPr marL="1625528" algn="l" defTabSz="1625528" rtl="0" eaLnBrk="1" latinLnBrk="0" hangingPunct="1">
                        <a:defRPr sz="3199" b="1" kern="1200">
                          <a:solidFill>
                            <a:schemeClr val="lt1"/>
                          </a:solidFill>
                          <a:latin typeface="Century Gothic"/>
                          <a:ea typeface=""/>
                          <a:cs typeface=""/>
                        </a:defRPr>
                      </a:lvl3pPr>
                      <a:lvl4pPr marL="2438291" algn="l" defTabSz="1625528" rtl="0" eaLnBrk="1" latinLnBrk="0" hangingPunct="1">
                        <a:defRPr sz="3199" b="1" kern="1200">
                          <a:solidFill>
                            <a:schemeClr val="lt1"/>
                          </a:solidFill>
                          <a:latin typeface="Century Gothic"/>
                          <a:ea typeface=""/>
                          <a:cs typeface=""/>
                        </a:defRPr>
                      </a:lvl4pPr>
                      <a:lvl5pPr marL="3251056" algn="l" defTabSz="1625528" rtl="0" eaLnBrk="1" latinLnBrk="0" hangingPunct="1">
                        <a:defRPr sz="3199" b="1" kern="1200">
                          <a:solidFill>
                            <a:schemeClr val="lt1"/>
                          </a:solidFill>
                          <a:latin typeface="Century Gothic"/>
                          <a:ea typeface=""/>
                          <a:cs typeface=""/>
                        </a:defRPr>
                      </a:lvl5pPr>
                      <a:lvl6pPr marL="4063820" algn="l" defTabSz="1625528" rtl="0" eaLnBrk="1" latinLnBrk="0" hangingPunct="1">
                        <a:defRPr sz="3199" b="1" kern="1200">
                          <a:solidFill>
                            <a:schemeClr val="lt1"/>
                          </a:solidFill>
                          <a:latin typeface="Century Gothic"/>
                          <a:ea typeface=""/>
                          <a:cs typeface=""/>
                        </a:defRPr>
                      </a:lvl6pPr>
                      <a:lvl7pPr marL="4876584" algn="l" defTabSz="1625528" rtl="0" eaLnBrk="1" latinLnBrk="0" hangingPunct="1">
                        <a:defRPr sz="3199" b="1" kern="1200">
                          <a:solidFill>
                            <a:schemeClr val="lt1"/>
                          </a:solidFill>
                          <a:latin typeface="Century Gothic"/>
                          <a:ea typeface=""/>
                          <a:cs typeface=""/>
                        </a:defRPr>
                      </a:lvl7pPr>
                      <a:lvl8pPr marL="5689346" algn="l" defTabSz="1625528" rtl="0" eaLnBrk="1" latinLnBrk="0" hangingPunct="1">
                        <a:defRPr sz="3199" b="1" kern="1200">
                          <a:solidFill>
                            <a:schemeClr val="lt1"/>
                          </a:solidFill>
                          <a:latin typeface="Century Gothic"/>
                          <a:ea typeface=""/>
                          <a:cs typeface=""/>
                        </a:defRPr>
                      </a:lvl8pPr>
                      <a:lvl9pPr marL="6502110" algn="l" defTabSz="1625528" rtl="0" eaLnBrk="1" latinLnBrk="0" hangingPunct="1">
                        <a:defRPr sz="3199" b="1" kern="1200">
                          <a:solidFill>
                            <a:schemeClr val="lt1"/>
                          </a:solidFill>
                          <a:latin typeface="Century Gothic"/>
                          <a:ea typeface=""/>
                          <a:cs typeface=""/>
                        </a:defRPr>
                      </a:lvl9pPr>
                    </a:lstStyle>
                    <a:p>
                      <a:endParaRPr lang="zh-CN" altLang="en-US" sz="10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1625528" rtl="0" eaLnBrk="1" latinLnBrk="0" hangingPunct="1">
                        <a:defRPr sz="3199" b="1" kern="1200">
                          <a:solidFill>
                            <a:schemeClr val="lt1"/>
                          </a:solidFill>
                          <a:latin typeface="Century Gothic"/>
                          <a:ea typeface=""/>
                          <a:cs typeface=""/>
                        </a:defRPr>
                      </a:lvl1pPr>
                      <a:lvl2pPr marL="812764" algn="l" defTabSz="1625528" rtl="0" eaLnBrk="1" latinLnBrk="0" hangingPunct="1">
                        <a:defRPr sz="3199" b="1" kern="1200">
                          <a:solidFill>
                            <a:schemeClr val="lt1"/>
                          </a:solidFill>
                          <a:latin typeface="Century Gothic"/>
                          <a:ea typeface=""/>
                          <a:cs typeface=""/>
                        </a:defRPr>
                      </a:lvl2pPr>
                      <a:lvl3pPr marL="1625528" algn="l" defTabSz="1625528" rtl="0" eaLnBrk="1" latinLnBrk="0" hangingPunct="1">
                        <a:defRPr sz="3199" b="1" kern="1200">
                          <a:solidFill>
                            <a:schemeClr val="lt1"/>
                          </a:solidFill>
                          <a:latin typeface="Century Gothic"/>
                          <a:ea typeface=""/>
                          <a:cs typeface=""/>
                        </a:defRPr>
                      </a:lvl3pPr>
                      <a:lvl4pPr marL="2438291" algn="l" defTabSz="1625528" rtl="0" eaLnBrk="1" latinLnBrk="0" hangingPunct="1">
                        <a:defRPr sz="3199" b="1" kern="1200">
                          <a:solidFill>
                            <a:schemeClr val="lt1"/>
                          </a:solidFill>
                          <a:latin typeface="Century Gothic"/>
                          <a:ea typeface=""/>
                          <a:cs typeface=""/>
                        </a:defRPr>
                      </a:lvl4pPr>
                      <a:lvl5pPr marL="3251056" algn="l" defTabSz="1625528" rtl="0" eaLnBrk="1" latinLnBrk="0" hangingPunct="1">
                        <a:defRPr sz="3199" b="1" kern="1200">
                          <a:solidFill>
                            <a:schemeClr val="lt1"/>
                          </a:solidFill>
                          <a:latin typeface="Century Gothic"/>
                          <a:ea typeface=""/>
                          <a:cs typeface=""/>
                        </a:defRPr>
                      </a:lvl5pPr>
                      <a:lvl6pPr marL="4063820" algn="l" defTabSz="1625528" rtl="0" eaLnBrk="1" latinLnBrk="0" hangingPunct="1">
                        <a:defRPr sz="3199" b="1" kern="1200">
                          <a:solidFill>
                            <a:schemeClr val="lt1"/>
                          </a:solidFill>
                          <a:latin typeface="Century Gothic"/>
                          <a:ea typeface=""/>
                          <a:cs typeface=""/>
                        </a:defRPr>
                      </a:lvl6pPr>
                      <a:lvl7pPr marL="4876584" algn="l" defTabSz="1625528" rtl="0" eaLnBrk="1" latinLnBrk="0" hangingPunct="1">
                        <a:defRPr sz="3199" b="1" kern="1200">
                          <a:solidFill>
                            <a:schemeClr val="lt1"/>
                          </a:solidFill>
                          <a:latin typeface="Century Gothic"/>
                          <a:ea typeface=""/>
                          <a:cs typeface=""/>
                        </a:defRPr>
                      </a:lvl7pPr>
                      <a:lvl8pPr marL="5689346" algn="l" defTabSz="1625528" rtl="0" eaLnBrk="1" latinLnBrk="0" hangingPunct="1">
                        <a:defRPr sz="3199" b="1" kern="1200">
                          <a:solidFill>
                            <a:schemeClr val="lt1"/>
                          </a:solidFill>
                          <a:latin typeface="Century Gothic"/>
                          <a:ea typeface=""/>
                          <a:cs typeface=""/>
                        </a:defRPr>
                      </a:lvl8pPr>
                      <a:lvl9pPr marL="6502110" algn="l" defTabSz="1625528" rtl="0" eaLnBrk="1" latinLnBrk="0" hangingPunct="1">
                        <a:defRPr sz="3199" b="1" kern="1200">
                          <a:solidFill>
                            <a:schemeClr val="lt1"/>
                          </a:solidFill>
                          <a:latin typeface="Century Gothic"/>
                          <a:ea typeface=""/>
                          <a:cs typeface=""/>
                        </a:defRPr>
                      </a:lvl9pPr>
                    </a:lstStyle>
                    <a:p>
                      <a:r>
                        <a:rPr lang="en-US" altLang="zh-CN" sz="1000" dirty="0" smtClean="0">
                          <a:latin typeface="微软雅黑" pitchFamily="34" charset="-122"/>
                          <a:ea typeface="微软雅黑" pitchFamily="34" charset="-122"/>
                        </a:rPr>
                        <a:t>IMEI</a:t>
                      </a:r>
                      <a:endParaRPr lang="zh-CN" altLang="en-US" sz="10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1625528" rtl="0" eaLnBrk="1" latinLnBrk="0" hangingPunct="1">
                        <a:defRPr sz="3199" b="1" kern="1200">
                          <a:solidFill>
                            <a:schemeClr val="lt1"/>
                          </a:solidFill>
                          <a:latin typeface="Century Gothic"/>
                          <a:ea typeface=""/>
                          <a:cs typeface=""/>
                        </a:defRPr>
                      </a:lvl1pPr>
                      <a:lvl2pPr marL="812764" algn="l" defTabSz="1625528" rtl="0" eaLnBrk="1" latinLnBrk="0" hangingPunct="1">
                        <a:defRPr sz="3199" b="1" kern="1200">
                          <a:solidFill>
                            <a:schemeClr val="lt1"/>
                          </a:solidFill>
                          <a:latin typeface="Century Gothic"/>
                          <a:ea typeface=""/>
                          <a:cs typeface=""/>
                        </a:defRPr>
                      </a:lvl2pPr>
                      <a:lvl3pPr marL="1625528" algn="l" defTabSz="1625528" rtl="0" eaLnBrk="1" latinLnBrk="0" hangingPunct="1">
                        <a:defRPr sz="3199" b="1" kern="1200">
                          <a:solidFill>
                            <a:schemeClr val="lt1"/>
                          </a:solidFill>
                          <a:latin typeface="Century Gothic"/>
                          <a:ea typeface=""/>
                          <a:cs typeface=""/>
                        </a:defRPr>
                      </a:lvl3pPr>
                      <a:lvl4pPr marL="2438291" algn="l" defTabSz="1625528" rtl="0" eaLnBrk="1" latinLnBrk="0" hangingPunct="1">
                        <a:defRPr sz="3199" b="1" kern="1200">
                          <a:solidFill>
                            <a:schemeClr val="lt1"/>
                          </a:solidFill>
                          <a:latin typeface="Century Gothic"/>
                          <a:ea typeface=""/>
                          <a:cs typeface=""/>
                        </a:defRPr>
                      </a:lvl4pPr>
                      <a:lvl5pPr marL="3251056" algn="l" defTabSz="1625528" rtl="0" eaLnBrk="1" latinLnBrk="0" hangingPunct="1">
                        <a:defRPr sz="3199" b="1" kern="1200">
                          <a:solidFill>
                            <a:schemeClr val="lt1"/>
                          </a:solidFill>
                          <a:latin typeface="Century Gothic"/>
                          <a:ea typeface=""/>
                          <a:cs typeface=""/>
                        </a:defRPr>
                      </a:lvl5pPr>
                      <a:lvl6pPr marL="4063820" algn="l" defTabSz="1625528" rtl="0" eaLnBrk="1" latinLnBrk="0" hangingPunct="1">
                        <a:defRPr sz="3199" b="1" kern="1200">
                          <a:solidFill>
                            <a:schemeClr val="lt1"/>
                          </a:solidFill>
                          <a:latin typeface="Century Gothic"/>
                          <a:ea typeface=""/>
                          <a:cs typeface=""/>
                        </a:defRPr>
                      </a:lvl6pPr>
                      <a:lvl7pPr marL="4876584" algn="l" defTabSz="1625528" rtl="0" eaLnBrk="1" latinLnBrk="0" hangingPunct="1">
                        <a:defRPr sz="3199" b="1" kern="1200">
                          <a:solidFill>
                            <a:schemeClr val="lt1"/>
                          </a:solidFill>
                          <a:latin typeface="Century Gothic"/>
                          <a:ea typeface=""/>
                          <a:cs typeface=""/>
                        </a:defRPr>
                      </a:lvl7pPr>
                      <a:lvl8pPr marL="5689346" algn="l" defTabSz="1625528" rtl="0" eaLnBrk="1" latinLnBrk="0" hangingPunct="1">
                        <a:defRPr sz="3199" b="1" kern="1200">
                          <a:solidFill>
                            <a:schemeClr val="lt1"/>
                          </a:solidFill>
                          <a:latin typeface="Century Gothic"/>
                          <a:ea typeface=""/>
                          <a:cs typeface=""/>
                        </a:defRPr>
                      </a:lvl8pPr>
                      <a:lvl9pPr marL="6502110" algn="l" defTabSz="1625528" rtl="0" eaLnBrk="1" latinLnBrk="0" hangingPunct="1">
                        <a:defRPr sz="3199" b="1" kern="1200">
                          <a:solidFill>
                            <a:schemeClr val="lt1"/>
                          </a:solidFill>
                          <a:latin typeface="Century Gothic"/>
                          <a:ea typeface=""/>
                          <a:cs typeface=""/>
                        </a:defRPr>
                      </a:lvl9pPr>
                    </a:lstStyle>
                    <a:p>
                      <a:r>
                        <a:rPr lang="zh-CN" altLang="en-US" sz="1000" dirty="0" smtClean="0">
                          <a:latin typeface="微软雅黑" pitchFamily="34" charset="-122"/>
                          <a:ea typeface="微软雅黑" pitchFamily="34" charset="-122"/>
                        </a:rPr>
                        <a:t>手机号</a:t>
                      </a:r>
                      <a:endParaRPr lang="zh-CN" altLang="en-US" sz="10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1625528" rtl="0" eaLnBrk="1" latinLnBrk="0" hangingPunct="1">
                        <a:defRPr sz="3199" b="1" kern="1200">
                          <a:solidFill>
                            <a:schemeClr val="lt1"/>
                          </a:solidFill>
                          <a:latin typeface="Century Gothic"/>
                          <a:ea typeface=""/>
                          <a:cs typeface=""/>
                        </a:defRPr>
                      </a:lvl1pPr>
                      <a:lvl2pPr marL="812764" algn="l" defTabSz="1625528" rtl="0" eaLnBrk="1" latinLnBrk="0" hangingPunct="1">
                        <a:defRPr sz="3199" b="1" kern="1200">
                          <a:solidFill>
                            <a:schemeClr val="lt1"/>
                          </a:solidFill>
                          <a:latin typeface="Century Gothic"/>
                          <a:ea typeface=""/>
                          <a:cs typeface=""/>
                        </a:defRPr>
                      </a:lvl2pPr>
                      <a:lvl3pPr marL="1625528" algn="l" defTabSz="1625528" rtl="0" eaLnBrk="1" latinLnBrk="0" hangingPunct="1">
                        <a:defRPr sz="3199" b="1" kern="1200">
                          <a:solidFill>
                            <a:schemeClr val="lt1"/>
                          </a:solidFill>
                          <a:latin typeface="Century Gothic"/>
                          <a:ea typeface=""/>
                          <a:cs typeface=""/>
                        </a:defRPr>
                      </a:lvl3pPr>
                      <a:lvl4pPr marL="2438291" algn="l" defTabSz="1625528" rtl="0" eaLnBrk="1" latinLnBrk="0" hangingPunct="1">
                        <a:defRPr sz="3199" b="1" kern="1200">
                          <a:solidFill>
                            <a:schemeClr val="lt1"/>
                          </a:solidFill>
                          <a:latin typeface="Century Gothic"/>
                          <a:ea typeface=""/>
                          <a:cs typeface=""/>
                        </a:defRPr>
                      </a:lvl4pPr>
                      <a:lvl5pPr marL="3251056" algn="l" defTabSz="1625528" rtl="0" eaLnBrk="1" latinLnBrk="0" hangingPunct="1">
                        <a:defRPr sz="3199" b="1" kern="1200">
                          <a:solidFill>
                            <a:schemeClr val="lt1"/>
                          </a:solidFill>
                          <a:latin typeface="Century Gothic"/>
                          <a:ea typeface=""/>
                          <a:cs typeface=""/>
                        </a:defRPr>
                      </a:lvl5pPr>
                      <a:lvl6pPr marL="4063820" algn="l" defTabSz="1625528" rtl="0" eaLnBrk="1" latinLnBrk="0" hangingPunct="1">
                        <a:defRPr sz="3199" b="1" kern="1200">
                          <a:solidFill>
                            <a:schemeClr val="lt1"/>
                          </a:solidFill>
                          <a:latin typeface="Century Gothic"/>
                          <a:ea typeface=""/>
                          <a:cs typeface=""/>
                        </a:defRPr>
                      </a:lvl6pPr>
                      <a:lvl7pPr marL="4876584" algn="l" defTabSz="1625528" rtl="0" eaLnBrk="1" latinLnBrk="0" hangingPunct="1">
                        <a:defRPr sz="3199" b="1" kern="1200">
                          <a:solidFill>
                            <a:schemeClr val="lt1"/>
                          </a:solidFill>
                          <a:latin typeface="Century Gothic"/>
                          <a:ea typeface=""/>
                          <a:cs typeface=""/>
                        </a:defRPr>
                      </a:lvl7pPr>
                      <a:lvl8pPr marL="5689346" algn="l" defTabSz="1625528" rtl="0" eaLnBrk="1" latinLnBrk="0" hangingPunct="1">
                        <a:defRPr sz="3199" b="1" kern="1200">
                          <a:solidFill>
                            <a:schemeClr val="lt1"/>
                          </a:solidFill>
                          <a:latin typeface="Century Gothic"/>
                          <a:ea typeface=""/>
                          <a:cs typeface=""/>
                        </a:defRPr>
                      </a:lvl8pPr>
                      <a:lvl9pPr marL="6502110" algn="l" defTabSz="1625528" rtl="0" eaLnBrk="1" latinLnBrk="0" hangingPunct="1">
                        <a:defRPr sz="3199" b="1" kern="1200">
                          <a:solidFill>
                            <a:schemeClr val="lt1"/>
                          </a:solidFill>
                          <a:latin typeface="Century Gothic"/>
                          <a:ea typeface=""/>
                          <a:cs typeface=""/>
                        </a:defRPr>
                      </a:lvl9pPr>
                    </a:lstStyle>
                    <a:p>
                      <a:r>
                        <a:rPr lang="en-US" altLang="zh-CN" sz="1000" dirty="0" smtClean="0">
                          <a:latin typeface="微软雅黑" pitchFamily="34" charset="-122"/>
                          <a:ea typeface="微软雅黑" pitchFamily="34" charset="-122"/>
                        </a:rPr>
                        <a:t>SSOID</a:t>
                      </a:r>
                      <a:endParaRPr lang="zh-CN" altLang="en-US" sz="10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50"/>
                    </a:solidFill>
                  </a:tcPr>
                </a:tc>
              </a:tr>
              <a:tr h="364374">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1000" dirty="0" smtClean="0">
                          <a:latin typeface="微软雅黑" pitchFamily="34" charset="-122"/>
                          <a:ea typeface="微软雅黑" pitchFamily="34" charset="-122"/>
                        </a:rPr>
                        <a:t>客户</a:t>
                      </a:r>
                      <a:r>
                        <a:rPr lang="en-US" altLang="zh-CN" sz="1000" dirty="0" smtClean="0">
                          <a:latin typeface="微软雅黑" pitchFamily="34" charset="-122"/>
                          <a:ea typeface="微软雅黑" pitchFamily="34" charset="-122"/>
                        </a:rPr>
                        <a:t>1</a:t>
                      </a:r>
                      <a:endParaRPr lang="zh-CN" altLang="en-US" sz="10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r" fontAlgn="ctr"/>
                      <a:r>
                        <a:rPr lang="en-US" altLang="zh-CN" sz="1000" b="0" i="0" u="none" strike="noStrike" dirty="0">
                          <a:solidFill>
                            <a:srgbClr val="000000"/>
                          </a:solidFill>
                          <a:latin typeface="微软雅黑" pitchFamily="34" charset="-122"/>
                          <a:ea typeface="微软雅黑" pitchFamily="34" charset="-122"/>
                        </a:rPr>
                        <a:t>866089029210743 </a:t>
                      </a:r>
                    </a:p>
                  </a:txBody>
                  <a:tcPr marL="5714" marR="5714" marT="571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r" fontAlgn="ctr"/>
                      <a:r>
                        <a:rPr lang="en-US" altLang="zh-CN" sz="1000" b="0" i="0" u="none" strike="noStrike" dirty="0">
                          <a:solidFill>
                            <a:srgbClr val="000000"/>
                          </a:solidFill>
                          <a:latin typeface="微软雅黑" pitchFamily="34" charset="-122"/>
                          <a:ea typeface="微软雅黑" pitchFamily="34" charset="-122"/>
                        </a:rPr>
                        <a:t>18348491573 </a:t>
                      </a:r>
                    </a:p>
                  </a:txBody>
                  <a:tcPr marL="5714" marR="5714" marT="571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r" fontAlgn="ctr"/>
                      <a:r>
                        <a:rPr lang="en-US" altLang="zh-CN" sz="1000" b="0" i="0" u="none" strike="noStrike" dirty="0">
                          <a:solidFill>
                            <a:srgbClr val="000000"/>
                          </a:solidFill>
                          <a:latin typeface="微软雅黑" pitchFamily="34" charset="-122"/>
                          <a:ea typeface="微软雅黑" pitchFamily="34" charset="-122"/>
                        </a:rPr>
                        <a:t>63701483 </a:t>
                      </a:r>
                    </a:p>
                  </a:txBody>
                  <a:tcPr marL="5714" marR="5714" marT="571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r>
              <a:tr h="364374">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1000" dirty="0" smtClean="0">
                          <a:latin typeface="微软雅黑" pitchFamily="34" charset="-122"/>
                          <a:ea typeface="微软雅黑" pitchFamily="34" charset="-122"/>
                        </a:rPr>
                        <a:t>客户</a:t>
                      </a:r>
                      <a:r>
                        <a:rPr lang="en-US" altLang="zh-CN" sz="1000" dirty="0" smtClean="0">
                          <a:latin typeface="微软雅黑" pitchFamily="34" charset="-122"/>
                          <a:ea typeface="微软雅黑" pitchFamily="34" charset="-122"/>
                        </a:rPr>
                        <a:t>2</a:t>
                      </a:r>
                      <a:endParaRPr lang="zh-CN" altLang="en-US" sz="10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r" fontAlgn="ctr"/>
                      <a:r>
                        <a:rPr lang="en-US" altLang="zh-CN" sz="1000" b="0" i="0" u="none" strike="noStrike" dirty="0">
                          <a:solidFill>
                            <a:srgbClr val="000000"/>
                          </a:solidFill>
                          <a:latin typeface="微软雅黑" pitchFamily="34" charset="-122"/>
                          <a:ea typeface="微软雅黑" pitchFamily="34" charset="-122"/>
                        </a:rPr>
                        <a:t>867070014089358 </a:t>
                      </a:r>
                    </a:p>
                  </a:txBody>
                  <a:tcPr marL="5714" marR="5714" marT="571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r" fontAlgn="ctr"/>
                      <a:r>
                        <a:rPr lang="en-US" altLang="zh-CN" sz="1000" b="0" i="0" u="none" strike="noStrike">
                          <a:solidFill>
                            <a:srgbClr val="000000"/>
                          </a:solidFill>
                          <a:latin typeface="微软雅黑" pitchFamily="34" charset="-122"/>
                          <a:ea typeface="微软雅黑" pitchFamily="34" charset="-122"/>
                        </a:rPr>
                        <a:t>13874682939 </a:t>
                      </a:r>
                    </a:p>
                  </a:txBody>
                  <a:tcPr marL="5714" marR="5714" marT="571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algn="r" fontAlgn="ctr"/>
                      <a:r>
                        <a:rPr lang="en-US" altLang="zh-CN" sz="1000" b="0" i="0" u="none" strike="noStrike" dirty="0">
                          <a:solidFill>
                            <a:srgbClr val="000000"/>
                          </a:solidFill>
                          <a:latin typeface="微软雅黑" pitchFamily="34" charset="-122"/>
                          <a:ea typeface="微软雅黑" pitchFamily="34" charset="-122"/>
                        </a:rPr>
                        <a:t>17029509 </a:t>
                      </a:r>
                    </a:p>
                  </a:txBody>
                  <a:tcPr marL="5714" marR="5714" marT="571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r>
              <a:tr h="301372">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en-US" altLang="zh-CN" sz="1000" dirty="0" smtClean="0">
                          <a:latin typeface="微软雅黑" pitchFamily="34" charset="-122"/>
                          <a:ea typeface="微软雅黑" pitchFamily="34" charset="-122"/>
                        </a:rPr>
                        <a:t>……</a:t>
                      </a:r>
                      <a:endParaRPr lang="zh-CN" altLang="en-US" sz="10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endParaRPr lang="zh-CN" altLang="en-US" sz="10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endParaRPr lang="zh-CN" altLang="en-US" sz="10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endParaRPr lang="zh-CN" altLang="en-US" sz="10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r>
            </a:tbl>
          </a:graphicData>
        </a:graphic>
      </p:graphicFrame>
      <p:sp>
        <p:nvSpPr>
          <p:cNvPr id="31" name="五边形 30"/>
          <p:cNvSpPr/>
          <p:nvPr/>
        </p:nvSpPr>
        <p:spPr>
          <a:xfrm>
            <a:off x="1610681" y="1257077"/>
            <a:ext cx="539236" cy="2023541"/>
          </a:xfrm>
          <a:prstGeom prst="homePlate">
            <a:avLst/>
          </a:prstGeom>
          <a:solidFill>
            <a:schemeClr val="accent5">
              <a:lumMod val="75000"/>
            </a:schemeClr>
          </a:solidFill>
          <a:ln w="25400" cap="flat" cmpd="sng" algn="ctr">
            <a:noFill/>
            <a:prstDash val="solid"/>
          </a:ln>
          <a:effectLst/>
        </p:spPr>
        <p:txBody>
          <a:bodyPr rtlCol="0" anchor="ctr"/>
          <a:lstStyle/>
          <a:p>
            <a:pPr algn="ctr">
              <a:defRPr/>
            </a:pPr>
            <a:r>
              <a:rPr lang="zh-CN" altLang="en-US" sz="1350" kern="0" dirty="0">
                <a:solidFill>
                  <a:prstClr val="white"/>
                </a:solidFill>
                <a:latin typeface="微软雅黑" panose="020B0503020204020204" pitchFamily="34" charset="-122"/>
              </a:rPr>
              <a:t>客户识别</a:t>
            </a:r>
          </a:p>
        </p:txBody>
      </p:sp>
      <p:sp>
        <p:nvSpPr>
          <p:cNvPr id="32" name="五边形 31"/>
          <p:cNvSpPr/>
          <p:nvPr/>
        </p:nvSpPr>
        <p:spPr>
          <a:xfrm>
            <a:off x="1584061" y="3480411"/>
            <a:ext cx="548586" cy="2540624"/>
          </a:xfrm>
          <a:prstGeom prst="homePlate">
            <a:avLst/>
          </a:prstGeom>
          <a:solidFill>
            <a:schemeClr val="accent5">
              <a:lumMod val="75000"/>
            </a:schemeClr>
          </a:solidFill>
          <a:ln w="25400" cap="flat" cmpd="sng" algn="ctr">
            <a:noFill/>
            <a:prstDash val="solid"/>
          </a:ln>
          <a:effectLst/>
        </p:spPr>
        <p:txBody>
          <a:bodyPr rtlCol="0" anchor="ctr"/>
          <a:lstStyle/>
          <a:p>
            <a:pPr algn="ctr">
              <a:defRPr/>
            </a:pPr>
            <a:r>
              <a:rPr lang="zh-CN" altLang="en-US" sz="1350" kern="0" dirty="0">
                <a:solidFill>
                  <a:prstClr val="white"/>
                </a:solidFill>
                <a:latin typeface="微软雅黑" panose="020B0503020204020204" pitchFamily="34" charset="-122"/>
              </a:rPr>
              <a:t>属性合并</a:t>
            </a:r>
          </a:p>
        </p:txBody>
      </p:sp>
      <p:sp>
        <p:nvSpPr>
          <p:cNvPr id="33" name="右箭头 32"/>
          <p:cNvSpPr/>
          <p:nvPr/>
        </p:nvSpPr>
        <p:spPr>
          <a:xfrm>
            <a:off x="3426334" y="1824932"/>
            <a:ext cx="325525" cy="632056"/>
          </a:xfrm>
          <a:prstGeom prst="rightArrow">
            <a:avLst/>
          </a:prstGeom>
          <a:gradFill rotWithShape="1">
            <a:gsLst>
              <a:gs pos="0">
                <a:srgbClr val="EC881D">
                  <a:shade val="51000"/>
                  <a:satMod val="130000"/>
                </a:srgbClr>
              </a:gs>
              <a:gs pos="80000">
                <a:srgbClr val="EC881D">
                  <a:shade val="93000"/>
                  <a:satMod val="130000"/>
                </a:srgbClr>
              </a:gs>
              <a:gs pos="100000">
                <a:srgbClr val="EC881D">
                  <a:shade val="94000"/>
                  <a:satMod val="135000"/>
                </a:srgbClr>
              </a:gs>
            </a:gsLst>
            <a:lin ang="16200000" scaled="0"/>
          </a:gradFill>
          <a:ln w="9525" cap="flat" cmpd="sng" algn="ctr">
            <a:solidFill>
              <a:srgbClr val="EC881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endParaRPr lang="zh-CN" altLang="en-US" sz="1350" kern="0">
              <a:solidFill>
                <a:prstClr val="white"/>
              </a:solidFill>
              <a:latin typeface="微软雅黑" panose="020B0503020204020204" pitchFamily="34" charset="-122"/>
            </a:endParaRPr>
          </a:p>
        </p:txBody>
      </p:sp>
      <p:sp>
        <p:nvSpPr>
          <p:cNvPr id="35" name="矩形 34"/>
          <p:cNvSpPr/>
          <p:nvPr/>
        </p:nvSpPr>
        <p:spPr>
          <a:xfrm rot="19107280">
            <a:off x="8925713" y="2109500"/>
            <a:ext cx="1028969" cy="316029"/>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a:defRPr/>
            </a:pPr>
            <a:r>
              <a:rPr lang="zh-CN" altLang="en-US" sz="1350" kern="0" dirty="0">
                <a:solidFill>
                  <a:srgbClr val="FF0000"/>
                </a:solidFill>
                <a:latin typeface="微软雅黑" panose="020B0503020204020204" pitchFamily="34" charset="-122"/>
              </a:rPr>
              <a:t>示例</a:t>
            </a:r>
          </a:p>
        </p:txBody>
      </p:sp>
      <p:sp>
        <p:nvSpPr>
          <p:cNvPr id="36" name="TextBox 6"/>
          <p:cNvSpPr txBox="1"/>
          <p:nvPr/>
        </p:nvSpPr>
        <p:spPr>
          <a:xfrm>
            <a:off x="4043972" y="958192"/>
            <a:ext cx="2303180" cy="300082"/>
          </a:xfrm>
          <a:prstGeom prst="rect">
            <a:avLst/>
          </a:prstGeom>
          <a:noFill/>
        </p:spPr>
        <p:txBody>
          <a:bodyPr wrap="square" rtlCol="0">
            <a:spAutoFit/>
          </a:bodyPr>
          <a:lstStyle/>
          <a:p>
            <a:r>
              <a:rPr lang="en-US" altLang="zh-CN" sz="1350" b="1" dirty="0">
                <a:solidFill>
                  <a:srgbClr val="3C3C3B"/>
                </a:solidFill>
                <a:latin typeface="微软雅黑" pitchFamily="34" charset="-122"/>
              </a:rPr>
              <a:t>2. </a:t>
            </a:r>
            <a:r>
              <a:rPr lang="zh-CN" altLang="en-US" sz="1350" b="1" dirty="0">
                <a:solidFill>
                  <a:srgbClr val="3C3C3B"/>
                </a:solidFill>
                <a:latin typeface="微软雅黑" pitchFamily="34" charset="-122"/>
              </a:rPr>
              <a:t>汇集各系统中的关键属性</a:t>
            </a:r>
          </a:p>
        </p:txBody>
      </p:sp>
      <p:sp>
        <p:nvSpPr>
          <p:cNvPr id="37" name="TextBox 7"/>
          <p:cNvSpPr txBox="1"/>
          <p:nvPr/>
        </p:nvSpPr>
        <p:spPr>
          <a:xfrm>
            <a:off x="2159267" y="958192"/>
            <a:ext cx="1830705" cy="300082"/>
          </a:xfrm>
          <a:prstGeom prst="rect">
            <a:avLst/>
          </a:prstGeom>
          <a:noFill/>
        </p:spPr>
        <p:txBody>
          <a:bodyPr wrap="square" rtlCol="0">
            <a:spAutoFit/>
          </a:bodyPr>
          <a:lstStyle/>
          <a:p>
            <a:r>
              <a:rPr lang="en-US" altLang="zh-CN" sz="1350" b="1" dirty="0">
                <a:solidFill>
                  <a:srgbClr val="3C3C3B"/>
                </a:solidFill>
                <a:latin typeface="微软雅黑" pitchFamily="34" charset="-122"/>
              </a:rPr>
              <a:t>1. </a:t>
            </a:r>
            <a:r>
              <a:rPr lang="zh-CN" altLang="en-US" sz="1350" b="1" dirty="0">
                <a:solidFill>
                  <a:srgbClr val="3C3C3B"/>
                </a:solidFill>
                <a:latin typeface="微软雅黑" pitchFamily="34" charset="-122"/>
              </a:rPr>
              <a:t>客户识别关键字段</a:t>
            </a:r>
          </a:p>
        </p:txBody>
      </p:sp>
      <p:sp>
        <p:nvSpPr>
          <p:cNvPr id="38" name="TextBox 16"/>
          <p:cNvSpPr txBox="1"/>
          <p:nvPr/>
        </p:nvSpPr>
        <p:spPr>
          <a:xfrm>
            <a:off x="6528006" y="958192"/>
            <a:ext cx="1944026" cy="300082"/>
          </a:xfrm>
          <a:prstGeom prst="rect">
            <a:avLst/>
          </a:prstGeom>
          <a:noFill/>
        </p:spPr>
        <p:txBody>
          <a:bodyPr wrap="square" rtlCol="0">
            <a:spAutoFit/>
          </a:bodyPr>
          <a:lstStyle/>
          <a:p>
            <a:r>
              <a:rPr lang="en-US" altLang="zh-CN" sz="1350" b="1" dirty="0">
                <a:solidFill>
                  <a:srgbClr val="3C3C3B"/>
                </a:solidFill>
                <a:latin typeface="微软雅黑" pitchFamily="34" charset="-122"/>
              </a:rPr>
              <a:t>3. </a:t>
            </a:r>
            <a:r>
              <a:rPr lang="zh-CN" altLang="en-US" sz="1350" b="1" dirty="0">
                <a:solidFill>
                  <a:srgbClr val="3C3C3B"/>
                </a:solidFill>
                <a:latin typeface="微软雅黑" pitchFamily="34" charset="-122"/>
              </a:rPr>
              <a:t>汇集整合客户纪录</a:t>
            </a:r>
          </a:p>
        </p:txBody>
      </p:sp>
      <p:sp>
        <p:nvSpPr>
          <p:cNvPr id="39" name="矩形 38"/>
          <p:cNvSpPr/>
          <p:nvPr/>
        </p:nvSpPr>
        <p:spPr>
          <a:xfrm>
            <a:off x="7249019" y="1268542"/>
            <a:ext cx="2465030" cy="253916"/>
          </a:xfrm>
          <a:prstGeom prst="rect">
            <a:avLst/>
          </a:prstGeom>
        </p:spPr>
        <p:txBody>
          <a:bodyPr wrap="square">
            <a:spAutoFit/>
          </a:bodyPr>
          <a:lstStyle/>
          <a:p>
            <a:r>
              <a:rPr lang="en-US" altLang="zh-CN" sz="1050" dirty="0">
                <a:solidFill>
                  <a:srgbClr val="FF0000"/>
                </a:solidFill>
                <a:latin typeface="微软雅黑" pitchFamily="34" charset="-122"/>
              </a:rPr>
              <a:t> </a:t>
            </a:r>
            <a:r>
              <a:rPr lang="zh-CN" altLang="en-US" sz="1050" dirty="0">
                <a:solidFill>
                  <a:srgbClr val="FF0000"/>
                </a:solidFill>
                <a:latin typeface="微软雅黑" pitchFamily="34" charset="-122"/>
              </a:rPr>
              <a:t>合并优先级：线下数据 </a:t>
            </a:r>
            <a:r>
              <a:rPr lang="en-US" altLang="zh-CN" sz="1050" dirty="0">
                <a:solidFill>
                  <a:srgbClr val="FF0000"/>
                </a:solidFill>
                <a:latin typeface="微软雅黑" pitchFamily="34" charset="-122"/>
              </a:rPr>
              <a:t>&gt; </a:t>
            </a:r>
            <a:r>
              <a:rPr lang="zh-CN" altLang="en-US" sz="1050" dirty="0">
                <a:solidFill>
                  <a:srgbClr val="FF0000"/>
                </a:solidFill>
                <a:latin typeface="微软雅黑" pitchFamily="34" charset="-122"/>
              </a:rPr>
              <a:t>线上数据</a:t>
            </a:r>
          </a:p>
        </p:txBody>
      </p:sp>
      <p:sp>
        <p:nvSpPr>
          <p:cNvPr id="40" name="TextBox 30"/>
          <p:cNvSpPr txBox="1"/>
          <p:nvPr/>
        </p:nvSpPr>
        <p:spPr>
          <a:xfrm>
            <a:off x="2159266" y="3280617"/>
            <a:ext cx="2868443" cy="300082"/>
          </a:xfrm>
          <a:prstGeom prst="rect">
            <a:avLst/>
          </a:prstGeom>
          <a:noFill/>
        </p:spPr>
        <p:txBody>
          <a:bodyPr wrap="square" rtlCol="0">
            <a:spAutoFit/>
          </a:bodyPr>
          <a:lstStyle/>
          <a:p>
            <a:r>
              <a:rPr lang="en-US" altLang="zh-CN" sz="1350" b="1" dirty="0">
                <a:solidFill>
                  <a:srgbClr val="3C3C3B"/>
                </a:solidFill>
                <a:latin typeface="微软雅黑" pitchFamily="34" charset="-122"/>
              </a:rPr>
              <a:t>4. </a:t>
            </a:r>
            <a:r>
              <a:rPr lang="zh-CN" altLang="en-US" sz="1350" b="1" dirty="0">
                <a:solidFill>
                  <a:srgbClr val="3C3C3B"/>
                </a:solidFill>
                <a:latin typeface="微软雅黑" pitchFamily="34" charset="-122"/>
              </a:rPr>
              <a:t>识别每个用户的特征信息</a:t>
            </a:r>
          </a:p>
        </p:txBody>
      </p:sp>
      <p:sp>
        <p:nvSpPr>
          <p:cNvPr id="41" name="矩形 40"/>
          <p:cNvSpPr/>
          <p:nvPr/>
        </p:nvSpPr>
        <p:spPr>
          <a:xfrm>
            <a:off x="2267268" y="3537724"/>
            <a:ext cx="7460421" cy="507831"/>
          </a:xfrm>
          <a:prstGeom prst="rect">
            <a:avLst/>
          </a:prstGeom>
        </p:spPr>
        <p:txBody>
          <a:bodyPr wrap="square">
            <a:spAutoFit/>
          </a:bodyPr>
          <a:lstStyle/>
          <a:p>
            <a:r>
              <a:rPr lang="zh-CN" altLang="en-US" sz="1350" dirty="0">
                <a:solidFill>
                  <a:srgbClr val="FF0000"/>
                </a:solidFill>
                <a:latin typeface="微软雅黑" pitchFamily="34" charset="-122"/>
              </a:rPr>
              <a:t>基本资料</a:t>
            </a:r>
            <a:r>
              <a:rPr lang="en-US" altLang="zh-CN" sz="1350" dirty="0">
                <a:solidFill>
                  <a:srgbClr val="FF0000"/>
                </a:solidFill>
                <a:latin typeface="微软雅黑" pitchFamily="34" charset="-122"/>
              </a:rPr>
              <a:t>(</a:t>
            </a:r>
            <a:r>
              <a:rPr lang="zh-CN" altLang="en-US" sz="1350" dirty="0">
                <a:solidFill>
                  <a:srgbClr val="FF0000"/>
                </a:solidFill>
                <a:latin typeface="微软雅黑" pitchFamily="34" charset="-122"/>
              </a:rPr>
              <a:t>姓名、性别等</a:t>
            </a:r>
            <a:r>
              <a:rPr lang="en-US" altLang="zh-CN" sz="1350" dirty="0">
                <a:solidFill>
                  <a:srgbClr val="FF0000"/>
                </a:solidFill>
                <a:latin typeface="微软雅黑" pitchFamily="34" charset="-122"/>
              </a:rPr>
              <a:t>)</a:t>
            </a:r>
            <a:r>
              <a:rPr lang="zh-CN" altLang="en-US" sz="1350" dirty="0">
                <a:solidFill>
                  <a:srgbClr val="FF0000"/>
                </a:solidFill>
                <a:latin typeface="微软雅黑" pitchFamily="34" charset="-122"/>
              </a:rPr>
              <a:t>、分级信息</a:t>
            </a:r>
            <a:r>
              <a:rPr lang="en-US" altLang="zh-CN" sz="1350" dirty="0">
                <a:solidFill>
                  <a:srgbClr val="FF0000"/>
                </a:solidFill>
                <a:latin typeface="微软雅黑" pitchFamily="34" charset="-122"/>
              </a:rPr>
              <a:t>(</a:t>
            </a:r>
            <a:r>
              <a:rPr lang="zh-CN" altLang="en-US" sz="1350" dirty="0">
                <a:solidFill>
                  <a:srgbClr val="FF0000"/>
                </a:solidFill>
                <a:latin typeface="微软雅黑" pitchFamily="34" charset="-122"/>
              </a:rPr>
              <a:t>价值等级、偏好等</a:t>
            </a:r>
            <a:r>
              <a:rPr lang="en-US" altLang="zh-CN" sz="1350" dirty="0">
                <a:solidFill>
                  <a:srgbClr val="FF0000"/>
                </a:solidFill>
                <a:latin typeface="微软雅黑" pitchFamily="34" charset="-122"/>
              </a:rPr>
              <a:t>)</a:t>
            </a:r>
            <a:r>
              <a:rPr lang="zh-CN" altLang="en-US" sz="1350" dirty="0">
                <a:solidFill>
                  <a:srgbClr val="FF0000"/>
                </a:solidFill>
                <a:latin typeface="微软雅黑" pitchFamily="34" charset="-122"/>
              </a:rPr>
              <a:t>、产品使用和购买信息</a:t>
            </a:r>
            <a:r>
              <a:rPr lang="en-US" altLang="zh-CN" sz="1350" dirty="0">
                <a:solidFill>
                  <a:srgbClr val="FF0000"/>
                </a:solidFill>
                <a:latin typeface="微软雅黑" pitchFamily="34" charset="-122"/>
              </a:rPr>
              <a:t>(</a:t>
            </a:r>
            <a:r>
              <a:rPr lang="zh-CN" altLang="en-US" sz="1350" dirty="0">
                <a:solidFill>
                  <a:srgbClr val="FF0000"/>
                </a:solidFill>
                <a:latin typeface="微软雅黑" pitchFamily="34" charset="-122"/>
              </a:rPr>
              <a:t>型号、购买渠道等</a:t>
            </a:r>
            <a:r>
              <a:rPr lang="en-US" altLang="zh-CN" sz="1350" dirty="0">
                <a:solidFill>
                  <a:srgbClr val="FF0000"/>
                </a:solidFill>
                <a:latin typeface="微软雅黑" pitchFamily="34" charset="-122"/>
              </a:rPr>
              <a:t>)</a:t>
            </a:r>
            <a:r>
              <a:rPr lang="zh-CN" altLang="en-US" sz="1350" dirty="0">
                <a:solidFill>
                  <a:srgbClr val="FF0000"/>
                </a:solidFill>
                <a:latin typeface="微软雅黑" pitchFamily="34" charset="-122"/>
              </a:rPr>
              <a:t>、联系注册信息</a:t>
            </a:r>
            <a:r>
              <a:rPr lang="en-US" altLang="zh-CN" sz="1350" dirty="0">
                <a:solidFill>
                  <a:srgbClr val="FF0000"/>
                </a:solidFill>
                <a:latin typeface="微软雅黑" pitchFamily="34" charset="-122"/>
              </a:rPr>
              <a:t>(</a:t>
            </a:r>
            <a:r>
              <a:rPr lang="zh-CN" altLang="en-US" sz="1350" dirty="0">
                <a:solidFill>
                  <a:srgbClr val="FF0000"/>
                </a:solidFill>
                <a:latin typeface="微软雅黑" pitchFamily="34" charset="-122"/>
              </a:rPr>
              <a:t>账号、积分等</a:t>
            </a:r>
            <a:r>
              <a:rPr lang="en-US" altLang="zh-CN" sz="1350" dirty="0">
                <a:solidFill>
                  <a:srgbClr val="FF0000"/>
                </a:solidFill>
                <a:latin typeface="微软雅黑" pitchFamily="34" charset="-122"/>
              </a:rPr>
              <a:t>)</a:t>
            </a:r>
            <a:r>
              <a:rPr lang="zh-CN" altLang="en-US" sz="1350" dirty="0">
                <a:solidFill>
                  <a:srgbClr val="FF0000"/>
                </a:solidFill>
                <a:latin typeface="微软雅黑" pitchFamily="34" charset="-122"/>
              </a:rPr>
              <a:t>、互动信息</a:t>
            </a:r>
            <a:r>
              <a:rPr lang="en-US" altLang="zh-CN" sz="1350" dirty="0">
                <a:solidFill>
                  <a:srgbClr val="FF0000"/>
                </a:solidFill>
                <a:latin typeface="微软雅黑" pitchFamily="34" charset="-122"/>
              </a:rPr>
              <a:t>(</a:t>
            </a:r>
            <a:r>
              <a:rPr lang="zh-CN" altLang="en-US" sz="1350" dirty="0">
                <a:solidFill>
                  <a:srgbClr val="FF0000"/>
                </a:solidFill>
                <a:latin typeface="微软雅黑" pitchFamily="34" charset="-122"/>
              </a:rPr>
              <a:t>活动、维修等</a:t>
            </a:r>
            <a:r>
              <a:rPr lang="en-US" altLang="zh-CN" sz="1350" dirty="0">
                <a:solidFill>
                  <a:srgbClr val="FF0000"/>
                </a:solidFill>
                <a:latin typeface="微软雅黑" pitchFamily="34" charset="-122"/>
              </a:rPr>
              <a:t>)</a:t>
            </a:r>
            <a:r>
              <a:rPr lang="zh-CN" altLang="en-US" sz="1350" dirty="0">
                <a:solidFill>
                  <a:srgbClr val="FF0000"/>
                </a:solidFill>
                <a:latin typeface="微软雅黑" pitchFamily="34" charset="-122"/>
              </a:rPr>
              <a:t>。</a:t>
            </a:r>
          </a:p>
        </p:txBody>
      </p:sp>
      <p:graphicFrame>
        <p:nvGraphicFramePr>
          <p:cNvPr id="42" name="表格 41"/>
          <p:cNvGraphicFramePr>
            <a:graphicFrameLocks noGrp="1"/>
          </p:cNvGraphicFramePr>
          <p:nvPr>
            <p:extLst/>
          </p:nvPr>
        </p:nvGraphicFramePr>
        <p:xfrm>
          <a:off x="3827969" y="1266335"/>
          <a:ext cx="2884690" cy="2000660"/>
        </p:xfrm>
        <a:graphic>
          <a:graphicData uri="http://schemas.openxmlformats.org/drawingml/2006/table">
            <a:tbl>
              <a:tblPr firstRow="1" bandRow="1"/>
              <a:tblGrid>
                <a:gridCol w="432005"/>
                <a:gridCol w="977263"/>
                <a:gridCol w="452487"/>
                <a:gridCol w="532639"/>
                <a:gridCol w="490296"/>
              </a:tblGrid>
              <a:tr h="258109">
                <a:tc>
                  <a:txBody>
                    <a:bodyPr/>
                    <a:lstStyle>
                      <a:lvl1pPr marL="0" algn="l" defTabSz="1625528" rtl="0" eaLnBrk="1" latinLnBrk="0" hangingPunct="1">
                        <a:defRPr sz="3199" b="1" kern="1200">
                          <a:solidFill>
                            <a:schemeClr val="lt1"/>
                          </a:solidFill>
                          <a:latin typeface="Century Gothic"/>
                          <a:ea typeface=""/>
                          <a:cs typeface=""/>
                        </a:defRPr>
                      </a:lvl1pPr>
                      <a:lvl2pPr marL="812764" algn="l" defTabSz="1625528" rtl="0" eaLnBrk="1" latinLnBrk="0" hangingPunct="1">
                        <a:defRPr sz="3199" b="1" kern="1200">
                          <a:solidFill>
                            <a:schemeClr val="lt1"/>
                          </a:solidFill>
                          <a:latin typeface="Century Gothic"/>
                          <a:ea typeface=""/>
                          <a:cs typeface=""/>
                        </a:defRPr>
                      </a:lvl2pPr>
                      <a:lvl3pPr marL="1625528" algn="l" defTabSz="1625528" rtl="0" eaLnBrk="1" latinLnBrk="0" hangingPunct="1">
                        <a:defRPr sz="3199" b="1" kern="1200">
                          <a:solidFill>
                            <a:schemeClr val="lt1"/>
                          </a:solidFill>
                          <a:latin typeface="Century Gothic"/>
                          <a:ea typeface=""/>
                          <a:cs typeface=""/>
                        </a:defRPr>
                      </a:lvl3pPr>
                      <a:lvl4pPr marL="2438291" algn="l" defTabSz="1625528" rtl="0" eaLnBrk="1" latinLnBrk="0" hangingPunct="1">
                        <a:defRPr sz="3199" b="1" kern="1200">
                          <a:solidFill>
                            <a:schemeClr val="lt1"/>
                          </a:solidFill>
                          <a:latin typeface="Century Gothic"/>
                          <a:ea typeface=""/>
                          <a:cs typeface=""/>
                        </a:defRPr>
                      </a:lvl4pPr>
                      <a:lvl5pPr marL="3251056" algn="l" defTabSz="1625528" rtl="0" eaLnBrk="1" latinLnBrk="0" hangingPunct="1">
                        <a:defRPr sz="3199" b="1" kern="1200">
                          <a:solidFill>
                            <a:schemeClr val="lt1"/>
                          </a:solidFill>
                          <a:latin typeface="Century Gothic"/>
                          <a:ea typeface=""/>
                          <a:cs typeface=""/>
                        </a:defRPr>
                      </a:lvl5pPr>
                      <a:lvl6pPr marL="4063820" algn="l" defTabSz="1625528" rtl="0" eaLnBrk="1" latinLnBrk="0" hangingPunct="1">
                        <a:defRPr sz="3199" b="1" kern="1200">
                          <a:solidFill>
                            <a:schemeClr val="lt1"/>
                          </a:solidFill>
                          <a:latin typeface="Century Gothic"/>
                          <a:ea typeface=""/>
                          <a:cs typeface=""/>
                        </a:defRPr>
                      </a:lvl6pPr>
                      <a:lvl7pPr marL="4876584" algn="l" defTabSz="1625528" rtl="0" eaLnBrk="1" latinLnBrk="0" hangingPunct="1">
                        <a:defRPr sz="3199" b="1" kern="1200">
                          <a:solidFill>
                            <a:schemeClr val="lt1"/>
                          </a:solidFill>
                          <a:latin typeface="Century Gothic"/>
                          <a:ea typeface=""/>
                          <a:cs typeface=""/>
                        </a:defRPr>
                      </a:lvl7pPr>
                      <a:lvl8pPr marL="5689346" algn="l" defTabSz="1625528" rtl="0" eaLnBrk="1" latinLnBrk="0" hangingPunct="1">
                        <a:defRPr sz="3199" b="1" kern="1200">
                          <a:solidFill>
                            <a:schemeClr val="lt1"/>
                          </a:solidFill>
                          <a:latin typeface="Century Gothic"/>
                          <a:ea typeface=""/>
                          <a:cs typeface=""/>
                        </a:defRPr>
                      </a:lvl8pPr>
                      <a:lvl9pPr marL="6502110" algn="l" defTabSz="1625528" rtl="0" eaLnBrk="1" latinLnBrk="0" hangingPunct="1">
                        <a:defRPr sz="3199" b="1" kern="1200">
                          <a:solidFill>
                            <a:schemeClr val="lt1"/>
                          </a:solidFill>
                          <a:latin typeface="Century Gothic"/>
                          <a:ea typeface=""/>
                          <a:cs typeface=""/>
                        </a:defRPr>
                      </a:lvl9pPr>
                    </a:lstStyle>
                    <a:p>
                      <a:r>
                        <a:rPr lang="zh-CN" altLang="en-US" sz="900" dirty="0" smtClean="0">
                          <a:latin typeface="微软雅黑" pitchFamily="34" charset="-122"/>
                          <a:ea typeface="微软雅黑" pitchFamily="34" charset="-122"/>
                        </a:rPr>
                        <a:t>识别</a:t>
                      </a:r>
                      <a:endParaRPr lang="zh-CN" altLang="en-US" sz="9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9DB"/>
                    </a:solidFill>
                  </a:tcPr>
                </a:tc>
                <a:tc>
                  <a:txBody>
                    <a:bodyPr/>
                    <a:lstStyle>
                      <a:lvl1pPr marL="0" algn="l" defTabSz="1625528" rtl="0" eaLnBrk="1" latinLnBrk="0" hangingPunct="1">
                        <a:defRPr sz="3199" b="1" kern="1200">
                          <a:solidFill>
                            <a:schemeClr val="lt1"/>
                          </a:solidFill>
                          <a:latin typeface="Century Gothic"/>
                          <a:ea typeface=""/>
                          <a:cs typeface=""/>
                        </a:defRPr>
                      </a:lvl1pPr>
                      <a:lvl2pPr marL="812764" algn="l" defTabSz="1625528" rtl="0" eaLnBrk="1" latinLnBrk="0" hangingPunct="1">
                        <a:defRPr sz="3199" b="1" kern="1200">
                          <a:solidFill>
                            <a:schemeClr val="lt1"/>
                          </a:solidFill>
                          <a:latin typeface="Century Gothic"/>
                          <a:ea typeface=""/>
                          <a:cs typeface=""/>
                        </a:defRPr>
                      </a:lvl2pPr>
                      <a:lvl3pPr marL="1625528" algn="l" defTabSz="1625528" rtl="0" eaLnBrk="1" latinLnBrk="0" hangingPunct="1">
                        <a:defRPr sz="3199" b="1" kern="1200">
                          <a:solidFill>
                            <a:schemeClr val="lt1"/>
                          </a:solidFill>
                          <a:latin typeface="Century Gothic"/>
                          <a:ea typeface=""/>
                          <a:cs typeface=""/>
                        </a:defRPr>
                      </a:lvl3pPr>
                      <a:lvl4pPr marL="2438291" algn="l" defTabSz="1625528" rtl="0" eaLnBrk="1" latinLnBrk="0" hangingPunct="1">
                        <a:defRPr sz="3199" b="1" kern="1200">
                          <a:solidFill>
                            <a:schemeClr val="lt1"/>
                          </a:solidFill>
                          <a:latin typeface="Century Gothic"/>
                          <a:ea typeface=""/>
                          <a:cs typeface=""/>
                        </a:defRPr>
                      </a:lvl4pPr>
                      <a:lvl5pPr marL="3251056" algn="l" defTabSz="1625528" rtl="0" eaLnBrk="1" latinLnBrk="0" hangingPunct="1">
                        <a:defRPr sz="3199" b="1" kern="1200">
                          <a:solidFill>
                            <a:schemeClr val="lt1"/>
                          </a:solidFill>
                          <a:latin typeface="Century Gothic"/>
                          <a:ea typeface=""/>
                          <a:cs typeface=""/>
                        </a:defRPr>
                      </a:lvl5pPr>
                      <a:lvl6pPr marL="4063820" algn="l" defTabSz="1625528" rtl="0" eaLnBrk="1" latinLnBrk="0" hangingPunct="1">
                        <a:defRPr sz="3199" b="1" kern="1200">
                          <a:solidFill>
                            <a:schemeClr val="lt1"/>
                          </a:solidFill>
                          <a:latin typeface="Century Gothic"/>
                          <a:ea typeface=""/>
                          <a:cs typeface=""/>
                        </a:defRPr>
                      </a:lvl6pPr>
                      <a:lvl7pPr marL="4876584" algn="l" defTabSz="1625528" rtl="0" eaLnBrk="1" latinLnBrk="0" hangingPunct="1">
                        <a:defRPr sz="3199" b="1" kern="1200">
                          <a:solidFill>
                            <a:schemeClr val="lt1"/>
                          </a:solidFill>
                          <a:latin typeface="Century Gothic"/>
                          <a:ea typeface=""/>
                          <a:cs typeface=""/>
                        </a:defRPr>
                      </a:lvl7pPr>
                      <a:lvl8pPr marL="5689346" algn="l" defTabSz="1625528" rtl="0" eaLnBrk="1" latinLnBrk="0" hangingPunct="1">
                        <a:defRPr sz="3199" b="1" kern="1200">
                          <a:solidFill>
                            <a:schemeClr val="lt1"/>
                          </a:solidFill>
                          <a:latin typeface="Century Gothic"/>
                          <a:ea typeface=""/>
                          <a:cs typeface=""/>
                        </a:defRPr>
                      </a:lvl8pPr>
                      <a:lvl9pPr marL="6502110" algn="l" defTabSz="1625528" rtl="0" eaLnBrk="1" latinLnBrk="0" hangingPunct="1">
                        <a:defRPr sz="3199" b="1" kern="1200">
                          <a:solidFill>
                            <a:schemeClr val="lt1"/>
                          </a:solidFill>
                          <a:latin typeface="Century Gothic"/>
                          <a:ea typeface=""/>
                          <a:cs typeface=""/>
                        </a:defRPr>
                      </a:lvl9pPr>
                    </a:lstStyle>
                    <a:p>
                      <a:r>
                        <a:rPr lang="zh-CN" altLang="en-US" sz="900" dirty="0" smtClean="0">
                          <a:latin typeface="微软雅黑" pitchFamily="34" charset="-122"/>
                          <a:ea typeface="微软雅黑" pitchFamily="34" charset="-122"/>
                        </a:rPr>
                        <a:t>系统</a:t>
                      </a:r>
                      <a:endParaRPr lang="zh-CN" altLang="en-US" sz="9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9DB"/>
                    </a:solidFill>
                  </a:tcPr>
                </a:tc>
                <a:tc>
                  <a:txBody>
                    <a:bodyPr/>
                    <a:lstStyle>
                      <a:lvl1pPr marL="0" algn="l" defTabSz="1625528" rtl="0" eaLnBrk="1" latinLnBrk="0" hangingPunct="1">
                        <a:defRPr sz="3199" b="1" kern="1200">
                          <a:solidFill>
                            <a:schemeClr val="lt1"/>
                          </a:solidFill>
                          <a:latin typeface="Century Gothic"/>
                          <a:ea typeface=""/>
                          <a:cs typeface=""/>
                        </a:defRPr>
                      </a:lvl1pPr>
                      <a:lvl2pPr marL="812764" algn="l" defTabSz="1625528" rtl="0" eaLnBrk="1" latinLnBrk="0" hangingPunct="1">
                        <a:defRPr sz="3199" b="1" kern="1200">
                          <a:solidFill>
                            <a:schemeClr val="lt1"/>
                          </a:solidFill>
                          <a:latin typeface="Century Gothic"/>
                          <a:ea typeface=""/>
                          <a:cs typeface=""/>
                        </a:defRPr>
                      </a:lvl2pPr>
                      <a:lvl3pPr marL="1625528" algn="l" defTabSz="1625528" rtl="0" eaLnBrk="1" latinLnBrk="0" hangingPunct="1">
                        <a:defRPr sz="3199" b="1" kern="1200">
                          <a:solidFill>
                            <a:schemeClr val="lt1"/>
                          </a:solidFill>
                          <a:latin typeface="Century Gothic"/>
                          <a:ea typeface=""/>
                          <a:cs typeface=""/>
                        </a:defRPr>
                      </a:lvl3pPr>
                      <a:lvl4pPr marL="2438291" algn="l" defTabSz="1625528" rtl="0" eaLnBrk="1" latinLnBrk="0" hangingPunct="1">
                        <a:defRPr sz="3199" b="1" kern="1200">
                          <a:solidFill>
                            <a:schemeClr val="lt1"/>
                          </a:solidFill>
                          <a:latin typeface="Century Gothic"/>
                          <a:ea typeface=""/>
                          <a:cs typeface=""/>
                        </a:defRPr>
                      </a:lvl4pPr>
                      <a:lvl5pPr marL="3251056" algn="l" defTabSz="1625528" rtl="0" eaLnBrk="1" latinLnBrk="0" hangingPunct="1">
                        <a:defRPr sz="3199" b="1" kern="1200">
                          <a:solidFill>
                            <a:schemeClr val="lt1"/>
                          </a:solidFill>
                          <a:latin typeface="Century Gothic"/>
                          <a:ea typeface=""/>
                          <a:cs typeface=""/>
                        </a:defRPr>
                      </a:lvl5pPr>
                      <a:lvl6pPr marL="4063820" algn="l" defTabSz="1625528" rtl="0" eaLnBrk="1" latinLnBrk="0" hangingPunct="1">
                        <a:defRPr sz="3199" b="1" kern="1200">
                          <a:solidFill>
                            <a:schemeClr val="lt1"/>
                          </a:solidFill>
                          <a:latin typeface="Century Gothic"/>
                          <a:ea typeface=""/>
                          <a:cs typeface=""/>
                        </a:defRPr>
                      </a:lvl6pPr>
                      <a:lvl7pPr marL="4876584" algn="l" defTabSz="1625528" rtl="0" eaLnBrk="1" latinLnBrk="0" hangingPunct="1">
                        <a:defRPr sz="3199" b="1" kern="1200">
                          <a:solidFill>
                            <a:schemeClr val="lt1"/>
                          </a:solidFill>
                          <a:latin typeface="Century Gothic"/>
                          <a:ea typeface=""/>
                          <a:cs typeface=""/>
                        </a:defRPr>
                      </a:lvl7pPr>
                      <a:lvl8pPr marL="5689346" algn="l" defTabSz="1625528" rtl="0" eaLnBrk="1" latinLnBrk="0" hangingPunct="1">
                        <a:defRPr sz="3199" b="1" kern="1200">
                          <a:solidFill>
                            <a:schemeClr val="lt1"/>
                          </a:solidFill>
                          <a:latin typeface="Century Gothic"/>
                          <a:ea typeface=""/>
                          <a:cs typeface=""/>
                        </a:defRPr>
                      </a:lvl8pPr>
                      <a:lvl9pPr marL="6502110" algn="l" defTabSz="1625528" rtl="0" eaLnBrk="1" latinLnBrk="0" hangingPunct="1">
                        <a:defRPr sz="3199" b="1" kern="1200">
                          <a:solidFill>
                            <a:schemeClr val="lt1"/>
                          </a:solidFill>
                          <a:latin typeface="Century Gothic"/>
                          <a:ea typeface=""/>
                          <a:cs typeface=""/>
                        </a:defRPr>
                      </a:lvl9pPr>
                    </a:lstStyle>
                    <a:p>
                      <a:r>
                        <a:rPr lang="en-US" altLang="zh-CN" sz="900" dirty="0" smtClean="0">
                          <a:latin typeface="微软雅黑" pitchFamily="34" charset="-122"/>
                          <a:ea typeface="微软雅黑" pitchFamily="34" charset="-122"/>
                        </a:rPr>
                        <a:t>IMEI</a:t>
                      </a:r>
                      <a:endParaRPr lang="zh-CN" altLang="en-US" sz="9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9DB"/>
                    </a:solidFill>
                  </a:tcPr>
                </a:tc>
                <a:tc>
                  <a:txBody>
                    <a:bodyPr/>
                    <a:lstStyle>
                      <a:lvl1pPr marL="0" algn="l" defTabSz="1625528" rtl="0" eaLnBrk="1" latinLnBrk="0" hangingPunct="1">
                        <a:defRPr sz="3199" b="1" kern="1200">
                          <a:solidFill>
                            <a:schemeClr val="lt1"/>
                          </a:solidFill>
                          <a:latin typeface="Century Gothic"/>
                          <a:ea typeface=""/>
                          <a:cs typeface=""/>
                        </a:defRPr>
                      </a:lvl1pPr>
                      <a:lvl2pPr marL="812764" algn="l" defTabSz="1625528" rtl="0" eaLnBrk="1" latinLnBrk="0" hangingPunct="1">
                        <a:defRPr sz="3199" b="1" kern="1200">
                          <a:solidFill>
                            <a:schemeClr val="lt1"/>
                          </a:solidFill>
                          <a:latin typeface="Century Gothic"/>
                          <a:ea typeface=""/>
                          <a:cs typeface=""/>
                        </a:defRPr>
                      </a:lvl2pPr>
                      <a:lvl3pPr marL="1625528" algn="l" defTabSz="1625528" rtl="0" eaLnBrk="1" latinLnBrk="0" hangingPunct="1">
                        <a:defRPr sz="3199" b="1" kern="1200">
                          <a:solidFill>
                            <a:schemeClr val="lt1"/>
                          </a:solidFill>
                          <a:latin typeface="Century Gothic"/>
                          <a:ea typeface=""/>
                          <a:cs typeface=""/>
                        </a:defRPr>
                      </a:lvl3pPr>
                      <a:lvl4pPr marL="2438291" algn="l" defTabSz="1625528" rtl="0" eaLnBrk="1" latinLnBrk="0" hangingPunct="1">
                        <a:defRPr sz="3199" b="1" kern="1200">
                          <a:solidFill>
                            <a:schemeClr val="lt1"/>
                          </a:solidFill>
                          <a:latin typeface="Century Gothic"/>
                          <a:ea typeface=""/>
                          <a:cs typeface=""/>
                        </a:defRPr>
                      </a:lvl4pPr>
                      <a:lvl5pPr marL="3251056" algn="l" defTabSz="1625528" rtl="0" eaLnBrk="1" latinLnBrk="0" hangingPunct="1">
                        <a:defRPr sz="3199" b="1" kern="1200">
                          <a:solidFill>
                            <a:schemeClr val="lt1"/>
                          </a:solidFill>
                          <a:latin typeface="Century Gothic"/>
                          <a:ea typeface=""/>
                          <a:cs typeface=""/>
                        </a:defRPr>
                      </a:lvl5pPr>
                      <a:lvl6pPr marL="4063820" algn="l" defTabSz="1625528" rtl="0" eaLnBrk="1" latinLnBrk="0" hangingPunct="1">
                        <a:defRPr sz="3199" b="1" kern="1200">
                          <a:solidFill>
                            <a:schemeClr val="lt1"/>
                          </a:solidFill>
                          <a:latin typeface="Century Gothic"/>
                          <a:ea typeface=""/>
                          <a:cs typeface=""/>
                        </a:defRPr>
                      </a:lvl6pPr>
                      <a:lvl7pPr marL="4876584" algn="l" defTabSz="1625528" rtl="0" eaLnBrk="1" latinLnBrk="0" hangingPunct="1">
                        <a:defRPr sz="3199" b="1" kern="1200">
                          <a:solidFill>
                            <a:schemeClr val="lt1"/>
                          </a:solidFill>
                          <a:latin typeface="Century Gothic"/>
                          <a:ea typeface=""/>
                          <a:cs typeface=""/>
                        </a:defRPr>
                      </a:lvl7pPr>
                      <a:lvl8pPr marL="5689346" algn="l" defTabSz="1625528" rtl="0" eaLnBrk="1" latinLnBrk="0" hangingPunct="1">
                        <a:defRPr sz="3199" b="1" kern="1200">
                          <a:solidFill>
                            <a:schemeClr val="lt1"/>
                          </a:solidFill>
                          <a:latin typeface="Century Gothic"/>
                          <a:ea typeface=""/>
                          <a:cs typeface=""/>
                        </a:defRPr>
                      </a:lvl8pPr>
                      <a:lvl9pPr marL="6502110" algn="l" defTabSz="1625528" rtl="0" eaLnBrk="1" latinLnBrk="0" hangingPunct="1">
                        <a:defRPr sz="3199" b="1" kern="1200">
                          <a:solidFill>
                            <a:schemeClr val="lt1"/>
                          </a:solidFill>
                          <a:latin typeface="Century Gothic"/>
                          <a:ea typeface=""/>
                          <a:cs typeface=""/>
                        </a:defRPr>
                      </a:lvl9pPr>
                    </a:lstStyle>
                    <a:p>
                      <a:r>
                        <a:rPr lang="zh-CN" altLang="en-US" sz="900" dirty="0" smtClean="0">
                          <a:latin typeface="微软雅黑" pitchFamily="34" charset="-122"/>
                          <a:ea typeface="微软雅黑" pitchFamily="34" charset="-122"/>
                        </a:rPr>
                        <a:t>手机号</a:t>
                      </a:r>
                      <a:endParaRPr lang="zh-CN" altLang="en-US" sz="9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9DB"/>
                    </a:solidFill>
                  </a:tcPr>
                </a:tc>
                <a:tc>
                  <a:txBody>
                    <a:bodyPr/>
                    <a:lstStyle>
                      <a:lvl1pPr marL="0" algn="l" defTabSz="1625528" rtl="0" eaLnBrk="1" latinLnBrk="0" hangingPunct="1">
                        <a:defRPr sz="3199" b="1" kern="1200">
                          <a:solidFill>
                            <a:schemeClr val="lt1"/>
                          </a:solidFill>
                          <a:latin typeface="Century Gothic"/>
                          <a:ea typeface=""/>
                          <a:cs typeface=""/>
                        </a:defRPr>
                      </a:lvl1pPr>
                      <a:lvl2pPr marL="812764" algn="l" defTabSz="1625528" rtl="0" eaLnBrk="1" latinLnBrk="0" hangingPunct="1">
                        <a:defRPr sz="3199" b="1" kern="1200">
                          <a:solidFill>
                            <a:schemeClr val="lt1"/>
                          </a:solidFill>
                          <a:latin typeface="Century Gothic"/>
                          <a:ea typeface=""/>
                          <a:cs typeface=""/>
                        </a:defRPr>
                      </a:lvl2pPr>
                      <a:lvl3pPr marL="1625528" algn="l" defTabSz="1625528" rtl="0" eaLnBrk="1" latinLnBrk="0" hangingPunct="1">
                        <a:defRPr sz="3199" b="1" kern="1200">
                          <a:solidFill>
                            <a:schemeClr val="lt1"/>
                          </a:solidFill>
                          <a:latin typeface="Century Gothic"/>
                          <a:ea typeface=""/>
                          <a:cs typeface=""/>
                        </a:defRPr>
                      </a:lvl3pPr>
                      <a:lvl4pPr marL="2438291" algn="l" defTabSz="1625528" rtl="0" eaLnBrk="1" latinLnBrk="0" hangingPunct="1">
                        <a:defRPr sz="3199" b="1" kern="1200">
                          <a:solidFill>
                            <a:schemeClr val="lt1"/>
                          </a:solidFill>
                          <a:latin typeface="Century Gothic"/>
                          <a:ea typeface=""/>
                          <a:cs typeface=""/>
                        </a:defRPr>
                      </a:lvl4pPr>
                      <a:lvl5pPr marL="3251056" algn="l" defTabSz="1625528" rtl="0" eaLnBrk="1" latinLnBrk="0" hangingPunct="1">
                        <a:defRPr sz="3199" b="1" kern="1200">
                          <a:solidFill>
                            <a:schemeClr val="lt1"/>
                          </a:solidFill>
                          <a:latin typeface="Century Gothic"/>
                          <a:ea typeface=""/>
                          <a:cs typeface=""/>
                        </a:defRPr>
                      </a:lvl5pPr>
                      <a:lvl6pPr marL="4063820" algn="l" defTabSz="1625528" rtl="0" eaLnBrk="1" latinLnBrk="0" hangingPunct="1">
                        <a:defRPr sz="3199" b="1" kern="1200">
                          <a:solidFill>
                            <a:schemeClr val="lt1"/>
                          </a:solidFill>
                          <a:latin typeface="Century Gothic"/>
                          <a:ea typeface=""/>
                          <a:cs typeface=""/>
                        </a:defRPr>
                      </a:lvl6pPr>
                      <a:lvl7pPr marL="4876584" algn="l" defTabSz="1625528" rtl="0" eaLnBrk="1" latinLnBrk="0" hangingPunct="1">
                        <a:defRPr sz="3199" b="1" kern="1200">
                          <a:solidFill>
                            <a:schemeClr val="lt1"/>
                          </a:solidFill>
                          <a:latin typeface="Century Gothic"/>
                          <a:ea typeface=""/>
                          <a:cs typeface=""/>
                        </a:defRPr>
                      </a:lvl7pPr>
                      <a:lvl8pPr marL="5689346" algn="l" defTabSz="1625528" rtl="0" eaLnBrk="1" latinLnBrk="0" hangingPunct="1">
                        <a:defRPr sz="3199" b="1" kern="1200">
                          <a:solidFill>
                            <a:schemeClr val="lt1"/>
                          </a:solidFill>
                          <a:latin typeface="Century Gothic"/>
                          <a:ea typeface=""/>
                          <a:cs typeface=""/>
                        </a:defRPr>
                      </a:lvl8pPr>
                      <a:lvl9pPr marL="6502110" algn="l" defTabSz="1625528" rtl="0" eaLnBrk="1" latinLnBrk="0" hangingPunct="1">
                        <a:defRPr sz="3199" b="1" kern="1200">
                          <a:solidFill>
                            <a:schemeClr val="lt1"/>
                          </a:solidFill>
                          <a:latin typeface="Century Gothic"/>
                          <a:ea typeface=""/>
                          <a:cs typeface=""/>
                        </a:defRPr>
                      </a:lvl9pPr>
                    </a:lstStyle>
                    <a:p>
                      <a:r>
                        <a:rPr lang="en-US" altLang="zh-CN" sz="900" dirty="0" err="1" smtClean="0">
                          <a:latin typeface="微软雅黑" pitchFamily="34" charset="-122"/>
                          <a:ea typeface="微软雅黑" pitchFamily="34" charset="-122"/>
                        </a:rPr>
                        <a:t>ssoid</a:t>
                      </a:r>
                      <a:endParaRPr lang="zh-CN" altLang="en-US" sz="9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9DB"/>
                    </a:solidFill>
                  </a:tcPr>
                </a:tc>
              </a:tr>
              <a:tr h="240900">
                <a:tc rowSpan="5">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高优先级</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电子保卡注册</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700" dirty="0" smtClean="0">
                          <a:latin typeface="微软雅黑" pitchFamily="34" charset="-122"/>
                          <a:ea typeface="微软雅黑" pitchFamily="34" charset="-122"/>
                        </a:rPr>
                        <a:t>√</a:t>
                      </a:r>
                    </a:p>
                  </a:txBody>
                  <a:tcPr marL="68573" marR="68573" marT="34287" marB="3428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endParaRPr lang="zh-CN" altLang="en-US" sz="70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r>
              <a:tr h="240900">
                <a:tc vMerge="1">
                  <a:txBody>
                    <a:bodyPr/>
                    <a:lstStyle/>
                    <a:p>
                      <a:endParaRPr lang="zh-CN" altLang="en-US" sz="1200" dirty="0">
                        <a:latin typeface="微软雅黑" pitchFamily="34" charset="-122"/>
                        <a:ea typeface="微软雅黑" pitchFamily="34" charset="-122"/>
                      </a:endParaRPr>
                    </a:p>
                  </a:txBody>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售后服务</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endParaRPr lang="zh-CN" altLang="en-US" sz="70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r>
              <a:tr h="240900">
                <a:tc vMerge="1">
                  <a:txBody>
                    <a:bodyPr/>
                    <a:lstStyle/>
                    <a:p>
                      <a:endParaRPr lang="zh-CN" altLang="en-US" sz="1200" dirty="0">
                        <a:latin typeface="微软雅黑" pitchFamily="34" charset="-122"/>
                        <a:ea typeface="微软雅黑" pitchFamily="34" charset="-122"/>
                      </a:endParaRPr>
                    </a:p>
                  </a:txBody>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体验店销售纪录</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700" dirty="0" smtClean="0">
                          <a:latin typeface="微软雅黑" pitchFamily="34" charset="-122"/>
                          <a:ea typeface="微软雅黑" pitchFamily="34" charset="-122"/>
                        </a:rPr>
                        <a:t>√</a:t>
                      </a: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r>
              <a:tr h="240900">
                <a:tc vMerge="1">
                  <a:txBody>
                    <a:bodyPr/>
                    <a:lstStyle/>
                    <a:p>
                      <a:endParaRPr lang="zh-CN" altLang="en-US" sz="1200" dirty="0">
                        <a:latin typeface="微软雅黑" pitchFamily="34" charset="-122"/>
                        <a:ea typeface="微软雅黑" pitchFamily="34" charset="-122"/>
                      </a:endParaRPr>
                    </a:p>
                  </a:txBody>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电商销售纪录</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endParaRPr lang="zh-CN" altLang="en-US" sz="70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r>
              <a:tr h="240900">
                <a:tc vMerge="1">
                  <a:txBody>
                    <a:bodyPr/>
                    <a:lstStyle/>
                    <a:p>
                      <a:endParaRPr lang="zh-CN" altLang="en-US" sz="1200" dirty="0">
                        <a:latin typeface="微软雅黑" pitchFamily="34" charset="-122"/>
                        <a:ea typeface="微软雅黑" pitchFamily="34" charset="-122"/>
                      </a:endParaRPr>
                    </a:p>
                  </a:txBody>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可币充值纪录</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700" dirty="0" smtClean="0">
                          <a:latin typeface="微软雅黑" pitchFamily="34" charset="-122"/>
                          <a:ea typeface="微软雅黑" pitchFamily="34" charset="-122"/>
                        </a:rPr>
                        <a:t>√</a:t>
                      </a: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r>
              <a:tr h="297151">
                <a:tc rowSpan="2">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dirty="0" smtClean="0">
                          <a:latin typeface="微软雅黑" pitchFamily="34" charset="-122"/>
                          <a:ea typeface="微软雅黑" pitchFamily="34" charset="-122"/>
                        </a:rPr>
                        <a:t>低优先级</a:t>
                      </a:r>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kern="1200" dirty="0" smtClean="0">
                          <a:solidFill>
                            <a:schemeClr val="dk1"/>
                          </a:solidFill>
                          <a:latin typeface="微软雅黑" pitchFamily="34" charset="-122"/>
                          <a:ea typeface="微软雅黑" pitchFamily="34" charset="-122"/>
                          <a:cs typeface="+mn-cs"/>
                        </a:rPr>
                        <a:t>移动互联行为数据</a:t>
                      </a: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700" dirty="0" smtClean="0">
                          <a:latin typeface="微软雅黑" pitchFamily="34" charset="-122"/>
                          <a:ea typeface="微软雅黑" pitchFamily="34" charset="-122"/>
                        </a:rPr>
                        <a:t>√</a:t>
                      </a: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700" dirty="0" smtClean="0">
                          <a:latin typeface="微软雅黑" pitchFamily="34" charset="-122"/>
                          <a:ea typeface="微软雅黑" pitchFamily="34" charset="-122"/>
                        </a:rPr>
                        <a:t>√</a:t>
                      </a: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20000"/>
                      </a:srgbClr>
                    </a:solidFill>
                  </a:tcPr>
                </a:tc>
              </a:tr>
              <a:tr h="240900">
                <a:tc vMerge="1">
                  <a:txBody>
                    <a:bodyPr/>
                    <a:lstStyle/>
                    <a:p>
                      <a:endParaRPr lang="zh-CN" altLang="en-US"/>
                    </a:p>
                  </a:txBody>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r>
                        <a:rPr lang="zh-CN" altLang="en-US" sz="700" kern="1200" dirty="0" smtClean="0">
                          <a:solidFill>
                            <a:schemeClr val="dk1"/>
                          </a:solidFill>
                          <a:latin typeface="微软雅黑" pitchFamily="34" charset="-122"/>
                          <a:ea typeface="微软雅黑" pitchFamily="34" charset="-122"/>
                          <a:cs typeface="+mn-cs"/>
                        </a:rPr>
                        <a:t>分销</a:t>
                      </a: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700" dirty="0" smtClean="0">
                          <a:latin typeface="微软雅黑" pitchFamily="34" charset="-122"/>
                          <a:ea typeface="微软雅黑" pitchFamily="34" charset="-122"/>
                        </a:rPr>
                        <a:t>√</a:t>
                      </a: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endParaRPr lang="zh-CN" altLang="en-US" sz="700" dirty="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c>
                  <a:txBody>
                    <a:bodyPr/>
                    <a:lstStyle>
                      <a:lvl1pPr marL="0" algn="l" defTabSz="1625528" rtl="0" eaLnBrk="1" latinLnBrk="0" hangingPunct="1">
                        <a:defRPr sz="3199" kern="1200">
                          <a:solidFill>
                            <a:schemeClr val="dk1"/>
                          </a:solidFill>
                          <a:latin typeface="Century Gothic"/>
                          <a:ea typeface=""/>
                          <a:cs typeface=""/>
                        </a:defRPr>
                      </a:lvl1pPr>
                      <a:lvl2pPr marL="812764" algn="l" defTabSz="1625528" rtl="0" eaLnBrk="1" latinLnBrk="0" hangingPunct="1">
                        <a:defRPr sz="3199" kern="1200">
                          <a:solidFill>
                            <a:schemeClr val="dk1"/>
                          </a:solidFill>
                          <a:latin typeface="Century Gothic"/>
                          <a:ea typeface=""/>
                          <a:cs typeface=""/>
                        </a:defRPr>
                      </a:lvl2pPr>
                      <a:lvl3pPr marL="1625528" algn="l" defTabSz="1625528" rtl="0" eaLnBrk="1" latinLnBrk="0" hangingPunct="1">
                        <a:defRPr sz="3199" kern="1200">
                          <a:solidFill>
                            <a:schemeClr val="dk1"/>
                          </a:solidFill>
                          <a:latin typeface="Century Gothic"/>
                          <a:ea typeface=""/>
                          <a:cs typeface=""/>
                        </a:defRPr>
                      </a:lvl3pPr>
                      <a:lvl4pPr marL="2438291" algn="l" defTabSz="1625528" rtl="0" eaLnBrk="1" latinLnBrk="0" hangingPunct="1">
                        <a:defRPr sz="3199" kern="1200">
                          <a:solidFill>
                            <a:schemeClr val="dk1"/>
                          </a:solidFill>
                          <a:latin typeface="Century Gothic"/>
                          <a:ea typeface=""/>
                          <a:cs typeface=""/>
                        </a:defRPr>
                      </a:lvl4pPr>
                      <a:lvl5pPr marL="3251056" algn="l" defTabSz="1625528" rtl="0" eaLnBrk="1" latinLnBrk="0" hangingPunct="1">
                        <a:defRPr sz="3199" kern="1200">
                          <a:solidFill>
                            <a:schemeClr val="dk1"/>
                          </a:solidFill>
                          <a:latin typeface="Century Gothic"/>
                          <a:ea typeface=""/>
                          <a:cs typeface=""/>
                        </a:defRPr>
                      </a:lvl5pPr>
                      <a:lvl6pPr marL="4063820" algn="l" defTabSz="1625528" rtl="0" eaLnBrk="1" latinLnBrk="0" hangingPunct="1">
                        <a:defRPr sz="3199" kern="1200">
                          <a:solidFill>
                            <a:schemeClr val="dk1"/>
                          </a:solidFill>
                          <a:latin typeface="Century Gothic"/>
                          <a:ea typeface=""/>
                          <a:cs typeface=""/>
                        </a:defRPr>
                      </a:lvl6pPr>
                      <a:lvl7pPr marL="4876584" algn="l" defTabSz="1625528" rtl="0" eaLnBrk="1" latinLnBrk="0" hangingPunct="1">
                        <a:defRPr sz="3199" kern="1200">
                          <a:solidFill>
                            <a:schemeClr val="dk1"/>
                          </a:solidFill>
                          <a:latin typeface="Century Gothic"/>
                          <a:ea typeface=""/>
                          <a:cs typeface=""/>
                        </a:defRPr>
                      </a:lvl7pPr>
                      <a:lvl8pPr marL="5689346" algn="l" defTabSz="1625528" rtl="0" eaLnBrk="1" latinLnBrk="0" hangingPunct="1">
                        <a:defRPr sz="3199" kern="1200">
                          <a:solidFill>
                            <a:schemeClr val="dk1"/>
                          </a:solidFill>
                          <a:latin typeface="Century Gothic"/>
                          <a:ea typeface=""/>
                          <a:cs typeface=""/>
                        </a:defRPr>
                      </a:lvl8pPr>
                      <a:lvl9pPr marL="6502110" algn="l" defTabSz="1625528" rtl="0" eaLnBrk="1" latinLnBrk="0" hangingPunct="1">
                        <a:defRPr sz="3199" kern="1200">
                          <a:solidFill>
                            <a:schemeClr val="dk1"/>
                          </a:solidFill>
                          <a:latin typeface="Century Gothic"/>
                          <a:ea typeface=""/>
                          <a:cs typeface=""/>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700" dirty="0" smtClean="0">
                        <a:latin typeface="微软雅黑" pitchFamily="34" charset="-122"/>
                        <a:ea typeface="微软雅黑" pitchFamily="34" charset="-122"/>
                      </a:endParaRPr>
                    </a:p>
                  </a:txBody>
                  <a:tcPr marL="68573" marR="68573" marT="34287" marB="3428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C881D">
                        <a:tint val="40000"/>
                      </a:srgbClr>
                    </a:solidFill>
                  </a:tcPr>
                </a:tc>
              </a:tr>
            </a:tbl>
          </a:graphicData>
        </a:graphic>
      </p:graphicFrame>
      <p:graphicFrame>
        <p:nvGraphicFramePr>
          <p:cNvPr id="43" name="图示 42"/>
          <p:cNvGraphicFramePr/>
          <p:nvPr>
            <p:extLst/>
          </p:nvPr>
        </p:nvGraphicFramePr>
        <p:xfrm>
          <a:off x="2807275" y="3634479"/>
          <a:ext cx="5847952" cy="2472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4" name="右箭头 43"/>
          <p:cNvSpPr/>
          <p:nvPr/>
        </p:nvSpPr>
        <p:spPr>
          <a:xfrm>
            <a:off x="6798010" y="1824931"/>
            <a:ext cx="325525" cy="632056"/>
          </a:xfrm>
          <a:prstGeom prst="rightArrow">
            <a:avLst/>
          </a:prstGeom>
          <a:gradFill rotWithShape="1">
            <a:gsLst>
              <a:gs pos="0">
                <a:srgbClr val="EC881D">
                  <a:shade val="51000"/>
                  <a:satMod val="130000"/>
                </a:srgbClr>
              </a:gs>
              <a:gs pos="80000">
                <a:srgbClr val="EC881D">
                  <a:shade val="93000"/>
                  <a:satMod val="130000"/>
                </a:srgbClr>
              </a:gs>
              <a:gs pos="100000">
                <a:srgbClr val="EC881D">
                  <a:shade val="94000"/>
                  <a:satMod val="135000"/>
                </a:srgbClr>
              </a:gs>
            </a:gsLst>
            <a:lin ang="16200000" scaled="0"/>
          </a:gradFill>
          <a:ln w="9525" cap="flat" cmpd="sng" algn="ctr">
            <a:solidFill>
              <a:srgbClr val="EC881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endParaRPr lang="zh-CN" altLang="en-US" sz="1350" kern="0">
              <a:solidFill>
                <a:prstClr val="white"/>
              </a:solidFill>
              <a:latin typeface="微软雅黑" panose="020B0503020204020204" pitchFamily="34" charset="-122"/>
            </a:endParaRPr>
          </a:p>
        </p:txBody>
      </p:sp>
    </p:spTree>
    <p:extLst>
      <p:ext uri="{BB962C8B-B14F-4D97-AF65-F5344CB8AC3E}">
        <p14:creationId xmlns:p14="http://schemas.microsoft.com/office/powerpoint/2010/main" val="16099638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700" dirty="0"/>
              <a:t>B</a:t>
            </a:r>
            <a:r>
              <a:rPr lang="zh-CN" altLang="en-US" sz="2700" dirty="0"/>
              <a:t>）挖掘类标签构建：方法论（</a:t>
            </a:r>
            <a:r>
              <a:rPr lang="en-US" altLang="zh-CN" sz="2700" dirty="0"/>
              <a:t>CRISP-DM</a:t>
            </a:r>
            <a:r>
              <a:rPr lang="zh-CN" altLang="en-US" sz="2700" dirty="0"/>
              <a:t>）</a:t>
            </a:r>
          </a:p>
        </p:txBody>
      </p:sp>
      <p:pic>
        <p:nvPicPr>
          <p:cNvPr id="4" name="图片 3"/>
          <p:cNvPicPr>
            <a:picLocks noChangeAspect="1"/>
          </p:cNvPicPr>
          <p:nvPr/>
        </p:nvPicPr>
        <p:blipFill>
          <a:blip r:embed="rId2">
            <a:duotone>
              <a:srgbClr val="EC881D">
                <a:shade val="45000"/>
                <a:satMod val="135000"/>
              </a:srgbClr>
              <a:prstClr val="white"/>
            </a:duotone>
            <a:extLst>
              <a:ext uri="{28A0092B-C50C-407E-A947-70E740481C1C}">
                <a14:useLocalDpi xmlns:a14="http://schemas.microsoft.com/office/drawing/2010/main" val="0"/>
              </a:ext>
            </a:extLst>
          </a:blip>
          <a:stretch>
            <a:fillRect/>
          </a:stretch>
        </p:blipFill>
        <p:spPr>
          <a:xfrm>
            <a:off x="1613169" y="3126573"/>
            <a:ext cx="1800687" cy="2400915"/>
          </a:xfrm>
          <a:prstGeom prst="rect">
            <a:avLst/>
          </a:prstGeom>
        </p:spPr>
      </p:pic>
      <p:sp>
        <p:nvSpPr>
          <p:cNvPr id="5" name="TextBox 2"/>
          <p:cNvSpPr txBox="1"/>
          <p:nvPr/>
        </p:nvSpPr>
        <p:spPr>
          <a:xfrm>
            <a:off x="1896982" y="1338239"/>
            <a:ext cx="837479" cy="553998"/>
          </a:xfrm>
          <a:prstGeom prst="rect">
            <a:avLst/>
          </a:prstGeom>
          <a:noFill/>
        </p:spPr>
        <p:txBody>
          <a:bodyPr wrap="square" rtlCol="0">
            <a:spAutoFit/>
          </a:bodyPr>
          <a:lstStyle/>
          <a:p>
            <a:pPr algn="ctr" eaLnBrk="0" hangingPunct="0">
              <a:defRPr/>
            </a:pPr>
            <a:r>
              <a:rPr lang="zh-CN" altLang="en-US" sz="1500" b="1" kern="0" dirty="0">
                <a:solidFill>
                  <a:srgbClr val="3C3C3B"/>
                </a:solidFill>
                <a:latin typeface="微软雅黑" pitchFamily="34" charset="-122"/>
              </a:rPr>
              <a:t>业务</a:t>
            </a:r>
            <a:endParaRPr lang="en-US" altLang="zh-CN" sz="1500" b="1" kern="0" dirty="0">
              <a:solidFill>
                <a:srgbClr val="3C3C3B"/>
              </a:solidFill>
              <a:latin typeface="微软雅黑" pitchFamily="34" charset="-122"/>
            </a:endParaRPr>
          </a:p>
          <a:p>
            <a:pPr algn="ctr" eaLnBrk="0" hangingPunct="0">
              <a:defRPr/>
            </a:pPr>
            <a:r>
              <a:rPr lang="zh-CN" altLang="en-US" sz="1500" b="1" kern="0" dirty="0">
                <a:solidFill>
                  <a:srgbClr val="3C3C3B"/>
                </a:solidFill>
                <a:latin typeface="微软雅黑" pitchFamily="34" charset="-122"/>
              </a:rPr>
              <a:t>理解</a:t>
            </a:r>
          </a:p>
        </p:txBody>
      </p:sp>
      <p:sp>
        <p:nvSpPr>
          <p:cNvPr id="6" name="TextBox 16"/>
          <p:cNvSpPr txBox="1"/>
          <p:nvPr/>
        </p:nvSpPr>
        <p:spPr>
          <a:xfrm>
            <a:off x="2542709" y="2103698"/>
            <a:ext cx="874947" cy="553998"/>
          </a:xfrm>
          <a:prstGeom prst="rect">
            <a:avLst/>
          </a:prstGeom>
          <a:noFill/>
        </p:spPr>
        <p:txBody>
          <a:bodyPr wrap="square" rtlCol="0">
            <a:spAutoFit/>
          </a:bodyPr>
          <a:lstStyle/>
          <a:p>
            <a:pPr algn="ctr" eaLnBrk="0" hangingPunct="0">
              <a:defRPr/>
            </a:pPr>
            <a:r>
              <a:rPr lang="zh-CN" altLang="en-US" sz="1500" b="1" kern="0" dirty="0">
                <a:solidFill>
                  <a:srgbClr val="3C3C3B"/>
                </a:solidFill>
                <a:latin typeface="微软雅黑" pitchFamily="34" charset="-122"/>
              </a:rPr>
              <a:t>数据</a:t>
            </a:r>
            <a:endParaRPr lang="en-US" altLang="zh-CN" sz="1500" b="1" kern="0" dirty="0">
              <a:solidFill>
                <a:srgbClr val="3C3C3B"/>
              </a:solidFill>
              <a:latin typeface="微软雅黑" pitchFamily="34" charset="-122"/>
            </a:endParaRPr>
          </a:p>
          <a:p>
            <a:pPr algn="ctr" eaLnBrk="0" hangingPunct="0">
              <a:defRPr/>
            </a:pPr>
            <a:r>
              <a:rPr lang="zh-CN" altLang="en-US" sz="1500" b="1" kern="0" dirty="0">
                <a:solidFill>
                  <a:srgbClr val="3C3C3B"/>
                </a:solidFill>
                <a:latin typeface="微软雅黑" pitchFamily="34" charset="-122"/>
              </a:rPr>
              <a:t>理解</a:t>
            </a:r>
          </a:p>
        </p:txBody>
      </p:sp>
      <p:sp>
        <p:nvSpPr>
          <p:cNvPr id="7" name="TextBox 17"/>
          <p:cNvSpPr txBox="1"/>
          <p:nvPr/>
        </p:nvSpPr>
        <p:spPr>
          <a:xfrm>
            <a:off x="3272547" y="2859413"/>
            <a:ext cx="874947" cy="553998"/>
          </a:xfrm>
          <a:prstGeom prst="rect">
            <a:avLst/>
          </a:prstGeom>
          <a:noFill/>
        </p:spPr>
        <p:txBody>
          <a:bodyPr wrap="square" rtlCol="0">
            <a:spAutoFit/>
          </a:bodyPr>
          <a:lstStyle/>
          <a:p>
            <a:pPr algn="ctr" eaLnBrk="0" hangingPunct="0">
              <a:defRPr/>
            </a:pPr>
            <a:r>
              <a:rPr lang="zh-CN" altLang="en-US" sz="1500" b="1" kern="0" dirty="0">
                <a:solidFill>
                  <a:srgbClr val="3C3C3B"/>
                </a:solidFill>
                <a:latin typeface="微软雅黑" pitchFamily="34" charset="-122"/>
              </a:rPr>
              <a:t>数据</a:t>
            </a:r>
            <a:endParaRPr lang="en-US" altLang="zh-CN" sz="1500" b="1" kern="0" dirty="0">
              <a:solidFill>
                <a:srgbClr val="3C3C3B"/>
              </a:solidFill>
              <a:latin typeface="微软雅黑" pitchFamily="34" charset="-122"/>
            </a:endParaRPr>
          </a:p>
          <a:p>
            <a:pPr algn="ctr" eaLnBrk="0" hangingPunct="0">
              <a:defRPr/>
            </a:pPr>
            <a:r>
              <a:rPr lang="zh-CN" altLang="en-US" sz="1500" b="1" kern="0" dirty="0">
                <a:solidFill>
                  <a:srgbClr val="3C3C3B"/>
                </a:solidFill>
                <a:latin typeface="微软雅黑" pitchFamily="34" charset="-122"/>
              </a:rPr>
              <a:t>准备</a:t>
            </a:r>
          </a:p>
        </p:txBody>
      </p:sp>
      <p:sp>
        <p:nvSpPr>
          <p:cNvPr id="8" name="TextBox 19"/>
          <p:cNvSpPr txBox="1"/>
          <p:nvPr/>
        </p:nvSpPr>
        <p:spPr>
          <a:xfrm>
            <a:off x="4013072" y="3591187"/>
            <a:ext cx="874947" cy="553998"/>
          </a:xfrm>
          <a:prstGeom prst="rect">
            <a:avLst/>
          </a:prstGeom>
          <a:noFill/>
        </p:spPr>
        <p:txBody>
          <a:bodyPr wrap="square" rtlCol="0">
            <a:spAutoFit/>
          </a:bodyPr>
          <a:lstStyle/>
          <a:p>
            <a:pPr algn="ctr" eaLnBrk="0" hangingPunct="0">
              <a:defRPr/>
            </a:pPr>
            <a:r>
              <a:rPr lang="zh-CN" altLang="en-US" sz="1500" b="1" kern="0" dirty="0">
                <a:solidFill>
                  <a:srgbClr val="3C3C3B"/>
                </a:solidFill>
                <a:latin typeface="微软雅黑" pitchFamily="34" charset="-122"/>
              </a:rPr>
              <a:t>模型</a:t>
            </a:r>
            <a:endParaRPr lang="en-US" altLang="zh-CN" sz="1500" b="1" kern="0" dirty="0">
              <a:solidFill>
                <a:srgbClr val="3C3C3B"/>
              </a:solidFill>
              <a:latin typeface="微软雅黑" pitchFamily="34" charset="-122"/>
            </a:endParaRPr>
          </a:p>
          <a:p>
            <a:pPr algn="ctr" eaLnBrk="0" hangingPunct="0">
              <a:defRPr/>
            </a:pPr>
            <a:r>
              <a:rPr lang="zh-CN" altLang="en-US" sz="1500" b="1" kern="0" dirty="0">
                <a:solidFill>
                  <a:srgbClr val="3C3C3B"/>
                </a:solidFill>
                <a:latin typeface="微软雅黑" pitchFamily="34" charset="-122"/>
              </a:rPr>
              <a:t>构建</a:t>
            </a:r>
          </a:p>
        </p:txBody>
      </p:sp>
      <p:sp>
        <p:nvSpPr>
          <p:cNvPr id="9" name="TextBox 20"/>
          <p:cNvSpPr txBox="1"/>
          <p:nvPr/>
        </p:nvSpPr>
        <p:spPr>
          <a:xfrm>
            <a:off x="4726811" y="4309404"/>
            <a:ext cx="874947" cy="553998"/>
          </a:xfrm>
          <a:prstGeom prst="rect">
            <a:avLst/>
          </a:prstGeom>
          <a:noFill/>
        </p:spPr>
        <p:txBody>
          <a:bodyPr wrap="square" rtlCol="0">
            <a:spAutoFit/>
          </a:bodyPr>
          <a:lstStyle/>
          <a:p>
            <a:pPr algn="ctr" eaLnBrk="0" hangingPunct="0">
              <a:defRPr/>
            </a:pPr>
            <a:r>
              <a:rPr lang="zh-CN" altLang="en-US" sz="1500" b="1" kern="0" dirty="0">
                <a:solidFill>
                  <a:srgbClr val="3C3C3B"/>
                </a:solidFill>
                <a:latin typeface="微软雅黑" pitchFamily="34" charset="-122"/>
              </a:rPr>
              <a:t>模型</a:t>
            </a:r>
            <a:endParaRPr lang="en-US" altLang="zh-CN" sz="1500" b="1" kern="0" dirty="0">
              <a:solidFill>
                <a:srgbClr val="3C3C3B"/>
              </a:solidFill>
              <a:latin typeface="微软雅黑" pitchFamily="34" charset="-122"/>
            </a:endParaRPr>
          </a:p>
          <a:p>
            <a:pPr algn="ctr" eaLnBrk="0" hangingPunct="0">
              <a:defRPr/>
            </a:pPr>
            <a:r>
              <a:rPr lang="zh-CN" altLang="en-US" sz="1500" b="1" kern="0" dirty="0">
                <a:solidFill>
                  <a:srgbClr val="3C3C3B"/>
                </a:solidFill>
                <a:latin typeface="微软雅黑" pitchFamily="34" charset="-122"/>
              </a:rPr>
              <a:t>评估</a:t>
            </a:r>
          </a:p>
        </p:txBody>
      </p:sp>
      <p:cxnSp>
        <p:nvCxnSpPr>
          <p:cNvPr id="10" name="肘形连接符 9"/>
          <p:cNvCxnSpPr>
            <a:stCxn id="5" idx="3"/>
            <a:endCxn id="6" idx="0"/>
          </p:cNvCxnSpPr>
          <p:nvPr/>
        </p:nvCxnSpPr>
        <p:spPr bwMode="auto">
          <a:xfrm>
            <a:off x="2734461" y="1615238"/>
            <a:ext cx="245722" cy="488460"/>
          </a:xfrm>
          <a:prstGeom prst="bentConnector2">
            <a:avLst/>
          </a:prstGeom>
          <a:solidFill>
            <a:srgbClr val="D56D23"/>
          </a:solidFill>
          <a:ln w="22225" cap="flat" cmpd="sng" algn="ctr">
            <a:solidFill>
              <a:schemeClr val="tx2">
                <a:lumMod val="40000"/>
                <a:lumOff val="60000"/>
              </a:schemeClr>
            </a:solidFill>
            <a:prstDash val="solid"/>
            <a:round/>
            <a:headEnd type="none" w="med" len="med"/>
            <a:tailEnd type="arrow"/>
          </a:ln>
          <a:effectLst/>
        </p:spPr>
      </p:cxnSp>
      <p:cxnSp>
        <p:nvCxnSpPr>
          <p:cNvPr id="11" name="肘形连接符 10"/>
          <p:cNvCxnSpPr>
            <a:stCxn id="7" idx="3"/>
            <a:endCxn id="8" idx="0"/>
          </p:cNvCxnSpPr>
          <p:nvPr/>
        </p:nvCxnSpPr>
        <p:spPr bwMode="auto">
          <a:xfrm>
            <a:off x="4147494" y="3136412"/>
            <a:ext cx="303052" cy="454775"/>
          </a:xfrm>
          <a:prstGeom prst="bentConnector2">
            <a:avLst/>
          </a:prstGeom>
          <a:solidFill>
            <a:srgbClr val="D56D23"/>
          </a:solidFill>
          <a:ln w="22225" cap="flat" cmpd="sng" algn="ctr">
            <a:solidFill>
              <a:schemeClr val="tx2">
                <a:lumMod val="40000"/>
                <a:lumOff val="60000"/>
              </a:schemeClr>
            </a:solidFill>
            <a:prstDash val="solid"/>
            <a:round/>
            <a:headEnd type="none" w="med" len="med"/>
            <a:tailEnd type="arrow"/>
          </a:ln>
          <a:effectLst/>
        </p:spPr>
      </p:cxnSp>
      <p:cxnSp>
        <p:nvCxnSpPr>
          <p:cNvPr id="12" name="肘形连接符 11"/>
          <p:cNvCxnSpPr>
            <a:stCxn id="8" idx="3"/>
            <a:endCxn id="9" idx="0"/>
          </p:cNvCxnSpPr>
          <p:nvPr/>
        </p:nvCxnSpPr>
        <p:spPr bwMode="auto">
          <a:xfrm>
            <a:off x="4888019" y="3868186"/>
            <a:ext cx="276266" cy="441218"/>
          </a:xfrm>
          <a:prstGeom prst="bentConnector2">
            <a:avLst/>
          </a:prstGeom>
          <a:solidFill>
            <a:srgbClr val="D56D23"/>
          </a:solidFill>
          <a:ln w="22225" cap="flat" cmpd="sng" algn="ctr">
            <a:solidFill>
              <a:schemeClr val="tx2">
                <a:lumMod val="40000"/>
                <a:lumOff val="60000"/>
              </a:schemeClr>
            </a:solidFill>
            <a:prstDash val="solid"/>
            <a:round/>
            <a:headEnd type="none" w="med" len="med"/>
            <a:tailEnd type="arrow"/>
          </a:ln>
          <a:effectLst/>
        </p:spPr>
      </p:cxnSp>
      <p:cxnSp>
        <p:nvCxnSpPr>
          <p:cNvPr id="13" name="肘形连接符 12"/>
          <p:cNvCxnSpPr>
            <a:stCxn id="9" idx="3"/>
            <a:endCxn id="14" idx="0"/>
          </p:cNvCxnSpPr>
          <p:nvPr/>
        </p:nvCxnSpPr>
        <p:spPr bwMode="auto">
          <a:xfrm>
            <a:off x="5601758" y="4586403"/>
            <a:ext cx="327207" cy="658971"/>
          </a:xfrm>
          <a:prstGeom prst="bentConnector2">
            <a:avLst/>
          </a:prstGeom>
          <a:solidFill>
            <a:srgbClr val="D56D23"/>
          </a:solidFill>
          <a:ln w="22225" cap="flat" cmpd="sng" algn="ctr">
            <a:solidFill>
              <a:schemeClr val="tx2">
                <a:lumMod val="40000"/>
                <a:lumOff val="60000"/>
              </a:schemeClr>
            </a:solidFill>
            <a:prstDash val="solid"/>
            <a:round/>
            <a:headEnd type="none" w="med" len="med"/>
            <a:tailEnd type="arrow"/>
          </a:ln>
          <a:effectLst/>
        </p:spPr>
      </p:cxnSp>
      <p:sp>
        <p:nvSpPr>
          <p:cNvPr id="14" name="TextBox 22"/>
          <p:cNvSpPr txBox="1"/>
          <p:nvPr/>
        </p:nvSpPr>
        <p:spPr>
          <a:xfrm>
            <a:off x="5491491" y="5245374"/>
            <a:ext cx="874947" cy="553998"/>
          </a:xfrm>
          <a:prstGeom prst="rect">
            <a:avLst/>
          </a:prstGeom>
          <a:noFill/>
        </p:spPr>
        <p:txBody>
          <a:bodyPr wrap="square" rtlCol="0">
            <a:spAutoFit/>
          </a:bodyPr>
          <a:lstStyle/>
          <a:p>
            <a:pPr algn="ctr" eaLnBrk="0" hangingPunct="0">
              <a:defRPr/>
            </a:pPr>
            <a:r>
              <a:rPr lang="zh-CN" altLang="en-US" sz="1500" b="1" kern="0" dirty="0">
                <a:solidFill>
                  <a:srgbClr val="3C3C3B"/>
                </a:solidFill>
                <a:latin typeface="微软雅黑" pitchFamily="34" charset="-122"/>
              </a:rPr>
              <a:t>模型</a:t>
            </a:r>
            <a:endParaRPr lang="en-US" altLang="zh-CN" sz="1500" b="1" kern="0" dirty="0">
              <a:solidFill>
                <a:srgbClr val="3C3C3B"/>
              </a:solidFill>
              <a:latin typeface="微软雅黑" pitchFamily="34" charset="-122"/>
            </a:endParaRPr>
          </a:p>
          <a:p>
            <a:pPr algn="ctr" eaLnBrk="0" hangingPunct="0">
              <a:defRPr/>
            </a:pPr>
            <a:r>
              <a:rPr lang="zh-CN" altLang="en-US" sz="1500" b="1" kern="0" dirty="0">
                <a:solidFill>
                  <a:srgbClr val="3C3C3B"/>
                </a:solidFill>
                <a:latin typeface="微软雅黑" pitchFamily="34" charset="-122"/>
              </a:rPr>
              <a:t>应用</a:t>
            </a:r>
          </a:p>
        </p:txBody>
      </p:sp>
      <p:sp>
        <p:nvSpPr>
          <p:cNvPr id="15" name="TextBox 77"/>
          <p:cNvSpPr txBox="1"/>
          <p:nvPr/>
        </p:nvSpPr>
        <p:spPr>
          <a:xfrm>
            <a:off x="3078846" y="1548555"/>
            <a:ext cx="2686514" cy="715581"/>
          </a:xfrm>
          <a:prstGeom prst="rect">
            <a:avLst/>
          </a:prstGeom>
          <a:noFill/>
        </p:spPr>
        <p:txBody>
          <a:bodyPr wrap="square" rtlCol="0">
            <a:spAutoFit/>
          </a:bodyPr>
          <a:lstStyle/>
          <a:p>
            <a:pPr marL="214284" indent="-214284" eaLnBrk="0" hangingPunct="0">
              <a:buFont typeface="Arial" pitchFamily="34" charset="0"/>
              <a:buChar char="•"/>
            </a:pPr>
            <a:r>
              <a:rPr lang="zh-CN" altLang="en-US" sz="1350" b="1" dirty="0">
                <a:solidFill>
                  <a:srgbClr val="D8D8D8">
                    <a:lumMod val="75000"/>
                  </a:srgbClr>
                </a:solidFill>
                <a:latin typeface="微软雅黑" pitchFamily="34" charset="-122"/>
              </a:rPr>
              <a:t>业务问题提出与理解</a:t>
            </a:r>
            <a:endParaRPr lang="en-US" altLang="zh-CN" sz="1350" b="1" dirty="0">
              <a:solidFill>
                <a:srgbClr val="D8D8D8">
                  <a:lumMod val="75000"/>
                </a:srgbClr>
              </a:solidFill>
              <a:latin typeface="微软雅黑" pitchFamily="34" charset="-122"/>
            </a:endParaRPr>
          </a:p>
          <a:p>
            <a:pPr marL="214284" indent="-214284" eaLnBrk="0" hangingPunct="0">
              <a:buFont typeface="Arial" pitchFamily="34" charset="0"/>
              <a:buChar char="•"/>
            </a:pPr>
            <a:r>
              <a:rPr lang="zh-CN" altLang="en-US" sz="1350" b="1" dirty="0">
                <a:solidFill>
                  <a:srgbClr val="D8D8D8">
                    <a:lumMod val="75000"/>
                  </a:srgbClr>
                </a:solidFill>
                <a:latin typeface="微软雅黑" pitchFamily="34" charset="-122"/>
              </a:rPr>
              <a:t>业务问题转化为挖掘目标</a:t>
            </a:r>
          </a:p>
          <a:p>
            <a:pPr marL="214284" indent="-214284" eaLnBrk="0" hangingPunct="0">
              <a:buFont typeface="Arial" pitchFamily="34" charset="0"/>
              <a:buChar char="•"/>
            </a:pPr>
            <a:endParaRPr lang="zh-CN" altLang="en-US" sz="1350" b="1" dirty="0">
              <a:solidFill>
                <a:srgbClr val="D8D8D8">
                  <a:lumMod val="75000"/>
                </a:srgbClr>
              </a:solidFill>
              <a:latin typeface="微软雅黑" pitchFamily="34" charset="-122"/>
            </a:endParaRPr>
          </a:p>
        </p:txBody>
      </p:sp>
      <p:sp>
        <p:nvSpPr>
          <p:cNvPr id="16" name="TextBox 79"/>
          <p:cNvSpPr txBox="1"/>
          <p:nvPr/>
        </p:nvSpPr>
        <p:spPr>
          <a:xfrm>
            <a:off x="4530505" y="3052301"/>
            <a:ext cx="4319532" cy="507831"/>
          </a:xfrm>
          <a:prstGeom prst="rect">
            <a:avLst/>
          </a:prstGeom>
          <a:noFill/>
        </p:spPr>
        <p:txBody>
          <a:bodyPr wrap="square" rtlCol="0">
            <a:spAutoFit/>
          </a:bodyPr>
          <a:lstStyle>
            <a:defPPr>
              <a:defRPr lang="zh-CN"/>
            </a:defPPr>
            <a:lvl1pPr marL="285750" indent="-285750" defTabSz="914400" eaLnBrk="0" hangingPunct="0">
              <a:buFont typeface="Arial" pitchFamily="34" charset="0"/>
              <a:buChar char="•"/>
              <a:defRPr sz="1800" b="1">
                <a:solidFill>
                  <a:srgbClr val="D8D8D8">
                    <a:lumMod val="75000"/>
                  </a:srgbClr>
                </a:solidFill>
                <a:latin typeface="微软雅黑" pitchFamily="34" charset="-122"/>
              </a:defRPr>
            </a:lvl1pPr>
          </a:lstStyle>
          <a:p>
            <a:r>
              <a:rPr lang="zh-CN" altLang="en-US" sz="1350" dirty="0"/>
              <a:t>业务经验转化为挖掘变量</a:t>
            </a:r>
            <a:endParaRPr lang="en-US" altLang="zh-CN" sz="1350" dirty="0"/>
          </a:p>
          <a:p>
            <a:r>
              <a:rPr lang="zh-CN" altLang="en-US" sz="1350" dirty="0"/>
              <a:t>数据集成、质量检查、数据清洗</a:t>
            </a:r>
          </a:p>
        </p:txBody>
      </p:sp>
      <p:sp>
        <p:nvSpPr>
          <p:cNvPr id="17" name="TextBox 79"/>
          <p:cNvSpPr txBox="1"/>
          <p:nvPr/>
        </p:nvSpPr>
        <p:spPr>
          <a:xfrm>
            <a:off x="3820176" y="2342017"/>
            <a:ext cx="4381852" cy="300082"/>
          </a:xfrm>
          <a:prstGeom prst="rect">
            <a:avLst/>
          </a:prstGeom>
          <a:noFill/>
        </p:spPr>
        <p:txBody>
          <a:bodyPr wrap="square" rtlCol="0">
            <a:spAutoFit/>
          </a:bodyPr>
          <a:lstStyle>
            <a:defPPr>
              <a:defRPr lang="zh-CN"/>
            </a:defPPr>
            <a:lvl1pPr marL="285750" indent="-285750" defTabSz="914400" eaLnBrk="0" hangingPunct="0">
              <a:buFont typeface="Arial" pitchFamily="34" charset="0"/>
              <a:buChar char="•"/>
              <a:defRPr sz="1800" b="1">
                <a:solidFill>
                  <a:srgbClr val="D8D8D8">
                    <a:lumMod val="75000"/>
                  </a:srgbClr>
                </a:solidFill>
                <a:latin typeface="微软雅黑" pitchFamily="34" charset="-122"/>
              </a:defRPr>
            </a:lvl1pPr>
          </a:lstStyle>
          <a:p>
            <a:r>
              <a:rPr lang="zh-CN" altLang="en-US" sz="1350" dirty="0"/>
              <a:t>变量探索、变量处理</a:t>
            </a:r>
          </a:p>
        </p:txBody>
      </p:sp>
      <p:sp>
        <p:nvSpPr>
          <p:cNvPr id="18" name="TextBox 77"/>
          <p:cNvSpPr txBox="1"/>
          <p:nvPr/>
        </p:nvSpPr>
        <p:spPr>
          <a:xfrm>
            <a:off x="5338038" y="3807005"/>
            <a:ext cx="2131411" cy="300082"/>
          </a:xfrm>
          <a:prstGeom prst="rect">
            <a:avLst/>
          </a:prstGeom>
          <a:noFill/>
        </p:spPr>
        <p:txBody>
          <a:bodyPr wrap="square" rtlCol="0">
            <a:spAutoFit/>
          </a:bodyPr>
          <a:lstStyle>
            <a:defPPr>
              <a:defRPr lang="zh-CN"/>
            </a:defPPr>
            <a:lvl1pPr marL="285750" indent="-285750" defTabSz="914400" eaLnBrk="0" hangingPunct="0">
              <a:buFont typeface="Arial" pitchFamily="34" charset="0"/>
              <a:buChar char="•"/>
              <a:defRPr sz="1800" b="1">
                <a:solidFill>
                  <a:srgbClr val="D8D8D8">
                    <a:lumMod val="75000"/>
                  </a:srgbClr>
                </a:solidFill>
                <a:latin typeface="微软雅黑" pitchFamily="34" charset="-122"/>
              </a:defRPr>
            </a:lvl1pPr>
          </a:lstStyle>
          <a:p>
            <a:r>
              <a:rPr lang="zh-CN" altLang="en-US" sz="1350" dirty="0"/>
              <a:t>模型训练及调优</a:t>
            </a:r>
          </a:p>
        </p:txBody>
      </p:sp>
      <p:sp>
        <p:nvSpPr>
          <p:cNvPr id="19" name="TextBox 77"/>
          <p:cNvSpPr txBox="1"/>
          <p:nvPr/>
        </p:nvSpPr>
        <p:spPr>
          <a:xfrm>
            <a:off x="6012083" y="4510321"/>
            <a:ext cx="3539963" cy="715581"/>
          </a:xfrm>
          <a:prstGeom prst="rect">
            <a:avLst/>
          </a:prstGeom>
          <a:noFill/>
        </p:spPr>
        <p:txBody>
          <a:bodyPr wrap="square" rtlCol="0">
            <a:spAutoFit/>
          </a:bodyPr>
          <a:lstStyle>
            <a:defPPr>
              <a:defRPr lang="zh-CN"/>
            </a:defPPr>
            <a:lvl1pPr marL="285750" indent="-285750" defTabSz="914400" eaLnBrk="0" hangingPunct="0">
              <a:buFont typeface="Arial" pitchFamily="34" charset="0"/>
              <a:buChar char="•"/>
              <a:defRPr sz="1800" b="1">
                <a:solidFill>
                  <a:srgbClr val="D8D8D8">
                    <a:lumMod val="75000"/>
                  </a:srgbClr>
                </a:solidFill>
                <a:latin typeface="微软雅黑" pitchFamily="34" charset="-122"/>
              </a:defRPr>
            </a:lvl1pPr>
          </a:lstStyle>
          <a:p>
            <a:r>
              <a:rPr lang="zh-CN" altLang="en-US" sz="1350" dirty="0"/>
              <a:t>内部验证（命中率、覆盖度、提升度等）</a:t>
            </a:r>
            <a:endParaRPr lang="en-US" altLang="zh-CN" sz="1350" dirty="0"/>
          </a:p>
          <a:p>
            <a:r>
              <a:rPr lang="zh-CN" altLang="en-US" sz="1350" dirty="0"/>
              <a:t>业务外部验证、营销效果、业务效益</a:t>
            </a:r>
          </a:p>
        </p:txBody>
      </p:sp>
      <p:sp>
        <p:nvSpPr>
          <p:cNvPr id="20" name="TextBox 77"/>
          <p:cNvSpPr txBox="1"/>
          <p:nvPr/>
        </p:nvSpPr>
        <p:spPr>
          <a:xfrm>
            <a:off x="6542243" y="5371323"/>
            <a:ext cx="2679839" cy="507831"/>
          </a:xfrm>
          <a:prstGeom prst="rect">
            <a:avLst/>
          </a:prstGeom>
          <a:noFill/>
        </p:spPr>
        <p:txBody>
          <a:bodyPr wrap="square" rtlCol="0">
            <a:spAutoFit/>
          </a:bodyPr>
          <a:lstStyle>
            <a:defPPr>
              <a:defRPr lang="zh-CN"/>
            </a:defPPr>
            <a:lvl1pPr marL="285750" indent="-285750" defTabSz="914400" eaLnBrk="0" hangingPunct="0">
              <a:buFont typeface="Arial" pitchFamily="34" charset="0"/>
              <a:buChar char="•"/>
              <a:defRPr sz="1800" b="1">
                <a:solidFill>
                  <a:srgbClr val="D8D8D8">
                    <a:lumMod val="75000"/>
                  </a:srgbClr>
                </a:solidFill>
                <a:latin typeface="微软雅黑" pitchFamily="34" charset="-122"/>
              </a:defRPr>
            </a:lvl1pPr>
          </a:lstStyle>
          <a:p>
            <a:r>
              <a:rPr lang="zh-CN" altLang="en-US" sz="1350" dirty="0"/>
              <a:t>模型固化、定期出数、结果反馈</a:t>
            </a:r>
          </a:p>
        </p:txBody>
      </p:sp>
      <p:cxnSp>
        <p:nvCxnSpPr>
          <p:cNvPr id="21" name="肘形连接符 20"/>
          <p:cNvCxnSpPr>
            <a:stCxn id="6" idx="3"/>
            <a:endCxn id="7" idx="0"/>
          </p:cNvCxnSpPr>
          <p:nvPr/>
        </p:nvCxnSpPr>
        <p:spPr bwMode="auto">
          <a:xfrm>
            <a:off x="3417656" y="2380697"/>
            <a:ext cx="292365" cy="478716"/>
          </a:xfrm>
          <a:prstGeom prst="bentConnector2">
            <a:avLst/>
          </a:prstGeom>
          <a:solidFill>
            <a:srgbClr val="D56D23"/>
          </a:solidFill>
          <a:ln w="22225" cap="flat" cmpd="sng" algn="ctr">
            <a:solidFill>
              <a:schemeClr val="tx2">
                <a:lumMod val="40000"/>
                <a:lumOff val="60000"/>
              </a:schemeClr>
            </a:solidFill>
            <a:prstDash val="solid"/>
            <a:round/>
            <a:headEnd type="none" w="med" len="med"/>
            <a:tailEnd type="arrow"/>
          </a:ln>
          <a:effectLst/>
        </p:spPr>
      </p:cxnSp>
      <p:cxnSp>
        <p:nvCxnSpPr>
          <p:cNvPr id="22" name="直接连接符 21"/>
          <p:cNvCxnSpPr/>
          <p:nvPr/>
        </p:nvCxnSpPr>
        <p:spPr bwMode="auto">
          <a:xfrm>
            <a:off x="1613168" y="1614558"/>
            <a:ext cx="4089202" cy="4352476"/>
          </a:xfrm>
          <a:prstGeom prst="line">
            <a:avLst/>
          </a:prstGeom>
          <a:solidFill>
            <a:srgbClr val="D56D23"/>
          </a:solidFill>
          <a:ln w="22225" cap="flat" cmpd="sng" algn="ctr">
            <a:solidFill>
              <a:srgbClr val="D56D23"/>
            </a:solidFill>
            <a:prstDash val="solid"/>
            <a:round/>
            <a:headEnd type="none" w="med" len="med"/>
            <a:tailEnd type="none" w="med" len="med"/>
          </a:ln>
          <a:effectLst/>
        </p:spPr>
      </p:cxnSp>
    </p:spTree>
    <p:extLst>
      <p:ext uri="{BB962C8B-B14F-4D97-AF65-F5344CB8AC3E}">
        <p14:creationId xmlns:p14="http://schemas.microsoft.com/office/powerpoint/2010/main" val="1087545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B</a:t>
            </a:r>
            <a:r>
              <a:rPr lang="zh-CN" altLang="en-US" dirty="0"/>
              <a:t>）挖掘类标签构</a:t>
            </a:r>
            <a:r>
              <a:rPr lang="zh-CN" altLang="en-US" dirty="0" smtClean="0"/>
              <a:t>建：挖掘算法分类</a:t>
            </a:r>
            <a:endParaRPr lang="zh-CN" altLang="en-US" dirty="0"/>
          </a:p>
        </p:txBody>
      </p:sp>
      <p:sp>
        <p:nvSpPr>
          <p:cNvPr id="5" name="MH_SubTitle_1"/>
          <p:cNvSpPr/>
          <p:nvPr>
            <p:custDataLst>
              <p:tags r:id="rId1"/>
            </p:custDataLst>
          </p:nvPr>
        </p:nvSpPr>
        <p:spPr>
          <a:xfrm>
            <a:off x="3868680" y="1368370"/>
            <a:ext cx="1488857" cy="471535"/>
          </a:xfrm>
          <a:prstGeom prst="rect">
            <a:avLst/>
          </a:prstGeom>
          <a:solidFill>
            <a:schemeClr val="accent5">
              <a:lumMod val="60000"/>
              <a:lumOff val="40000"/>
            </a:schemeClr>
          </a:solidFill>
          <a:ln w="25400" cap="flat" cmpd="sng" algn="ctr">
            <a:noFill/>
            <a:prstDash val="solid"/>
          </a:ln>
          <a:effectLst/>
        </p:spPr>
        <p:txBody>
          <a:bodyPr tIns="0" bIns="20248" anchor="ctr" anchorCtr="1">
            <a:normAutofit/>
          </a:bodyPr>
          <a:lstStyle/>
          <a:p>
            <a:pPr algn="ctr">
              <a:defRPr/>
            </a:pPr>
            <a:r>
              <a:rPr lang="zh-CN" altLang="en-US" sz="1500" kern="0" dirty="0">
                <a:solidFill>
                  <a:prstClr val="black"/>
                </a:solidFill>
                <a:latin typeface="微软雅黑" panose="020B0503020204020204" pitchFamily="34" charset="-122"/>
              </a:rPr>
              <a:t>分类</a:t>
            </a:r>
          </a:p>
        </p:txBody>
      </p:sp>
      <p:sp>
        <p:nvSpPr>
          <p:cNvPr id="6" name="MH_SubTitle_2"/>
          <p:cNvSpPr/>
          <p:nvPr>
            <p:custDataLst>
              <p:tags r:id="rId2"/>
            </p:custDataLst>
          </p:nvPr>
        </p:nvSpPr>
        <p:spPr>
          <a:xfrm>
            <a:off x="3868680" y="2243524"/>
            <a:ext cx="1488857" cy="471535"/>
          </a:xfrm>
          <a:prstGeom prst="rect">
            <a:avLst/>
          </a:prstGeom>
          <a:solidFill>
            <a:schemeClr val="accent5">
              <a:lumMod val="60000"/>
              <a:lumOff val="40000"/>
            </a:schemeClr>
          </a:solidFill>
          <a:ln w="25400" cap="flat" cmpd="sng" algn="ctr">
            <a:noFill/>
            <a:prstDash val="solid"/>
          </a:ln>
          <a:effectLst/>
        </p:spPr>
        <p:txBody>
          <a:bodyPr tIns="0" bIns="20248" anchor="ctr" anchorCtr="1">
            <a:normAutofit/>
          </a:bodyPr>
          <a:lstStyle/>
          <a:p>
            <a:pPr algn="ctr" fontAlgn="b">
              <a:defRPr/>
            </a:pPr>
            <a:r>
              <a:rPr lang="zh-CN" altLang="en-US" sz="1500" kern="0" dirty="0">
                <a:solidFill>
                  <a:prstClr val="black"/>
                </a:solidFill>
                <a:latin typeface="微软雅黑" panose="020B0503020204020204" pitchFamily="34" charset="-122"/>
              </a:rPr>
              <a:t>评估</a:t>
            </a:r>
          </a:p>
        </p:txBody>
      </p:sp>
      <p:sp>
        <p:nvSpPr>
          <p:cNvPr id="7" name="MH_SubTitle_3"/>
          <p:cNvSpPr/>
          <p:nvPr>
            <p:custDataLst>
              <p:tags r:id="rId3"/>
            </p:custDataLst>
          </p:nvPr>
        </p:nvSpPr>
        <p:spPr>
          <a:xfrm>
            <a:off x="3868680" y="3116806"/>
            <a:ext cx="1488857" cy="471535"/>
          </a:xfrm>
          <a:prstGeom prst="rect">
            <a:avLst/>
          </a:prstGeom>
          <a:solidFill>
            <a:schemeClr val="accent5">
              <a:lumMod val="60000"/>
              <a:lumOff val="40000"/>
            </a:schemeClr>
          </a:solidFill>
          <a:ln w="25400" cap="flat" cmpd="sng" algn="ctr">
            <a:noFill/>
            <a:prstDash val="solid"/>
          </a:ln>
          <a:effectLst/>
        </p:spPr>
        <p:txBody>
          <a:bodyPr tIns="0" bIns="20248" anchor="ctr" anchorCtr="1">
            <a:normAutofit/>
          </a:bodyPr>
          <a:lstStyle/>
          <a:p>
            <a:pPr algn="ctr">
              <a:defRPr/>
            </a:pPr>
            <a:r>
              <a:rPr lang="zh-CN" altLang="en-US" sz="1500" kern="0" dirty="0">
                <a:solidFill>
                  <a:prstClr val="black"/>
                </a:solidFill>
                <a:latin typeface="微软雅黑" panose="020B0503020204020204" pitchFamily="34" charset="-122"/>
              </a:rPr>
              <a:t>趋势预测</a:t>
            </a:r>
          </a:p>
        </p:txBody>
      </p:sp>
      <p:sp>
        <p:nvSpPr>
          <p:cNvPr id="8" name="MH_SubTitle_4"/>
          <p:cNvSpPr/>
          <p:nvPr>
            <p:custDataLst>
              <p:tags r:id="rId4"/>
            </p:custDataLst>
          </p:nvPr>
        </p:nvSpPr>
        <p:spPr>
          <a:xfrm>
            <a:off x="3868680" y="3991959"/>
            <a:ext cx="1488857" cy="471535"/>
          </a:xfrm>
          <a:prstGeom prst="rect">
            <a:avLst/>
          </a:prstGeom>
          <a:solidFill>
            <a:schemeClr val="accent5">
              <a:lumMod val="60000"/>
              <a:lumOff val="40000"/>
            </a:schemeClr>
          </a:solidFill>
          <a:ln w="25400" cap="flat" cmpd="sng" algn="ctr">
            <a:noFill/>
            <a:prstDash val="solid"/>
          </a:ln>
          <a:effectLst/>
        </p:spPr>
        <p:txBody>
          <a:bodyPr tIns="0" bIns="20248" anchor="ctr" anchorCtr="1">
            <a:normAutofit/>
          </a:bodyPr>
          <a:lstStyle/>
          <a:p>
            <a:pPr algn="ctr">
              <a:defRPr/>
            </a:pPr>
            <a:r>
              <a:rPr lang="zh-CN" altLang="en-US" sz="1500" kern="0" dirty="0">
                <a:solidFill>
                  <a:prstClr val="black"/>
                </a:solidFill>
                <a:latin typeface="微软雅黑" panose="020B0503020204020204" pitchFamily="34" charset="-122"/>
              </a:rPr>
              <a:t>推荐</a:t>
            </a:r>
          </a:p>
        </p:txBody>
      </p:sp>
      <p:sp>
        <p:nvSpPr>
          <p:cNvPr id="9" name="MH_SubTitle_5"/>
          <p:cNvSpPr/>
          <p:nvPr>
            <p:custDataLst>
              <p:tags r:id="rId5"/>
            </p:custDataLst>
          </p:nvPr>
        </p:nvSpPr>
        <p:spPr>
          <a:xfrm>
            <a:off x="3868680" y="4865242"/>
            <a:ext cx="1488857" cy="471535"/>
          </a:xfrm>
          <a:prstGeom prst="rect">
            <a:avLst/>
          </a:prstGeom>
          <a:solidFill>
            <a:schemeClr val="accent5">
              <a:lumMod val="60000"/>
              <a:lumOff val="40000"/>
            </a:schemeClr>
          </a:solidFill>
          <a:ln w="25400" cap="flat" cmpd="sng" algn="ctr">
            <a:noFill/>
            <a:prstDash val="solid"/>
          </a:ln>
          <a:effectLst/>
        </p:spPr>
        <p:txBody>
          <a:bodyPr tIns="0" bIns="20248" anchor="ctr" anchorCtr="1">
            <a:normAutofit/>
          </a:bodyPr>
          <a:lstStyle/>
          <a:p>
            <a:pPr algn="ctr">
              <a:defRPr/>
            </a:pPr>
            <a:r>
              <a:rPr lang="zh-CN" altLang="en-US" sz="1350" kern="0" dirty="0">
                <a:solidFill>
                  <a:prstClr val="black"/>
                </a:solidFill>
                <a:latin typeface="微软雅黑" panose="020B0503020204020204" pitchFamily="34" charset="-122"/>
              </a:rPr>
              <a:t>细分 </a:t>
            </a:r>
          </a:p>
        </p:txBody>
      </p:sp>
      <p:sp>
        <p:nvSpPr>
          <p:cNvPr id="10" name="MH_Other_1"/>
          <p:cNvSpPr/>
          <p:nvPr>
            <p:custDataLst>
              <p:tags r:id="rId6"/>
            </p:custDataLst>
          </p:nvPr>
        </p:nvSpPr>
        <p:spPr>
          <a:xfrm rot="16200000">
            <a:off x="940690" y="2422595"/>
            <a:ext cx="4014495" cy="1841486"/>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solidFill>
            <a:schemeClr val="accent5">
              <a:lumMod val="20000"/>
              <a:lumOff val="80000"/>
            </a:schemeClr>
          </a:solidFill>
          <a:ln w="25400" cap="flat" cmpd="sng" algn="ctr">
            <a:noFill/>
            <a:prstDash val="solid"/>
          </a:ln>
          <a:effectLst/>
        </p:spPr>
        <p:txBody>
          <a:bodyPr lIns="445456" rIns="445456" anchor="ctr">
            <a:normAutofit/>
          </a:bodyPr>
          <a:lstStyle/>
          <a:p>
            <a:pPr algn="ctr">
              <a:lnSpc>
                <a:spcPct val="130000"/>
              </a:lnSpc>
              <a:defRPr/>
            </a:pPr>
            <a:endParaRPr lang="zh-CN" altLang="en-US" sz="1012" kern="0" dirty="0">
              <a:solidFill>
                <a:srgbClr val="3C3C3B">
                  <a:lumMod val="50000"/>
                  <a:lumOff val="50000"/>
                </a:srgbClr>
              </a:solidFill>
              <a:latin typeface="微软雅黑" panose="020B0503020204020204" pitchFamily="34" charset="-122"/>
            </a:endParaRPr>
          </a:p>
        </p:txBody>
      </p:sp>
      <p:sp>
        <p:nvSpPr>
          <p:cNvPr id="11" name="MH_Title_1"/>
          <p:cNvSpPr/>
          <p:nvPr>
            <p:custDataLst>
              <p:tags r:id="rId7"/>
            </p:custDataLst>
          </p:nvPr>
        </p:nvSpPr>
        <p:spPr>
          <a:xfrm>
            <a:off x="1144104" y="2525038"/>
            <a:ext cx="1697719" cy="1722256"/>
          </a:xfrm>
          <a:prstGeom prst="ellipse">
            <a:avLst/>
          </a:prstGeom>
          <a:solidFill>
            <a:schemeClr val="accent5">
              <a:lumMod val="75000"/>
            </a:schemeClr>
          </a:solidFill>
          <a:ln w="76200" cap="flat" cmpd="sng" algn="ctr">
            <a:noFill/>
            <a:prstDash val="solid"/>
          </a:ln>
          <a:effectLst/>
        </p:spPr>
        <p:txBody>
          <a:bodyPr lIns="0" tIns="0" rIns="0" bIns="0" anchor="ctr">
            <a:normAutofit/>
          </a:bodyPr>
          <a:lstStyle/>
          <a:p>
            <a:pPr algn="ctr">
              <a:lnSpc>
                <a:spcPct val="130000"/>
              </a:lnSpc>
              <a:defRPr/>
            </a:pPr>
            <a:r>
              <a:rPr lang="zh-CN" altLang="en-US" b="1" kern="0" dirty="0">
                <a:solidFill>
                  <a:srgbClr val="FFFFFF"/>
                </a:solidFill>
                <a:latin typeface="微软雅黑" panose="020B0503020204020204" pitchFamily="34" charset="-122"/>
              </a:rPr>
              <a:t>挖掘算法</a:t>
            </a:r>
          </a:p>
        </p:txBody>
      </p:sp>
      <p:sp>
        <p:nvSpPr>
          <p:cNvPr id="12" name="MH_Other_2"/>
          <p:cNvSpPr/>
          <p:nvPr>
            <p:custDataLst>
              <p:tags r:id="rId8"/>
            </p:custDataLst>
          </p:nvPr>
        </p:nvSpPr>
        <p:spPr>
          <a:xfrm>
            <a:off x="3690350" y="1336090"/>
            <a:ext cx="552306" cy="540065"/>
          </a:xfrm>
          <a:prstGeom prst="ellipse">
            <a:avLst/>
          </a:prstGeom>
          <a:solidFill>
            <a:schemeClr val="accent5">
              <a:lumMod val="75000"/>
            </a:schemeClr>
          </a:solidFill>
          <a:ln w="38100" cap="flat" cmpd="sng" algn="ctr">
            <a:solidFill>
              <a:srgbClr val="FFFFFF"/>
            </a:solidFill>
            <a:prstDash val="solid"/>
          </a:ln>
          <a:effectLst/>
        </p:spPr>
        <p:txBody>
          <a:bodyPr anchor="ctr">
            <a:noAutofit/>
          </a:bodyPr>
          <a:lstStyle/>
          <a:p>
            <a:pPr algn="ctr">
              <a:defRPr/>
            </a:pPr>
            <a:r>
              <a:rPr lang="en-US" altLang="zh-CN" sz="1350" kern="0" dirty="0">
                <a:solidFill>
                  <a:srgbClr val="FFFFFF"/>
                </a:solidFill>
                <a:latin typeface="微软雅黑" panose="020B0503020204020204" pitchFamily="34" charset="-122"/>
              </a:rPr>
              <a:t>1</a:t>
            </a:r>
            <a:endParaRPr lang="zh-CN" altLang="en-US" sz="1350" kern="0" dirty="0">
              <a:solidFill>
                <a:srgbClr val="FFFFFF"/>
              </a:solidFill>
              <a:latin typeface="微软雅黑" panose="020B0503020204020204" pitchFamily="34" charset="-122"/>
            </a:endParaRPr>
          </a:p>
        </p:txBody>
      </p:sp>
      <p:sp>
        <p:nvSpPr>
          <p:cNvPr id="13" name="MH_Other_3"/>
          <p:cNvSpPr/>
          <p:nvPr>
            <p:custDataLst>
              <p:tags r:id="rId9"/>
            </p:custDataLst>
          </p:nvPr>
        </p:nvSpPr>
        <p:spPr>
          <a:xfrm>
            <a:off x="3690350" y="2209372"/>
            <a:ext cx="552306" cy="540063"/>
          </a:xfrm>
          <a:prstGeom prst="ellipse">
            <a:avLst/>
          </a:prstGeom>
          <a:solidFill>
            <a:schemeClr val="accent5">
              <a:lumMod val="75000"/>
            </a:schemeClr>
          </a:solidFill>
          <a:ln w="38100" cap="flat" cmpd="sng" algn="ctr">
            <a:solidFill>
              <a:srgbClr val="FFFFFF"/>
            </a:solidFill>
            <a:prstDash val="solid"/>
          </a:ln>
          <a:effectLst/>
        </p:spPr>
        <p:txBody>
          <a:bodyPr anchor="ctr">
            <a:noAutofit/>
          </a:bodyPr>
          <a:lstStyle/>
          <a:p>
            <a:pPr algn="ctr">
              <a:defRPr/>
            </a:pPr>
            <a:r>
              <a:rPr lang="en-US" altLang="zh-CN" sz="1350" kern="0" dirty="0">
                <a:solidFill>
                  <a:srgbClr val="FFFFFF"/>
                </a:solidFill>
                <a:latin typeface="微软雅黑" panose="020B0503020204020204" pitchFamily="34" charset="-122"/>
              </a:rPr>
              <a:t>2</a:t>
            </a:r>
            <a:endParaRPr lang="zh-CN" altLang="en-US" sz="1350" kern="0" dirty="0">
              <a:solidFill>
                <a:srgbClr val="FFFFFF"/>
              </a:solidFill>
              <a:latin typeface="微软雅黑" panose="020B0503020204020204" pitchFamily="34" charset="-122"/>
            </a:endParaRPr>
          </a:p>
        </p:txBody>
      </p:sp>
      <p:sp>
        <p:nvSpPr>
          <p:cNvPr id="14" name="MH_Other_4"/>
          <p:cNvSpPr/>
          <p:nvPr>
            <p:custDataLst>
              <p:tags r:id="rId10"/>
            </p:custDataLst>
          </p:nvPr>
        </p:nvSpPr>
        <p:spPr>
          <a:xfrm>
            <a:off x="3690350" y="3084525"/>
            <a:ext cx="552306" cy="540063"/>
          </a:xfrm>
          <a:prstGeom prst="ellipse">
            <a:avLst/>
          </a:prstGeom>
          <a:solidFill>
            <a:schemeClr val="accent5">
              <a:lumMod val="75000"/>
            </a:schemeClr>
          </a:solidFill>
          <a:ln w="38100" cap="flat" cmpd="sng" algn="ctr">
            <a:solidFill>
              <a:srgbClr val="FFFFFF"/>
            </a:solidFill>
            <a:prstDash val="solid"/>
          </a:ln>
          <a:effectLst/>
        </p:spPr>
        <p:txBody>
          <a:bodyPr anchor="ctr">
            <a:noAutofit/>
          </a:bodyPr>
          <a:lstStyle/>
          <a:p>
            <a:pPr algn="ctr">
              <a:defRPr/>
            </a:pPr>
            <a:r>
              <a:rPr lang="en-US" altLang="zh-CN" sz="1350" kern="0" dirty="0">
                <a:solidFill>
                  <a:srgbClr val="FFFFFF"/>
                </a:solidFill>
                <a:latin typeface="微软雅黑" panose="020B0503020204020204" pitchFamily="34" charset="-122"/>
              </a:rPr>
              <a:t>3</a:t>
            </a:r>
            <a:endParaRPr lang="zh-CN" altLang="en-US" sz="1350" kern="0" dirty="0">
              <a:solidFill>
                <a:srgbClr val="FFFFFF"/>
              </a:solidFill>
              <a:latin typeface="微软雅黑" panose="020B0503020204020204" pitchFamily="34" charset="-122"/>
            </a:endParaRPr>
          </a:p>
        </p:txBody>
      </p:sp>
      <p:sp>
        <p:nvSpPr>
          <p:cNvPr id="15" name="MH_Other_5"/>
          <p:cNvSpPr/>
          <p:nvPr>
            <p:custDataLst>
              <p:tags r:id="rId11"/>
            </p:custDataLst>
          </p:nvPr>
        </p:nvSpPr>
        <p:spPr>
          <a:xfrm>
            <a:off x="3690350" y="3957808"/>
            <a:ext cx="552306" cy="540065"/>
          </a:xfrm>
          <a:prstGeom prst="ellipse">
            <a:avLst/>
          </a:prstGeom>
          <a:solidFill>
            <a:schemeClr val="accent5">
              <a:lumMod val="75000"/>
            </a:schemeClr>
          </a:solidFill>
          <a:ln w="38100" cap="flat" cmpd="sng" algn="ctr">
            <a:solidFill>
              <a:srgbClr val="FFFFFF"/>
            </a:solidFill>
            <a:prstDash val="solid"/>
          </a:ln>
          <a:effectLst/>
        </p:spPr>
        <p:txBody>
          <a:bodyPr anchor="ctr">
            <a:noAutofit/>
          </a:bodyPr>
          <a:lstStyle/>
          <a:p>
            <a:pPr algn="ctr">
              <a:defRPr/>
            </a:pPr>
            <a:r>
              <a:rPr lang="en-US" altLang="zh-CN" sz="1350" kern="0" dirty="0">
                <a:solidFill>
                  <a:srgbClr val="FFFFFF"/>
                </a:solidFill>
                <a:latin typeface="微软雅黑" panose="020B0503020204020204" pitchFamily="34" charset="-122"/>
              </a:rPr>
              <a:t>4</a:t>
            </a:r>
            <a:endParaRPr lang="zh-CN" altLang="en-US" sz="1350" kern="0" dirty="0">
              <a:solidFill>
                <a:srgbClr val="FFFFFF"/>
              </a:solidFill>
              <a:latin typeface="微软雅黑" panose="020B0503020204020204" pitchFamily="34" charset="-122"/>
            </a:endParaRPr>
          </a:p>
        </p:txBody>
      </p:sp>
      <p:sp>
        <p:nvSpPr>
          <p:cNvPr id="16" name="MH_Other_6"/>
          <p:cNvSpPr/>
          <p:nvPr>
            <p:custDataLst>
              <p:tags r:id="rId12"/>
            </p:custDataLst>
          </p:nvPr>
        </p:nvSpPr>
        <p:spPr>
          <a:xfrm>
            <a:off x="3690350" y="4832962"/>
            <a:ext cx="552306" cy="540065"/>
          </a:xfrm>
          <a:prstGeom prst="ellipse">
            <a:avLst/>
          </a:prstGeom>
          <a:solidFill>
            <a:schemeClr val="accent5">
              <a:lumMod val="75000"/>
            </a:schemeClr>
          </a:solidFill>
          <a:ln w="38100" cap="flat" cmpd="sng" algn="ctr">
            <a:solidFill>
              <a:srgbClr val="FFFFFF"/>
            </a:solidFill>
            <a:prstDash val="solid"/>
          </a:ln>
          <a:effectLst/>
        </p:spPr>
        <p:txBody>
          <a:bodyPr anchor="ctr">
            <a:noAutofit/>
          </a:bodyPr>
          <a:lstStyle/>
          <a:p>
            <a:pPr algn="ctr">
              <a:defRPr/>
            </a:pPr>
            <a:r>
              <a:rPr lang="en-US" altLang="zh-CN" sz="1350" kern="0" dirty="0">
                <a:solidFill>
                  <a:srgbClr val="FFFFFF"/>
                </a:solidFill>
                <a:latin typeface="微软雅黑" panose="020B0503020204020204" pitchFamily="34" charset="-122"/>
              </a:rPr>
              <a:t>5</a:t>
            </a:r>
            <a:endParaRPr lang="zh-CN" altLang="en-US" sz="1350" kern="0" dirty="0">
              <a:solidFill>
                <a:srgbClr val="FFFFFF"/>
              </a:solidFill>
              <a:latin typeface="微软雅黑" panose="020B0503020204020204" pitchFamily="34" charset="-122"/>
            </a:endParaRPr>
          </a:p>
        </p:txBody>
      </p:sp>
      <p:sp>
        <p:nvSpPr>
          <p:cNvPr id="17" name="文本框 16"/>
          <p:cNvSpPr txBox="1"/>
          <p:nvPr/>
        </p:nvSpPr>
        <p:spPr>
          <a:xfrm>
            <a:off x="5357538" y="1313071"/>
            <a:ext cx="4734516" cy="784830"/>
          </a:xfrm>
          <a:prstGeom prst="rect">
            <a:avLst/>
          </a:prstGeom>
          <a:noFill/>
        </p:spPr>
        <p:txBody>
          <a:bodyPr wrap="square" rtlCol="0">
            <a:spAutoFit/>
          </a:bodyPr>
          <a:lstStyle/>
          <a:p>
            <a:r>
              <a:rPr lang="zh-CN" altLang="en-US" sz="1500" dirty="0">
                <a:solidFill>
                  <a:srgbClr val="3C3C3B"/>
                </a:solidFill>
                <a:latin typeface="微软雅黑" panose="020B0503020204020204" pitchFamily="34" charset="-122"/>
              </a:rPr>
              <a:t>职业识别：客户是蓝领、白领、个体户、还是商务人士？</a:t>
            </a:r>
            <a:br>
              <a:rPr lang="zh-CN" altLang="en-US" sz="1500" dirty="0">
                <a:solidFill>
                  <a:srgbClr val="3C3C3B"/>
                </a:solidFill>
                <a:latin typeface="微软雅黑" panose="020B0503020204020204" pitchFamily="34" charset="-122"/>
              </a:rPr>
            </a:br>
            <a:r>
              <a:rPr lang="zh-CN" altLang="en-US" sz="1500" dirty="0">
                <a:solidFill>
                  <a:srgbClr val="3C3C3B"/>
                </a:solidFill>
                <a:latin typeface="微软雅黑" panose="020B0503020204020204" pitchFamily="34" charset="-122"/>
              </a:rPr>
              <a:t>流失预测：客户在未来的一段时间内流失的可能性</a:t>
            </a:r>
          </a:p>
        </p:txBody>
      </p:sp>
      <p:sp>
        <p:nvSpPr>
          <p:cNvPr id="18" name="文本框 17"/>
          <p:cNvSpPr txBox="1"/>
          <p:nvPr/>
        </p:nvSpPr>
        <p:spPr>
          <a:xfrm>
            <a:off x="5357537" y="2342833"/>
            <a:ext cx="4572515" cy="323165"/>
          </a:xfrm>
          <a:prstGeom prst="rect">
            <a:avLst/>
          </a:prstGeom>
          <a:noFill/>
        </p:spPr>
        <p:txBody>
          <a:bodyPr wrap="square" rtlCol="0">
            <a:spAutoFit/>
          </a:bodyPr>
          <a:lstStyle>
            <a:defPPr>
              <a:defRPr lang="zh-CN"/>
            </a:defPPr>
            <a:lvl1pPr>
              <a:defRPr sz="1600"/>
            </a:lvl1pPr>
          </a:lstStyle>
          <a:p>
            <a:r>
              <a:rPr lang="zh-CN" altLang="en-US" sz="1500" dirty="0">
                <a:solidFill>
                  <a:srgbClr val="3C3C3B"/>
                </a:solidFill>
                <a:latin typeface="微软雅黑" panose="020B0503020204020204" pitchFamily="34" charset="-122"/>
              </a:rPr>
              <a:t>客户忠诚度评估：客户当前忠诚度在什么级别？</a:t>
            </a:r>
          </a:p>
        </p:txBody>
      </p:sp>
      <p:sp>
        <p:nvSpPr>
          <p:cNvPr id="19" name="文本框 18"/>
          <p:cNvSpPr txBox="1"/>
          <p:nvPr/>
        </p:nvSpPr>
        <p:spPr>
          <a:xfrm>
            <a:off x="5374665" y="4903172"/>
            <a:ext cx="4987392" cy="553998"/>
          </a:xfrm>
          <a:prstGeom prst="rect">
            <a:avLst/>
          </a:prstGeom>
          <a:noFill/>
        </p:spPr>
        <p:txBody>
          <a:bodyPr wrap="square" rtlCol="0">
            <a:spAutoFit/>
          </a:bodyPr>
          <a:lstStyle/>
          <a:p>
            <a:r>
              <a:rPr lang="zh-CN" altLang="en-US" sz="1500" dirty="0">
                <a:solidFill>
                  <a:srgbClr val="3C3C3B"/>
                </a:solidFill>
                <a:latin typeface="微软雅黑" panose="020B0503020204020204" pitchFamily="34" charset="-122"/>
              </a:rPr>
              <a:t>客户细分：同一群体的客户按照价值层面的维度分析，其忠诚度和稳定度是否具有共同特征。比如客户行为细分。</a:t>
            </a:r>
          </a:p>
        </p:txBody>
      </p:sp>
      <p:sp>
        <p:nvSpPr>
          <p:cNvPr id="20" name="文本框 19"/>
          <p:cNvSpPr txBox="1"/>
          <p:nvPr/>
        </p:nvSpPr>
        <p:spPr>
          <a:xfrm>
            <a:off x="5357537" y="3189532"/>
            <a:ext cx="4194510" cy="323165"/>
          </a:xfrm>
          <a:prstGeom prst="rect">
            <a:avLst/>
          </a:prstGeom>
          <a:noFill/>
        </p:spPr>
        <p:txBody>
          <a:bodyPr wrap="square" rtlCol="0">
            <a:spAutoFit/>
          </a:bodyPr>
          <a:lstStyle/>
          <a:p>
            <a:r>
              <a:rPr lang="zh-CN" altLang="en-US" sz="1500" dirty="0">
                <a:solidFill>
                  <a:srgbClr val="3C3C3B"/>
                </a:solidFill>
                <a:latin typeface="微软雅黑" panose="020B0503020204020204" pitchFamily="34" charset="-122"/>
              </a:rPr>
              <a:t>销量预测：在未来</a:t>
            </a:r>
            <a:r>
              <a:rPr lang="en-US" altLang="zh-CN" sz="1500" dirty="0">
                <a:solidFill>
                  <a:srgbClr val="3C3C3B"/>
                </a:solidFill>
                <a:latin typeface="微软雅黑" panose="020B0503020204020204" pitchFamily="34" charset="-122"/>
              </a:rPr>
              <a:t>X</a:t>
            </a:r>
            <a:r>
              <a:rPr lang="zh-CN" altLang="en-US" sz="1500" dirty="0">
                <a:solidFill>
                  <a:srgbClr val="3C3C3B"/>
                </a:solidFill>
                <a:latin typeface="微软雅黑" panose="020B0503020204020204" pitchFamily="34" charset="-122"/>
              </a:rPr>
              <a:t>个月内</a:t>
            </a:r>
            <a:r>
              <a:rPr lang="en-US" altLang="zh-CN" sz="1500" dirty="0">
                <a:solidFill>
                  <a:srgbClr val="3C3C3B"/>
                </a:solidFill>
                <a:latin typeface="微软雅黑" panose="020B0503020204020204" pitchFamily="34" charset="-122"/>
              </a:rPr>
              <a:t>XX</a:t>
            </a:r>
            <a:r>
              <a:rPr lang="zh-CN" altLang="en-US" sz="1500" dirty="0">
                <a:solidFill>
                  <a:srgbClr val="3C3C3B"/>
                </a:solidFill>
                <a:latin typeface="微软雅黑" panose="020B0503020204020204" pitchFamily="34" charset="-122"/>
              </a:rPr>
              <a:t>产品的销量</a:t>
            </a:r>
          </a:p>
        </p:txBody>
      </p:sp>
      <p:sp>
        <p:nvSpPr>
          <p:cNvPr id="21" name="文本框 20"/>
          <p:cNvSpPr txBox="1"/>
          <p:nvPr/>
        </p:nvSpPr>
        <p:spPr>
          <a:xfrm>
            <a:off x="5374665" y="3861006"/>
            <a:ext cx="5311397" cy="784830"/>
          </a:xfrm>
          <a:prstGeom prst="rect">
            <a:avLst/>
          </a:prstGeom>
          <a:noFill/>
        </p:spPr>
        <p:txBody>
          <a:bodyPr wrap="square" rtlCol="0">
            <a:spAutoFit/>
          </a:bodyPr>
          <a:lstStyle>
            <a:defPPr>
              <a:defRPr lang="zh-CN"/>
            </a:defPPr>
            <a:lvl1pPr defTabSz="914400">
              <a:defRPr sz="2000">
                <a:solidFill>
                  <a:srgbClr val="3C3C3B"/>
                </a:solidFill>
                <a:latin typeface="微软雅黑" panose="020B0503020204020204" pitchFamily="34" charset="-122"/>
              </a:defRPr>
            </a:lvl1pPr>
          </a:lstStyle>
          <a:p>
            <a:r>
              <a:rPr lang="zh-CN" altLang="en-US" sz="1500" dirty="0"/>
              <a:t>交叉销售：应该向购买定期用户推荐什么华为产品？</a:t>
            </a:r>
            <a:br>
              <a:rPr lang="zh-CN" altLang="en-US" sz="1500" dirty="0"/>
            </a:br>
            <a:r>
              <a:rPr lang="zh-CN" altLang="en-US" sz="1500" dirty="0"/>
              <a:t>产品推荐：客户在未来的一段时间内（</a:t>
            </a:r>
            <a:r>
              <a:rPr lang="en-US" altLang="zh-CN" sz="1500" dirty="0"/>
              <a:t>X</a:t>
            </a:r>
            <a:r>
              <a:rPr lang="zh-CN" altLang="en-US" sz="1500" dirty="0"/>
              <a:t>个月内）购买某种产品的可能性。</a:t>
            </a:r>
          </a:p>
        </p:txBody>
      </p:sp>
    </p:spTree>
    <p:extLst>
      <p:ext uri="{BB962C8B-B14F-4D97-AF65-F5344CB8AC3E}">
        <p14:creationId xmlns:p14="http://schemas.microsoft.com/office/powerpoint/2010/main" val="25350274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700" dirty="0"/>
              <a:t>B</a:t>
            </a:r>
            <a:r>
              <a:rPr lang="zh-CN" altLang="en-US" sz="2700" dirty="0"/>
              <a:t>）挖掘类标签构建：分析</a:t>
            </a:r>
            <a:r>
              <a:rPr lang="en-US" altLang="zh-CN" sz="2700" dirty="0"/>
              <a:t>/</a:t>
            </a:r>
            <a:r>
              <a:rPr lang="zh-CN" altLang="en-US" sz="2700" dirty="0"/>
              <a:t>挖掘模型（算法）</a:t>
            </a:r>
          </a:p>
        </p:txBody>
      </p:sp>
      <p:sp>
        <p:nvSpPr>
          <p:cNvPr id="4" name="Rectangle 6"/>
          <p:cNvSpPr>
            <a:spLocks noChangeArrowheads="1"/>
          </p:cNvSpPr>
          <p:nvPr/>
        </p:nvSpPr>
        <p:spPr bwMode="auto">
          <a:xfrm>
            <a:off x="1098060" y="1628000"/>
            <a:ext cx="1959002" cy="613757"/>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chemeClr val="accent6"/>
            </a:solidFill>
            <a:prstDash val="solid"/>
            <a:headEnd/>
            <a:tailEnd/>
          </a:ln>
          <a:effectLst>
            <a:outerShdw blurRad="40000" dist="20000" dir="5400000" rotWithShape="0">
              <a:srgbClr val="000000">
                <a:alpha val="38000"/>
              </a:srgbClr>
            </a:outerShdw>
          </a:effectLst>
        </p:spPr>
        <p:txBody>
          <a:bodyPr wrap="none" lIns="105548" tIns="52775" rIns="105548" bIns="52775" anchor="ctr"/>
          <a:lstStyle/>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单维度</a:t>
            </a:r>
            <a:r>
              <a:rPr lang="en-US" altLang="zh-CN" sz="1350" kern="0" dirty="0">
                <a:solidFill>
                  <a:srgbClr val="000000"/>
                </a:solidFill>
                <a:latin typeface="微软雅黑" panose="020B0503020204020204" pitchFamily="34" charset="-122"/>
                <a:sym typeface="Gill Sans" pitchFamily="-109" charset="0"/>
              </a:rPr>
              <a:t>/</a:t>
            </a:r>
            <a:r>
              <a:rPr lang="zh-CN" altLang="en-US" sz="1350" kern="0" dirty="0">
                <a:solidFill>
                  <a:srgbClr val="000000"/>
                </a:solidFill>
                <a:latin typeface="微软雅黑" panose="020B0503020204020204" pitchFamily="34" charset="-122"/>
                <a:sym typeface="Gill Sans" pitchFamily="-109" charset="0"/>
              </a:rPr>
              <a:t>维度叠加</a:t>
            </a:r>
            <a:r>
              <a:rPr lang="en-US" altLang="zh-CN" sz="1350" kern="0" dirty="0">
                <a:solidFill>
                  <a:srgbClr val="000000"/>
                </a:solidFill>
                <a:latin typeface="微软雅黑" panose="020B0503020204020204" pitchFamily="34" charset="-122"/>
                <a:sym typeface="Gill Sans" pitchFamily="-109" charset="0"/>
              </a:rPr>
              <a:t>/</a:t>
            </a:r>
            <a:r>
              <a:rPr lang="zh-CN" altLang="en-US" sz="1350" kern="0" dirty="0">
                <a:solidFill>
                  <a:srgbClr val="000000"/>
                </a:solidFill>
                <a:latin typeface="微软雅黑" panose="020B0503020204020204" pitchFamily="34" charset="-122"/>
                <a:sym typeface="Gill Sans" pitchFamily="-109" charset="0"/>
              </a:rPr>
              <a:t>规则</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用户分群</a:t>
            </a:r>
          </a:p>
        </p:txBody>
      </p:sp>
      <p:sp>
        <p:nvSpPr>
          <p:cNvPr id="5" name="Rectangle 6"/>
          <p:cNvSpPr>
            <a:spLocks noChangeArrowheads="1"/>
          </p:cNvSpPr>
          <p:nvPr/>
        </p:nvSpPr>
        <p:spPr bwMode="auto">
          <a:xfrm>
            <a:off x="3567141" y="1628000"/>
            <a:ext cx="1706730" cy="613757"/>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chemeClr val="accent6"/>
            </a:solidFill>
            <a:prstDash val="solid"/>
            <a:headEnd/>
            <a:tailEnd/>
          </a:ln>
          <a:effectLst>
            <a:outerShdw blurRad="40000" dist="20000" dir="5400000" rotWithShape="0">
              <a:srgbClr val="000000">
                <a:alpha val="38000"/>
              </a:srgbClr>
            </a:outerShdw>
          </a:effectLst>
        </p:spPr>
        <p:txBody>
          <a:bodyPr wrap="none" lIns="105548" tIns="52775" rIns="105548" bIns="52775" anchor="ctr"/>
          <a:lstStyle/>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聚类、分类挖掘出的</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用户分群</a:t>
            </a:r>
          </a:p>
        </p:txBody>
      </p:sp>
      <p:sp>
        <p:nvSpPr>
          <p:cNvPr id="6" name="圆角矩形 36"/>
          <p:cNvSpPr/>
          <p:nvPr/>
        </p:nvSpPr>
        <p:spPr>
          <a:xfrm>
            <a:off x="297277" y="1228262"/>
            <a:ext cx="5480775" cy="1217995"/>
          </a:xfrm>
          <a:prstGeom prst="roundRect">
            <a:avLst/>
          </a:prstGeom>
          <a:noFill/>
          <a:ln w="19050" cap="flat" cmpd="sng" algn="ctr">
            <a:solidFill>
              <a:schemeClr val="accent6"/>
            </a:solidFill>
            <a:prstDash val="solid"/>
          </a:ln>
          <a:effectLst/>
        </p:spPr>
        <p:txBody>
          <a:bodyPr lIns="91401" tIns="45701" rIns="91401" bIns="45701" rtlCol="0" anchor="ctr"/>
          <a:lstStyle/>
          <a:p>
            <a:pPr algn="ctr" defTabSz="409456">
              <a:defRPr/>
            </a:pPr>
            <a:endParaRPr lang="zh-CN" altLang="en-US" sz="1350" kern="0" dirty="0">
              <a:solidFill>
                <a:sysClr val="windowText" lastClr="000000"/>
              </a:solidFill>
              <a:latin typeface="微软雅黑" panose="020B0503020204020204" pitchFamily="34" charset="-122"/>
              <a:sym typeface="Gill Sans" pitchFamily="-109" charset="0"/>
            </a:endParaRPr>
          </a:p>
        </p:txBody>
      </p:sp>
      <p:sp>
        <p:nvSpPr>
          <p:cNvPr id="7" name="文本框 6"/>
          <p:cNvSpPr txBox="1"/>
          <p:nvPr/>
        </p:nvSpPr>
        <p:spPr>
          <a:xfrm>
            <a:off x="425070" y="1292443"/>
            <a:ext cx="954029" cy="323127"/>
          </a:xfrm>
          <a:prstGeom prst="rect">
            <a:avLst/>
          </a:prstGeom>
          <a:noFill/>
        </p:spPr>
        <p:txBody>
          <a:bodyPr wrap="none" lIns="91401" tIns="45701" rIns="91401" bIns="45701" rtlCol="0">
            <a:spAutoFit/>
          </a:bodyPr>
          <a:lstStyle/>
          <a:p>
            <a:pPr algn="ctr" defTabSz="409456" fontAlgn="base" hangingPunct="0">
              <a:spcBef>
                <a:spcPct val="0"/>
              </a:spcBef>
              <a:spcAft>
                <a:spcPct val="0"/>
              </a:spcAft>
            </a:pPr>
            <a:r>
              <a:rPr lang="zh-CN" altLang="en-US" sz="1500" dirty="0">
                <a:solidFill>
                  <a:srgbClr val="F79646">
                    <a:lumMod val="50000"/>
                  </a:srgbClr>
                </a:solidFill>
                <a:latin typeface="微软雅黑" panose="020B0503020204020204" pitchFamily="34" charset="-122"/>
                <a:sym typeface="Gill Sans" pitchFamily="-109" charset="0"/>
              </a:rPr>
              <a:t>用户分群</a:t>
            </a:r>
          </a:p>
        </p:txBody>
      </p:sp>
      <p:sp>
        <p:nvSpPr>
          <p:cNvPr id="8" name="Rectangle 6"/>
          <p:cNvSpPr>
            <a:spLocks noChangeArrowheads="1"/>
          </p:cNvSpPr>
          <p:nvPr/>
        </p:nvSpPr>
        <p:spPr bwMode="auto">
          <a:xfrm>
            <a:off x="745441" y="3306540"/>
            <a:ext cx="1374966" cy="613757"/>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chemeClr val="accent6"/>
            </a:solidFill>
            <a:prstDash val="solid"/>
            <a:headEnd/>
            <a:tailEnd/>
          </a:ln>
          <a:effectLst>
            <a:outerShdw blurRad="40000" dist="20000" dir="5400000" rotWithShape="0">
              <a:srgbClr val="000000">
                <a:alpha val="38000"/>
              </a:srgbClr>
            </a:outerShdw>
          </a:effectLst>
        </p:spPr>
        <p:txBody>
          <a:bodyPr wrap="none" lIns="105548" tIns="52775" rIns="105548" bIns="52775" anchor="ctr"/>
          <a:lstStyle/>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相关性分析</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回归分析</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敏感性分析</a:t>
            </a:r>
          </a:p>
        </p:txBody>
      </p:sp>
      <p:sp>
        <p:nvSpPr>
          <p:cNvPr id="9" name="Rectangle 6"/>
          <p:cNvSpPr>
            <a:spLocks noChangeArrowheads="1"/>
          </p:cNvSpPr>
          <p:nvPr/>
        </p:nvSpPr>
        <p:spPr bwMode="auto">
          <a:xfrm>
            <a:off x="2410046" y="3306540"/>
            <a:ext cx="1280465" cy="613757"/>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chemeClr val="accent6"/>
            </a:solidFill>
            <a:prstDash val="solid"/>
            <a:headEnd/>
            <a:tailEnd/>
          </a:ln>
          <a:effectLst>
            <a:outerShdw blurRad="40000" dist="20000" dir="5400000" rotWithShape="0">
              <a:srgbClr val="000000">
                <a:alpha val="38000"/>
              </a:srgbClr>
            </a:outerShdw>
          </a:effectLst>
        </p:spPr>
        <p:txBody>
          <a:bodyPr wrap="none" lIns="105548" tIns="52775" rIns="105548" bIns="52775" anchor="ctr"/>
          <a:lstStyle/>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时间序列分析</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趋势分析</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异常、波动分析</a:t>
            </a:r>
          </a:p>
        </p:txBody>
      </p:sp>
      <p:sp>
        <p:nvSpPr>
          <p:cNvPr id="10" name="圆角矩形 40"/>
          <p:cNvSpPr/>
          <p:nvPr/>
        </p:nvSpPr>
        <p:spPr>
          <a:xfrm>
            <a:off x="297277" y="2845996"/>
            <a:ext cx="5605010" cy="1283080"/>
          </a:xfrm>
          <a:prstGeom prst="roundRect">
            <a:avLst/>
          </a:prstGeom>
          <a:noFill/>
          <a:ln w="19050" cap="flat" cmpd="sng" algn="ctr">
            <a:solidFill>
              <a:schemeClr val="accent6"/>
            </a:solidFill>
            <a:prstDash val="solid"/>
          </a:ln>
          <a:effectLst/>
        </p:spPr>
        <p:txBody>
          <a:bodyPr lIns="91401" tIns="45701" rIns="91401" bIns="45701" rtlCol="0" anchor="ctr"/>
          <a:lstStyle/>
          <a:p>
            <a:pPr algn="ctr" defTabSz="409456">
              <a:defRPr/>
            </a:pPr>
            <a:endParaRPr lang="zh-CN" altLang="en-US" sz="1350" kern="0" dirty="0">
              <a:solidFill>
                <a:sysClr val="windowText" lastClr="000000"/>
              </a:solidFill>
              <a:latin typeface="微软雅黑" panose="020B0503020204020204" pitchFamily="34" charset="-122"/>
              <a:sym typeface="Gill Sans" pitchFamily="-109" charset="0"/>
            </a:endParaRPr>
          </a:p>
        </p:txBody>
      </p:sp>
      <p:sp>
        <p:nvSpPr>
          <p:cNvPr id="11" name="文本框 10"/>
          <p:cNvSpPr txBox="1"/>
          <p:nvPr/>
        </p:nvSpPr>
        <p:spPr>
          <a:xfrm>
            <a:off x="412402" y="2975261"/>
            <a:ext cx="2877633" cy="323127"/>
          </a:xfrm>
          <a:prstGeom prst="rect">
            <a:avLst/>
          </a:prstGeom>
          <a:noFill/>
        </p:spPr>
        <p:txBody>
          <a:bodyPr wrap="none" lIns="91401" tIns="45701" rIns="91401" bIns="45701" rtlCol="0">
            <a:spAutoFit/>
          </a:bodyPr>
          <a:lstStyle/>
          <a:p>
            <a:pPr algn="ctr" defTabSz="409456" fontAlgn="base" hangingPunct="0">
              <a:spcBef>
                <a:spcPct val="0"/>
              </a:spcBef>
              <a:spcAft>
                <a:spcPct val="0"/>
              </a:spcAft>
            </a:pPr>
            <a:r>
              <a:rPr lang="zh-CN" altLang="en-US" sz="1500" dirty="0">
                <a:solidFill>
                  <a:srgbClr val="F79646">
                    <a:lumMod val="50000"/>
                  </a:srgbClr>
                </a:solidFill>
                <a:latin typeface="微软雅黑" panose="020B0503020204020204" pitchFamily="34" charset="-122"/>
                <a:sym typeface="Gill Sans" pitchFamily="-109" charset="0"/>
              </a:rPr>
              <a:t>多维分析、趋势分析、关联分析</a:t>
            </a:r>
          </a:p>
        </p:txBody>
      </p:sp>
      <p:sp>
        <p:nvSpPr>
          <p:cNvPr id="12" name="Rectangle 6"/>
          <p:cNvSpPr>
            <a:spLocks noChangeArrowheads="1"/>
          </p:cNvSpPr>
          <p:nvPr/>
        </p:nvSpPr>
        <p:spPr bwMode="auto">
          <a:xfrm>
            <a:off x="2281999" y="4917804"/>
            <a:ext cx="1519337" cy="818256"/>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chemeClr val="accent6"/>
            </a:solidFill>
            <a:prstDash val="solid"/>
            <a:headEnd/>
            <a:tailEnd/>
          </a:ln>
          <a:effectLst>
            <a:outerShdw blurRad="40000" dist="20000" dir="5400000" rotWithShape="0">
              <a:srgbClr val="000000">
                <a:alpha val="38000"/>
              </a:srgbClr>
            </a:outerShdw>
          </a:effectLst>
        </p:spPr>
        <p:txBody>
          <a:bodyPr wrap="none" lIns="105548" tIns="52775" rIns="105548" bIns="52775" anchor="ctr"/>
          <a:lstStyle/>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用户频繁度</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活跃度分析</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转化分析</a:t>
            </a:r>
            <a:endParaRPr lang="en-US" altLang="zh-CN" sz="1350" kern="0" dirty="0">
              <a:solidFill>
                <a:srgbClr val="000000"/>
              </a:solidFill>
              <a:latin typeface="微软雅黑" panose="020B0503020204020204" pitchFamily="34" charset="-122"/>
              <a:sym typeface="Gill Sans" pitchFamily="-109" charset="0"/>
            </a:endParaRPr>
          </a:p>
        </p:txBody>
      </p:sp>
      <p:sp>
        <p:nvSpPr>
          <p:cNvPr id="13" name="Rectangle 6"/>
          <p:cNvSpPr>
            <a:spLocks noChangeArrowheads="1"/>
          </p:cNvSpPr>
          <p:nvPr/>
        </p:nvSpPr>
        <p:spPr bwMode="auto">
          <a:xfrm>
            <a:off x="570593" y="4917804"/>
            <a:ext cx="1519337" cy="818256"/>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chemeClr val="accent6"/>
            </a:solidFill>
            <a:prstDash val="solid"/>
            <a:headEnd/>
            <a:tailEnd/>
          </a:ln>
          <a:effectLst>
            <a:outerShdw blurRad="40000" dist="20000" dir="5400000" rotWithShape="0">
              <a:srgbClr val="000000">
                <a:alpha val="38000"/>
              </a:srgbClr>
            </a:outerShdw>
          </a:effectLst>
        </p:spPr>
        <p:txBody>
          <a:bodyPr wrap="none" lIns="105548" tIns="52775" rIns="105548" bIns="52775" anchor="ctr"/>
          <a:lstStyle/>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潜客分析</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流失分析</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活跃度分析</a:t>
            </a:r>
            <a:endParaRPr lang="en-US" altLang="zh-CN" sz="1350" kern="0" dirty="0">
              <a:solidFill>
                <a:srgbClr val="000000"/>
              </a:solidFill>
              <a:latin typeface="微软雅黑" panose="020B0503020204020204" pitchFamily="34" charset="-122"/>
              <a:sym typeface="Gill Sans" pitchFamily="-109" charset="0"/>
            </a:endParaRPr>
          </a:p>
        </p:txBody>
      </p:sp>
      <p:sp>
        <p:nvSpPr>
          <p:cNvPr id="14" name="圆角矩形 45"/>
          <p:cNvSpPr/>
          <p:nvPr/>
        </p:nvSpPr>
        <p:spPr>
          <a:xfrm>
            <a:off x="297278" y="4518065"/>
            <a:ext cx="5480773" cy="1363408"/>
          </a:xfrm>
          <a:prstGeom prst="roundRect">
            <a:avLst/>
          </a:prstGeom>
          <a:noFill/>
          <a:ln w="19050" cap="flat" cmpd="sng" algn="ctr">
            <a:solidFill>
              <a:schemeClr val="accent6"/>
            </a:solidFill>
            <a:prstDash val="solid"/>
          </a:ln>
          <a:effectLst/>
        </p:spPr>
        <p:txBody>
          <a:bodyPr lIns="91401" tIns="45701" rIns="91401" bIns="45701" rtlCol="0" anchor="ctr"/>
          <a:lstStyle/>
          <a:p>
            <a:pPr algn="ctr" defTabSz="409456">
              <a:defRPr/>
            </a:pPr>
            <a:endParaRPr lang="zh-CN" altLang="en-US" sz="1350" kern="0" dirty="0">
              <a:solidFill>
                <a:sysClr val="windowText" lastClr="000000"/>
              </a:solidFill>
              <a:latin typeface="微软雅黑" panose="020B0503020204020204" pitchFamily="34" charset="-122"/>
              <a:sym typeface="Gill Sans" pitchFamily="-109" charset="0"/>
            </a:endParaRPr>
          </a:p>
        </p:txBody>
      </p:sp>
      <p:sp>
        <p:nvSpPr>
          <p:cNvPr id="15" name="文本框 14"/>
          <p:cNvSpPr txBox="1"/>
          <p:nvPr/>
        </p:nvSpPr>
        <p:spPr>
          <a:xfrm>
            <a:off x="570592" y="4582248"/>
            <a:ext cx="4130992" cy="323127"/>
          </a:xfrm>
          <a:prstGeom prst="rect">
            <a:avLst/>
          </a:prstGeom>
          <a:noFill/>
        </p:spPr>
        <p:txBody>
          <a:bodyPr wrap="square" lIns="91401" tIns="45701" rIns="91401" bIns="45701" rtlCol="0">
            <a:spAutoFit/>
          </a:bodyPr>
          <a:lstStyle/>
          <a:p>
            <a:pPr algn="ctr" defTabSz="409456" fontAlgn="base" hangingPunct="0">
              <a:spcBef>
                <a:spcPct val="0"/>
              </a:spcBef>
              <a:spcAft>
                <a:spcPct val="0"/>
              </a:spcAft>
            </a:pPr>
            <a:r>
              <a:rPr lang="zh-CN" altLang="en-US" sz="1500" dirty="0">
                <a:solidFill>
                  <a:srgbClr val="F79646">
                    <a:lumMod val="50000"/>
                  </a:srgbClr>
                </a:solidFill>
                <a:latin typeface="微软雅黑" panose="020B0503020204020204" pitchFamily="34" charset="-122"/>
                <a:sym typeface="Gill Sans" pitchFamily="-109" charset="0"/>
              </a:rPr>
              <a:t>用户生命周期、用户行为分析、用户价值分析</a:t>
            </a:r>
          </a:p>
        </p:txBody>
      </p:sp>
      <p:sp>
        <p:nvSpPr>
          <p:cNvPr id="16" name="Rectangle 6"/>
          <p:cNvSpPr>
            <a:spLocks noChangeArrowheads="1"/>
          </p:cNvSpPr>
          <p:nvPr/>
        </p:nvSpPr>
        <p:spPr bwMode="auto">
          <a:xfrm>
            <a:off x="4074651" y="3306540"/>
            <a:ext cx="1280465" cy="613757"/>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chemeClr val="accent6"/>
            </a:solidFill>
            <a:prstDash val="solid"/>
            <a:headEnd/>
            <a:tailEnd/>
          </a:ln>
          <a:effectLst>
            <a:outerShdw blurRad="40000" dist="20000" dir="5400000" rotWithShape="0">
              <a:srgbClr val="000000">
                <a:alpha val="38000"/>
              </a:srgbClr>
            </a:outerShdw>
          </a:effectLst>
        </p:spPr>
        <p:txBody>
          <a:bodyPr wrap="none" lIns="105548" tIns="52775" rIns="105548" bIns="52775" anchor="ctr"/>
          <a:lstStyle/>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关联分析</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社交网络分析</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驱动因子分析</a:t>
            </a:r>
          </a:p>
        </p:txBody>
      </p:sp>
      <p:sp>
        <p:nvSpPr>
          <p:cNvPr id="17" name="Rectangle 6"/>
          <p:cNvSpPr>
            <a:spLocks noChangeArrowheads="1"/>
          </p:cNvSpPr>
          <p:nvPr/>
        </p:nvSpPr>
        <p:spPr bwMode="auto">
          <a:xfrm>
            <a:off x="4010627" y="4917804"/>
            <a:ext cx="1519337" cy="818256"/>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chemeClr val="accent6"/>
            </a:solidFill>
            <a:prstDash val="solid"/>
            <a:headEnd/>
            <a:tailEnd/>
          </a:ln>
          <a:effectLst>
            <a:outerShdw blurRad="40000" dist="20000" dir="5400000" rotWithShape="0">
              <a:srgbClr val="000000">
                <a:alpha val="38000"/>
              </a:srgbClr>
            </a:outerShdw>
          </a:effectLst>
        </p:spPr>
        <p:txBody>
          <a:bodyPr wrap="none" lIns="105548" tIns="52775" rIns="105548" bIns="52775" anchor="ctr"/>
          <a:lstStyle/>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价值用户分析</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用户评级分析</a:t>
            </a:r>
            <a:endParaRPr lang="en-US" altLang="zh-CN" sz="1350" kern="0" dirty="0">
              <a:solidFill>
                <a:srgbClr val="000000"/>
              </a:solidFill>
              <a:latin typeface="微软雅黑" panose="020B0503020204020204" pitchFamily="34" charset="-122"/>
              <a:sym typeface="Gill Sans" pitchFamily="-109" charset="0"/>
            </a:endParaRPr>
          </a:p>
          <a:p>
            <a:pPr algn="ctr" defTabSz="1068401" fontAlgn="base">
              <a:spcBef>
                <a:spcPct val="0"/>
              </a:spcBef>
              <a:spcAft>
                <a:spcPct val="0"/>
              </a:spcAft>
              <a:defRPr/>
            </a:pPr>
            <a:r>
              <a:rPr lang="zh-CN" altLang="en-US" sz="1350" kern="0" dirty="0">
                <a:solidFill>
                  <a:srgbClr val="000000"/>
                </a:solidFill>
                <a:latin typeface="微软雅黑" panose="020B0503020204020204" pitchFamily="34" charset="-122"/>
                <a:sym typeface="Gill Sans" pitchFamily="-109" charset="0"/>
              </a:rPr>
              <a:t>忠诚度分析</a:t>
            </a:r>
          </a:p>
        </p:txBody>
      </p:sp>
      <p:sp>
        <p:nvSpPr>
          <p:cNvPr id="18" name="下箭头 2"/>
          <p:cNvSpPr/>
          <p:nvPr/>
        </p:nvSpPr>
        <p:spPr bwMode="auto">
          <a:xfrm>
            <a:off x="6404327" y="4654827"/>
            <a:ext cx="224081" cy="355178"/>
          </a:xfrm>
          <a:prstGeom prst="downArrow">
            <a:avLst/>
          </a:prstGeom>
          <a:solidFill>
            <a:srgbClr val="FBFBFB"/>
          </a:solidFill>
          <a:ln w="9525" cap="flat" cmpd="sng" algn="ctr">
            <a:noFill/>
            <a:prstDash val="solid"/>
            <a:round/>
            <a:headEnd type="none" w="med" len="med"/>
            <a:tailEnd type="none" w="med" len="med"/>
          </a:ln>
          <a:effectLst/>
        </p:spPr>
        <p:txBody>
          <a:bodyPr vert="horz" wrap="square" lIns="91401" tIns="45701" rIns="91401" bIns="45701" numCol="1" rtlCol="0" anchor="t" anchorCtr="0" compatLnSpc="1">
            <a:prstTxWarp prst="textNoShape">
              <a:avLst/>
            </a:prstTxWarp>
            <a:spAutoFit/>
          </a:bodyPr>
          <a:lstStyle/>
          <a:p>
            <a:pPr defTabSz="913981" eaLnBrk="0" fontAlgn="base" hangingPunct="0">
              <a:spcBef>
                <a:spcPct val="50000"/>
              </a:spcBef>
              <a:spcAft>
                <a:spcPct val="0"/>
              </a:spcAft>
            </a:pPr>
            <a:endParaRPr lang="zh-CN" altLang="en-US" sz="1350" dirty="0">
              <a:solidFill>
                <a:prstClr val="black"/>
              </a:solidFill>
              <a:latin typeface="微软雅黑" panose="020B0503020204020204" pitchFamily="34" charset="-122"/>
              <a:sym typeface="Gill Sans" pitchFamily="-109" charset="0"/>
            </a:endParaRPr>
          </a:p>
        </p:txBody>
      </p:sp>
      <p:sp>
        <p:nvSpPr>
          <p:cNvPr id="19" name="下箭头 52"/>
          <p:cNvSpPr/>
          <p:nvPr/>
        </p:nvSpPr>
        <p:spPr bwMode="auto">
          <a:xfrm>
            <a:off x="2766359" y="4136519"/>
            <a:ext cx="510080" cy="398704"/>
          </a:xfrm>
          <a:prstGeom prst="downArrow">
            <a:avLst/>
          </a:prstGeom>
          <a:solidFill>
            <a:schemeClr val="accent2">
              <a:lumMod val="90000"/>
            </a:schemeClr>
          </a:solidFill>
          <a:ln w="9525" cap="flat" cmpd="sng" algn="ctr">
            <a:noFill/>
            <a:prstDash val="solid"/>
            <a:round/>
            <a:headEnd type="none" w="med" len="med"/>
            <a:tailEnd type="none" w="med" len="med"/>
          </a:ln>
          <a:effectLst/>
        </p:spPr>
        <p:txBody>
          <a:bodyPr vert="horz" wrap="square" lIns="91401" tIns="45701" rIns="91401" bIns="45701" numCol="1" rtlCol="0" anchor="t" anchorCtr="0" compatLnSpc="1">
            <a:prstTxWarp prst="textNoShape">
              <a:avLst/>
            </a:prstTxWarp>
            <a:spAutoFit/>
          </a:bodyPr>
          <a:lstStyle/>
          <a:p>
            <a:pPr defTabSz="913981" eaLnBrk="0" fontAlgn="base" hangingPunct="0">
              <a:spcBef>
                <a:spcPct val="50000"/>
              </a:spcBef>
              <a:spcAft>
                <a:spcPct val="0"/>
              </a:spcAft>
            </a:pPr>
            <a:endParaRPr lang="zh-CN" altLang="en-US" sz="1350" dirty="0">
              <a:solidFill>
                <a:prstClr val="black"/>
              </a:solidFill>
              <a:latin typeface="微软雅黑" panose="020B0503020204020204" pitchFamily="34" charset="-122"/>
              <a:sym typeface="Gill Sans" pitchFamily="-109" charset="0"/>
            </a:endParaRPr>
          </a:p>
        </p:txBody>
      </p:sp>
      <p:pic>
        <p:nvPicPr>
          <p:cNvPr id="20" name="图片 19"/>
          <p:cNvPicPr>
            <a:picLocks noChangeAspect="1"/>
          </p:cNvPicPr>
          <p:nvPr/>
        </p:nvPicPr>
        <p:blipFill>
          <a:blip r:embed="rId2"/>
          <a:stretch>
            <a:fillRect/>
          </a:stretch>
        </p:blipFill>
        <p:spPr>
          <a:xfrm>
            <a:off x="5928662" y="1438859"/>
            <a:ext cx="5341999" cy="4297201"/>
          </a:xfrm>
          <a:prstGeom prst="rect">
            <a:avLst/>
          </a:prstGeom>
        </p:spPr>
      </p:pic>
      <p:sp>
        <p:nvSpPr>
          <p:cNvPr id="21" name="文本框 20"/>
          <p:cNvSpPr txBox="1"/>
          <p:nvPr/>
        </p:nvSpPr>
        <p:spPr>
          <a:xfrm>
            <a:off x="8377188" y="1082849"/>
            <a:ext cx="1531111" cy="323127"/>
          </a:xfrm>
          <a:prstGeom prst="rect">
            <a:avLst/>
          </a:prstGeom>
          <a:noFill/>
        </p:spPr>
        <p:txBody>
          <a:bodyPr wrap="none" lIns="91401" tIns="45701" rIns="91401" bIns="45701" rtlCol="0">
            <a:spAutoFit/>
          </a:bodyPr>
          <a:lstStyle/>
          <a:p>
            <a:pPr algn="ctr" defTabSz="409456" fontAlgn="base" hangingPunct="0">
              <a:spcBef>
                <a:spcPct val="0"/>
              </a:spcBef>
              <a:spcAft>
                <a:spcPct val="0"/>
              </a:spcAft>
            </a:pPr>
            <a:r>
              <a:rPr lang="zh-CN" altLang="en-US" sz="1500" dirty="0">
                <a:solidFill>
                  <a:srgbClr val="F79646">
                    <a:lumMod val="50000"/>
                  </a:srgbClr>
                </a:solidFill>
                <a:latin typeface="微软雅黑" panose="020B0503020204020204" pitchFamily="34" charset="-122"/>
                <a:sym typeface="Gill Sans" pitchFamily="-109" charset="0"/>
              </a:rPr>
              <a:t>涉及到的算法：</a:t>
            </a:r>
          </a:p>
        </p:txBody>
      </p:sp>
      <p:sp>
        <p:nvSpPr>
          <p:cNvPr id="22" name="下箭头 52"/>
          <p:cNvSpPr/>
          <p:nvPr/>
        </p:nvSpPr>
        <p:spPr bwMode="auto">
          <a:xfrm>
            <a:off x="2790134" y="2464271"/>
            <a:ext cx="510080" cy="398704"/>
          </a:xfrm>
          <a:prstGeom prst="downArrow">
            <a:avLst/>
          </a:prstGeom>
          <a:solidFill>
            <a:schemeClr val="accent2">
              <a:lumMod val="90000"/>
            </a:schemeClr>
          </a:solidFill>
          <a:ln w="9525" cap="flat" cmpd="sng" algn="ctr">
            <a:noFill/>
            <a:prstDash val="solid"/>
            <a:round/>
            <a:headEnd type="none" w="med" len="med"/>
            <a:tailEnd type="none" w="med" len="med"/>
          </a:ln>
          <a:effectLst/>
        </p:spPr>
        <p:txBody>
          <a:bodyPr vert="horz" wrap="square" lIns="91401" tIns="45701" rIns="91401" bIns="45701" numCol="1" rtlCol="0" anchor="t" anchorCtr="0" compatLnSpc="1">
            <a:prstTxWarp prst="textNoShape">
              <a:avLst/>
            </a:prstTxWarp>
            <a:spAutoFit/>
          </a:bodyPr>
          <a:lstStyle/>
          <a:p>
            <a:pPr defTabSz="913981" eaLnBrk="0" fontAlgn="base" hangingPunct="0">
              <a:spcBef>
                <a:spcPct val="50000"/>
              </a:spcBef>
              <a:spcAft>
                <a:spcPct val="0"/>
              </a:spcAft>
            </a:pPr>
            <a:endParaRPr lang="zh-CN" altLang="en-US" sz="1350" dirty="0">
              <a:solidFill>
                <a:prstClr val="black"/>
              </a:solidFill>
              <a:latin typeface="微软雅黑" panose="020B0503020204020204" pitchFamily="34" charset="-122"/>
              <a:sym typeface="Gill Sans" pitchFamily="-109" charset="0"/>
            </a:endParaRPr>
          </a:p>
        </p:txBody>
      </p:sp>
    </p:spTree>
    <p:extLst>
      <p:ext uri="{BB962C8B-B14F-4D97-AF65-F5344CB8AC3E}">
        <p14:creationId xmlns:p14="http://schemas.microsoft.com/office/powerpoint/2010/main" val="9388131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13" name="文本框 12"/>
          <p:cNvSpPr txBox="1"/>
          <p:nvPr/>
        </p:nvSpPr>
        <p:spPr>
          <a:xfrm>
            <a:off x="1223680" y="1411941"/>
            <a:ext cx="6548720" cy="5088872"/>
          </a:xfrm>
          <a:prstGeom prst="rect">
            <a:avLst/>
          </a:prstGeom>
          <a:noFill/>
        </p:spPr>
        <p:txBody>
          <a:bodyPr wrap="square" rtlCol="0">
            <a:noAutofit/>
          </a:bodyPr>
          <a:lstStyle/>
          <a:p>
            <a:r>
              <a:rPr lang="en-US" altLang="zh-CN" sz="3200" dirty="0" smtClean="0">
                <a:latin typeface="+mn-ea"/>
              </a:rPr>
              <a:t>1</a:t>
            </a:r>
            <a:r>
              <a:rPr lang="zh-CN" altLang="en-US" sz="3200" dirty="0" smtClean="0">
                <a:latin typeface="+mn-ea"/>
              </a:rPr>
              <a:t>、画像系统概述</a:t>
            </a:r>
            <a:endParaRPr lang="en-US" altLang="zh-CN" sz="3200" dirty="0" smtClean="0">
              <a:latin typeface="+mn-ea"/>
            </a:endParaRPr>
          </a:p>
          <a:p>
            <a:r>
              <a:rPr lang="en-US" altLang="zh-CN" sz="3200" dirty="0" smtClean="0">
                <a:latin typeface="+mn-ea"/>
              </a:rPr>
              <a:t>2</a:t>
            </a:r>
            <a:r>
              <a:rPr lang="zh-CN" altLang="en-US" sz="3200" dirty="0" smtClean="0">
                <a:latin typeface="+mn-ea"/>
              </a:rPr>
              <a:t>、画像系统架构</a:t>
            </a:r>
            <a:endParaRPr lang="en-US" altLang="zh-CN" sz="3200" dirty="0" smtClean="0">
              <a:latin typeface="+mn-ea"/>
            </a:endParaRPr>
          </a:p>
          <a:p>
            <a:r>
              <a:rPr lang="en-US" altLang="zh-CN" sz="3200" dirty="0" smtClean="0">
                <a:latin typeface="+mn-ea"/>
              </a:rPr>
              <a:t>3</a:t>
            </a:r>
            <a:r>
              <a:rPr lang="zh-CN" altLang="en-US" sz="3200" dirty="0" smtClean="0">
                <a:latin typeface="+mn-ea"/>
              </a:rPr>
              <a:t>、标签体系建设</a:t>
            </a:r>
            <a:endParaRPr lang="en-US" altLang="zh-CN" sz="3200" dirty="0" smtClean="0">
              <a:latin typeface="+mn-ea"/>
            </a:endParaRPr>
          </a:p>
          <a:p>
            <a:r>
              <a:rPr lang="en-US" altLang="zh-CN" sz="3200" dirty="0" smtClean="0">
                <a:latin typeface="+mn-ea"/>
              </a:rPr>
              <a:t>4</a:t>
            </a:r>
            <a:r>
              <a:rPr lang="zh-CN" altLang="en-US" sz="3200" dirty="0" smtClean="0">
                <a:latin typeface="+mn-ea"/>
              </a:rPr>
              <a:t>、标签管理平台</a:t>
            </a:r>
            <a:endParaRPr lang="en-US" altLang="zh-CN" sz="3200" dirty="0" smtClean="0">
              <a:latin typeface="+mn-ea"/>
            </a:endParaRPr>
          </a:p>
          <a:p>
            <a:r>
              <a:rPr lang="en-US" altLang="zh-CN" sz="3200" dirty="0" smtClean="0">
                <a:latin typeface="+mn-ea"/>
              </a:rPr>
              <a:t>5</a:t>
            </a:r>
            <a:r>
              <a:rPr lang="zh-CN" altLang="en-US" sz="3200" dirty="0" smtClean="0">
                <a:latin typeface="+mn-ea"/>
              </a:rPr>
              <a:t>、画像应用平台</a:t>
            </a:r>
            <a:endParaRPr lang="en-US" altLang="zh-CN" sz="3200" dirty="0" smtClean="0">
              <a:latin typeface="+mn-ea"/>
            </a:endParaRPr>
          </a:p>
          <a:p>
            <a:r>
              <a:rPr lang="en-US" altLang="zh-CN" sz="3200" dirty="0" smtClean="0">
                <a:latin typeface="+mn-ea"/>
              </a:rPr>
              <a:t>6</a:t>
            </a:r>
            <a:r>
              <a:rPr lang="zh-CN" altLang="en-US" sz="3200" dirty="0" smtClean="0">
                <a:latin typeface="+mn-ea"/>
              </a:rPr>
              <a:t>、标签开放服务</a:t>
            </a:r>
            <a:endParaRPr lang="en-US" altLang="zh-CN" sz="3200" dirty="0" smtClean="0">
              <a:latin typeface="+mn-ea"/>
            </a:endParaRPr>
          </a:p>
          <a:p>
            <a:r>
              <a:rPr lang="en-US" altLang="zh-CN" sz="3200" dirty="0" smtClean="0">
                <a:latin typeface="+mn-ea"/>
              </a:rPr>
              <a:t>7</a:t>
            </a:r>
            <a:r>
              <a:rPr lang="zh-CN" altLang="en-US" sz="3200" dirty="0" smtClean="0">
                <a:latin typeface="+mn-ea"/>
              </a:rPr>
              <a:t>、关键技术方案</a:t>
            </a:r>
            <a:endParaRPr lang="en-US" altLang="zh-CN" sz="3200" dirty="0" smtClean="0">
              <a:latin typeface="+mn-ea"/>
            </a:endParaRPr>
          </a:p>
          <a:p>
            <a:r>
              <a:rPr lang="en-US" altLang="zh-CN" sz="3200" dirty="0" smtClean="0">
                <a:latin typeface="+mn-ea"/>
              </a:rPr>
              <a:t>8</a:t>
            </a:r>
            <a:r>
              <a:rPr lang="zh-CN" altLang="en-US" sz="3200" dirty="0" smtClean="0">
                <a:latin typeface="+mn-ea"/>
              </a:rPr>
              <a:t>、网络安全与隐私保护</a:t>
            </a:r>
            <a:endParaRPr lang="en-US" altLang="zh-CN" sz="3200" dirty="0" smtClean="0">
              <a:latin typeface="+mn-ea"/>
            </a:endParaRPr>
          </a:p>
          <a:p>
            <a:r>
              <a:rPr lang="en-US" altLang="zh-CN" sz="3200" dirty="0" smtClean="0">
                <a:latin typeface="+mn-ea"/>
              </a:rPr>
              <a:t>9</a:t>
            </a:r>
            <a:r>
              <a:rPr lang="zh-CN" altLang="en-US" sz="3200" dirty="0" smtClean="0">
                <a:latin typeface="+mn-ea"/>
              </a:rPr>
              <a:t>、版本计划</a:t>
            </a:r>
            <a:endParaRPr lang="zh-CN" altLang="en-US" sz="2400" dirty="0">
              <a:latin typeface="+mn-ea"/>
            </a:endParaRPr>
          </a:p>
        </p:txBody>
      </p:sp>
      <p:sp>
        <p:nvSpPr>
          <p:cNvPr id="14" name="左箭头 13"/>
          <p:cNvSpPr/>
          <p:nvPr/>
        </p:nvSpPr>
        <p:spPr>
          <a:xfrm>
            <a:off x="6201616" y="5016580"/>
            <a:ext cx="571500" cy="2143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00448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13" name="文本框 12"/>
          <p:cNvSpPr txBox="1"/>
          <p:nvPr/>
        </p:nvSpPr>
        <p:spPr>
          <a:xfrm>
            <a:off x="1223680" y="1411941"/>
            <a:ext cx="6548720" cy="5088872"/>
          </a:xfrm>
          <a:prstGeom prst="rect">
            <a:avLst/>
          </a:prstGeom>
          <a:noFill/>
        </p:spPr>
        <p:txBody>
          <a:bodyPr wrap="square" rtlCol="0">
            <a:noAutofit/>
          </a:bodyPr>
          <a:lstStyle/>
          <a:p>
            <a:r>
              <a:rPr lang="en-US" altLang="zh-CN" sz="3200" dirty="0" smtClean="0">
                <a:latin typeface="+mn-ea"/>
              </a:rPr>
              <a:t>1</a:t>
            </a:r>
            <a:r>
              <a:rPr lang="zh-CN" altLang="en-US" sz="3200" dirty="0" smtClean="0">
                <a:latin typeface="+mn-ea"/>
              </a:rPr>
              <a:t>、画像系统概述</a:t>
            </a:r>
            <a:endParaRPr lang="en-US" altLang="zh-CN" sz="3200" dirty="0" smtClean="0">
              <a:latin typeface="+mn-ea"/>
            </a:endParaRPr>
          </a:p>
          <a:p>
            <a:r>
              <a:rPr lang="en-US" altLang="zh-CN" sz="3200" dirty="0" smtClean="0">
                <a:latin typeface="+mn-ea"/>
              </a:rPr>
              <a:t>2</a:t>
            </a:r>
            <a:r>
              <a:rPr lang="zh-CN" altLang="en-US" sz="3200" dirty="0" smtClean="0">
                <a:latin typeface="+mn-ea"/>
              </a:rPr>
              <a:t>、画像系统架构</a:t>
            </a:r>
            <a:endParaRPr lang="en-US" altLang="zh-CN" sz="3200" dirty="0" smtClean="0">
              <a:latin typeface="+mn-ea"/>
            </a:endParaRPr>
          </a:p>
          <a:p>
            <a:r>
              <a:rPr lang="en-US" altLang="zh-CN" sz="3200" dirty="0" smtClean="0">
                <a:latin typeface="+mn-ea"/>
              </a:rPr>
              <a:t>3</a:t>
            </a:r>
            <a:r>
              <a:rPr lang="zh-CN" altLang="en-US" sz="3200" dirty="0" smtClean="0">
                <a:latin typeface="+mn-ea"/>
              </a:rPr>
              <a:t>、标签体系建设</a:t>
            </a:r>
            <a:endParaRPr lang="en-US" altLang="zh-CN" sz="3200" dirty="0" smtClean="0">
              <a:latin typeface="+mn-ea"/>
            </a:endParaRPr>
          </a:p>
          <a:p>
            <a:r>
              <a:rPr lang="en-US" altLang="zh-CN" sz="3200" dirty="0" smtClean="0">
                <a:latin typeface="+mn-ea"/>
              </a:rPr>
              <a:t>4</a:t>
            </a:r>
            <a:r>
              <a:rPr lang="zh-CN" altLang="en-US" sz="3200" dirty="0" smtClean="0">
                <a:latin typeface="+mn-ea"/>
              </a:rPr>
              <a:t>、标签管理平台</a:t>
            </a:r>
            <a:endParaRPr lang="en-US" altLang="zh-CN" sz="3200" dirty="0" smtClean="0">
              <a:latin typeface="+mn-ea"/>
            </a:endParaRPr>
          </a:p>
          <a:p>
            <a:r>
              <a:rPr lang="en-US" altLang="zh-CN" sz="3200" dirty="0" smtClean="0">
                <a:latin typeface="+mn-ea"/>
              </a:rPr>
              <a:t>5</a:t>
            </a:r>
            <a:r>
              <a:rPr lang="zh-CN" altLang="en-US" sz="3200" dirty="0" smtClean="0">
                <a:latin typeface="+mn-ea"/>
              </a:rPr>
              <a:t>、画像应用平台</a:t>
            </a:r>
            <a:endParaRPr lang="en-US" altLang="zh-CN" sz="3200" dirty="0" smtClean="0">
              <a:latin typeface="+mn-ea"/>
            </a:endParaRPr>
          </a:p>
          <a:p>
            <a:r>
              <a:rPr lang="en-US" altLang="zh-CN" sz="3200" dirty="0" smtClean="0">
                <a:latin typeface="+mn-ea"/>
              </a:rPr>
              <a:t>6</a:t>
            </a:r>
            <a:r>
              <a:rPr lang="zh-CN" altLang="en-US" sz="3200" dirty="0" smtClean="0">
                <a:latin typeface="+mn-ea"/>
              </a:rPr>
              <a:t>、标签开放服务</a:t>
            </a:r>
            <a:endParaRPr lang="en-US" altLang="zh-CN" sz="3200" dirty="0" smtClean="0">
              <a:latin typeface="+mn-ea"/>
            </a:endParaRPr>
          </a:p>
          <a:p>
            <a:r>
              <a:rPr lang="en-US" altLang="zh-CN" sz="3200" dirty="0" smtClean="0">
                <a:latin typeface="+mn-ea"/>
              </a:rPr>
              <a:t>7</a:t>
            </a:r>
            <a:r>
              <a:rPr lang="zh-CN" altLang="en-US" sz="3200" dirty="0" smtClean="0">
                <a:latin typeface="+mn-ea"/>
              </a:rPr>
              <a:t>、关键技术方案</a:t>
            </a:r>
            <a:endParaRPr lang="en-US" altLang="zh-CN" sz="3200" dirty="0" smtClean="0">
              <a:latin typeface="+mn-ea"/>
            </a:endParaRPr>
          </a:p>
          <a:p>
            <a:r>
              <a:rPr lang="en-US" altLang="zh-CN" sz="3200" dirty="0" smtClean="0">
                <a:latin typeface="+mn-ea"/>
              </a:rPr>
              <a:t>8</a:t>
            </a:r>
            <a:r>
              <a:rPr lang="zh-CN" altLang="en-US" sz="3200" dirty="0" smtClean="0">
                <a:latin typeface="+mn-ea"/>
              </a:rPr>
              <a:t>、网络安全与隐私保护</a:t>
            </a:r>
            <a:endParaRPr lang="en-US" altLang="zh-CN" sz="3200" dirty="0" smtClean="0">
              <a:latin typeface="+mn-ea"/>
            </a:endParaRPr>
          </a:p>
          <a:p>
            <a:r>
              <a:rPr lang="en-US" altLang="zh-CN" sz="3200" dirty="0" smtClean="0">
                <a:latin typeface="+mn-ea"/>
              </a:rPr>
              <a:t>9</a:t>
            </a:r>
            <a:r>
              <a:rPr lang="zh-CN" altLang="en-US" sz="3200" dirty="0" smtClean="0">
                <a:latin typeface="+mn-ea"/>
              </a:rPr>
              <a:t>、版本计划</a:t>
            </a:r>
            <a:endParaRPr lang="zh-CN" altLang="en-US" sz="2400" dirty="0">
              <a:latin typeface="+mn-ea"/>
            </a:endParaRPr>
          </a:p>
        </p:txBody>
      </p:sp>
      <p:sp>
        <p:nvSpPr>
          <p:cNvPr id="14" name="左箭头 13"/>
          <p:cNvSpPr/>
          <p:nvPr/>
        </p:nvSpPr>
        <p:spPr>
          <a:xfrm>
            <a:off x="4498040" y="5514121"/>
            <a:ext cx="571500" cy="2143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90355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画像</a:t>
            </a:r>
            <a:r>
              <a:rPr lang="en-US" altLang="zh-CN" sz="2700" dirty="0"/>
              <a:t>TOP</a:t>
            </a:r>
            <a:r>
              <a:rPr lang="zh-CN" altLang="en-US" sz="2700" dirty="0"/>
              <a:t>需求分解</a:t>
            </a:r>
          </a:p>
        </p:txBody>
      </p:sp>
      <p:graphicFrame>
        <p:nvGraphicFramePr>
          <p:cNvPr id="4" name="表格 3"/>
          <p:cNvGraphicFramePr>
            <a:graphicFrameLocks noGrp="1"/>
          </p:cNvGraphicFramePr>
          <p:nvPr>
            <p:extLst/>
          </p:nvPr>
        </p:nvGraphicFramePr>
        <p:xfrm>
          <a:off x="523880" y="992186"/>
          <a:ext cx="10702188" cy="5406898"/>
        </p:xfrm>
        <a:graphic>
          <a:graphicData uri="http://schemas.openxmlformats.org/drawingml/2006/table">
            <a:tbl>
              <a:tblPr firstRow="1" bandRow="1">
                <a:tableStyleId>{69CF1AB2-1976-4502-BF36-3FF5EA218861}</a:tableStyleId>
              </a:tblPr>
              <a:tblGrid>
                <a:gridCol w="1596980"/>
                <a:gridCol w="7199655"/>
                <a:gridCol w="1905553"/>
              </a:tblGrid>
              <a:tr h="366143">
                <a:tc>
                  <a:txBody>
                    <a:bodyPr/>
                    <a:lstStyle/>
                    <a:p>
                      <a:pPr algn="ctr"/>
                      <a:r>
                        <a:rPr lang="zh-CN" altLang="en-US" sz="1800" dirty="0" smtClean="0">
                          <a:solidFill>
                            <a:schemeClr val="bg1"/>
                          </a:solidFill>
                          <a:latin typeface="微软雅黑" pitchFamily="34" charset="-122"/>
                          <a:ea typeface="微软雅黑" pitchFamily="34" charset="-122"/>
                        </a:rPr>
                        <a:t>分类</a:t>
                      </a:r>
                      <a:endParaRPr lang="zh-CN" altLang="en-US" sz="1800" dirty="0">
                        <a:solidFill>
                          <a:schemeClr val="bg1"/>
                        </a:solidFill>
                        <a:latin typeface="微软雅黑" pitchFamily="34" charset="-122"/>
                        <a:ea typeface="微软雅黑" pitchFamily="34" charset="-122"/>
                      </a:endParaRPr>
                    </a:p>
                  </a:txBody>
                  <a:tcPr marL="68544" marR="68544" marT="34272" marB="34272" anchor="ctr">
                    <a:solidFill>
                      <a:schemeClr val="accent5">
                        <a:lumMod val="50000"/>
                      </a:schemeClr>
                    </a:solidFill>
                  </a:tcPr>
                </a:tc>
                <a:tc>
                  <a:txBody>
                    <a:bodyPr/>
                    <a:lstStyle/>
                    <a:p>
                      <a:pPr algn="ctr"/>
                      <a:r>
                        <a:rPr lang="zh-CN" altLang="en-US" sz="1800" dirty="0" smtClean="0">
                          <a:solidFill>
                            <a:schemeClr val="bg1"/>
                          </a:solidFill>
                          <a:latin typeface="微软雅黑" pitchFamily="34" charset="-122"/>
                          <a:ea typeface="微软雅黑" pitchFamily="34" charset="-122"/>
                        </a:rPr>
                        <a:t>重点工作描述</a:t>
                      </a:r>
                      <a:endParaRPr lang="zh-CN" altLang="en-US" sz="1800" dirty="0">
                        <a:solidFill>
                          <a:schemeClr val="bg1"/>
                        </a:solidFill>
                        <a:latin typeface="微软雅黑" pitchFamily="34" charset="-122"/>
                        <a:ea typeface="微软雅黑" pitchFamily="34" charset="-122"/>
                      </a:endParaRPr>
                    </a:p>
                  </a:txBody>
                  <a:tcPr marL="68544" marR="68544" marT="34272" marB="34272" anchor="ctr">
                    <a:solidFill>
                      <a:schemeClr val="accent5">
                        <a:lumMod val="50000"/>
                      </a:schemeClr>
                    </a:solidFill>
                  </a:tcPr>
                </a:tc>
                <a:tc>
                  <a:txBody>
                    <a:bodyPr/>
                    <a:lstStyle/>
                    <a:p>
                      <a:pPr algn="ctr"/>
                      <a:r>
                        <a:rPr lang="zh-CN" altLang="en-US" sz="1800" dirty="0" smtClean="0">
                          <a:solidFill>
                            <a:schemeClr val="bg1"/>
                          </a:solidFill>
                          <a:latin typeface="微软雅黑" pitchFamily="34" charset="-122"/>
                          <a:ea typeface="微软雅黑" pitchFamily="34" charset="-122"/>
                        </a:rPr>
                        <a:t>优先级</a:t>
                      </a:r>
                      <a:r>
                        <a:rPr lang="en-US" altLang="zh-CN" sz="1800" dirty="0" smtClean="0">
                          <a:solidFill>
                            <a:schemeClr val="bg1"/>
                          </a:solidFill>
                          <a:latin typeface="微软雅黑" pitchFamily="34" charset="-122"/>
                          <a:ea typeface="微软雅黑" pitchFamily="34" charset="-122"/>
                        </a:rPr>
                        <a:t>&amp;</a:t>
                      </a:r>
                      <a:r>
                        <a:rPr lang="zh-CN" altLang="en-US" sz="1800" dirty="0" smtClean="0">
                          <a:solidFill>
                            <a:schemeClr val="bg1"/>
                          </a:solidFill>
                          <a:latin typeface="微软雅黑" pitchFamily="34" charset="-122"/>
                          <a:ea typeface="微软雅黑" pitchFamily="34" charset="-122"/>
                        </a:rPr>
                        <a:t>计划</a:t>
                      </a:r>
                      <a:endParaRPr lang="zh-CN" altLang="en-US" sz="1800" dirty="0">
                        <a:solidFill>
                          <a:schemeClr val="bg1"/>
                        </a:solidFill>
                        <a:latin typeface="微软雅黑" pitchFamily="34" charset="-122"/>
                        <a:ea typeface="微软雅黑" pitchFamily="34" charset="-122"/>
                      </a:endParaRPr>
                    </a:p>
                  </a:txBody>
                  <a:tcPr marL="68544" marR="68544" marT="34272" marB="34272" anchor="ctr">
                    <a:solidFill>
                      <a:schemeClr val="accent5">
                        <a:lumMod val="50000"/>
                      </a:schemeClr>
                    </a:solidFill>
                  </a:tcPr>
                </a:tc>
              </a:tr>
              <a:tr h="546279">
                <a:tc>
                  <a:txBody>
                    <a:bodyPr/>
                    <a:lstStyle/>
                    <a:p>
                      <a:pPr marL="0" algn="l" defTabSz="914400" rtl="0" eaLnBrk="1" latinLnBrk="0" hangingPunct="1"/>
                      <a:r>
                        <a:rPr lang="zh-CN" altLang="en-US" sz="1500" kern="1200" dirty="0" smtClean="0">
                          <a:solidFill>
                            <a:schemeClr val="dk1"/>
                          </a:solidFill>
                          <a:latin typeface="微软雅黑" pitchFamily="34" charset="-122"/>
                          <a:ea typeface="微软雅黑" pitchFamily="34" charset="-122"/>
                          <a:cs typeface="+mn-cs"/>
                        </a:rPr>
                        <a:t>画像数据集市设计及实施</a:t>
                      </a:r>
                      <a:endParaRPr lang="zh-CN" altLang="en-US" sz="1500" kern="1200" dirty="0">
                        <a:solidFill>
                          <a:schemeClr val="dk1"/>
                        </a:solidFill>
                        <a:latin typeface="微软雅黑" pitchFamily="34" charset="-122"/>
                        <a:ea typeface="微软雅黑" pitchFamily="34" charset="-122"/>
                        <a:cs typeface="+mn-cs"/>
                      </a:endParaRPr>
                    </a:p>
                  </a:txBody>
                  <a:tcPr marL="68544" marR="68544" marT="34272" marB="34272">
                    <a:solidFill>
                      <a:schemeClr val="accent5">
                        <a:lumMod val="40000"/>
                        <a:lumOff val="60000"/>
                      </a:schemeClr>
                    </a:solidFill>
                  </a:tcPr>
                </a:tc>
                <a:tc>
                  <a:txBody>
                    <a:bodyPr/>
                    <a:lstStyle/>
                    <a:p>
                      <a:pPr marL="0" algn="l" defTabSz="914400" rtl="0" eaLnBrk="1" latinLnBrk="0" hangingPunct="1"/>
                      <a:r>
                        <a:rPr lang="zh-CN" altLang="en-US" sz="1500" kern="1200" dirty="0" smtClean="0">
                          <a:solidFill>
                            <a:schemeClr val="dk1"/>
                          </a:solidFill>
                          <a:latin typeface="微软雅黑" pitchFamily="34" charset="-122"/>
                          <a:ea typeface="微软雅黑" pitchFamily="34" charset="-122"/>
                          <a:cs typeface="+mn-cs"/>
                        </a:rPr>
                        <a:t>完成画像数据集市</a:t>
                      </a:r>
                      <a:r>
                        <a:rPr lang="en-US" altLang="zh-CN" sz="1500" kern="1200" dirty="0" smtClean="0">
                          <a:solidFill>
                            <a:schemeClr val="dk1"/>
                          </a:solidFill>
                          <a:latin typeface="微软雅黑" pitchFamily="34" charset="-122"/>
                          <a:ea typeface="微软雅黑" pitchFamily="34" charset="-122"/>
                          <a:cs typeface="+mn-cs"/>
                        </a:rPr>
                        <a:t>ADS</a:t>
                      </a:r>
                      <a:r>
                        <a:rPr lang="zh-CN" altLang="en-US" sz="1500" kern="1200" dirty="0" smtClean="0">
                          <a:solidFill>
                            <a:schemeClr val="dk1"/>
                          </a:solidFill>
                          <a:latin typeface="微软雅黑" pitchFamily="34" charset="-122"/>
                          <a:ea typeface="微软雅黑" pitchFamily="34" charset="-122"/>
                          <a:cs typeface="+mn-cs"/>
                        </a:rPr>
                        <a:t>模型设计，并迁移到</a:t>
                      </a:r>
                      <a:r>
                        <a:rPr lang="en-US" altLang="zh-CN" sz="1500" kern="1200" dirty="0" smtClean="0">
                          <a:solidFill>
                            <a:schemeClr val="dk1"/>
                          </a:solidFill>
                          <a:latin typeface="微软雅黑" pitchFamily="34" charset="-122"/>
                          <a:ea typeface="微软雅黑" pitchFamily="34" charset="-122"/>
                          <a:cs typeface="+mn-cs"/>
                        </a:rPr>
                        <a:t>DataOne</a:t>
                      </a:r>
                      <a:r>
                        <a:rPr lang="zh-CN" altLang="en-US" sz="1500" kern="1200" dirty="0" smtClean="0">
                          <a:solidFill>
                            <a:schemeClr val="dk1"/>
                          </a:solidFill>
                          <a:latin typeface="微软雅黑" pitchFamily="34" charset="-122"/>
                          <a:ea typeface="微软雅黑" pitchFamily="34" charset="-122"/>
                          <a:cs typeface="+mn-cs"/>
                        </a:rPr>
                        <a:t>数据架构，标签查询引擎切换到</a:t>
                      </a:r>
                      <a:r>
                        <a:rPr lang="en-US" altLang="zh-CN" sz="1500" kern="1200" dirty="0" smtClean="0">
                          <a:solidFill>
                            <a:schemeClr val="dk1"/>
                          </a:solidFill>
                          <a:latin typeface="微软雅黑" pitchFamily="34" charset="-122"/>
                          <a:ea typeface="微软雅黑" pitchFamily="34" charset="-122"/>
                          <a:cs typeface="+mn-cs"/>
                        </a:rPr>
                        <a:t>MPP DB</a:t>
                      </a:r>
                    </a:p>
                  </a:txBody>
                  <a:tcPr marL="68544" marR="68544" marT="34272" marB="34272">
                    <a:solidFill>
                      <a:schemeClr val="accent5">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kern="1200" dirty="0" smtClean="0">
                          <a:solidFill>
                            <a:schemeClr val="dk1"/>
                          </a:solidFill>
                          <a:latin typeface="微软雅黑" pitchFamily="34" charset="-122"/>
                          <a:ea typeface="微软雅黑" pitchFamily="34" charset="-122"/>
                          <a:cs typeface="+mn-cs"/>
                        </a:rPr>
                        <a:t>高，</a:t>
                      </a:r>
                      <a:r>
                        <a:rPr lang="en-US" altLang="zh-CN" sz="1500" kern="1200" dirty="0" smtClean="0">
                          <a:solidFill>
                            <a:schemeClr val="dk1"/>
                          </a:solidFill>
                          <a:latin typeface="微软雅黑" pitchFamily="34" charset="-122"/>
                          <a:ea typeface="微软雅黑" pitchFamily="34" charset="-122"/>
                          <a:cs typeface="+mn-cs"/>
                        </a:rPr>
                        <a:t>Q1~Q2</a:t>
                      </a:r>
                      <a:endParaRPr lang="zh-CN" altLang="en-US"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40000"/>
                        <a:lumOff val="60000"/>
                      </a:schemeClr>
                    </a:solidFill>
                  </a:tcPr>
                </a:tc>
              </a:tr>
              <a:tr h="464919">
                <a:tc rowSpan="3">
                  <a:txBody>
                    <a:bodyPr/>
                    <a:lstStyle/>
                    <a:p>
                      <a:pPr marL="0" algn="l" defTabSz="914400" rtl="0" eaLnBrk="1" latinLnBrk="0" hangingPunct="1"/>
                      <a:r>
                        <a:rPr lang="zh-CN" altLang="en-US" sz="1500" kern="1200" dirty="0" smtClean="0">
                          <a:solidFill>
                            <a:schemeClr val="dk1"/>
                          </a:solidFill>
                          <a:latin typeface="微软雅黑" pitchFamily="34" charset="-122"/>
                          <a:ea typeface="微软雅黑" pitchFamily="34" charset="-122"/>
                          <a:cs typeface="+mn-cs"/>
                        </a:rPr>
                        <a:t>标签体系优化及标签质量提升</a:t>
                      </a:r>
                      <a:endParaRPr lang="zh-CN" altLang="en-US" sz="1500" kern="1200" dirty="0">
                        <a:solidFill>
                          <a:schemeClr val="dk1"/>
                        </a:solidFill>
                        <a:latin typeface="微软雅黑" pitchFamily="34" charset="-122"/>
                        <a:ea typeface="微软雅黑" pitchFamily="34" charset="-122"/>
                        <a:cs typeface="+mn-cs"/>
                      </a:endParaRPr>
                    </a:p>
                  </a:txBody>
                  <a:tcPr marL="68544" marR="68544" marT="34272" marB="34272" anchor="ctr">
                    <a:solidFill>
                      <a:schemeClr val="accent5">
                        <a:lumMod val="20000"/>
                        <a:lumOff val="80000"/>
                      </a:schemeClr>
                    </a:solidFill>
                  </a:tcPr>
                </a:tc>
                <a:tc>
                  <a:txBody>
                    <a:bodyPr/>
                    <a:lstStyle/>
                    <a:p>
                      <a:pPr marL="0" algn="l" defTabSz="914400" rtl="0" eaLnBrk="1" latinLnBrk="0" hangingPunct="1"/>
                      <a:r>
                        <a:rPr lang="zh-CN" altLang="en-US" sz="1500" kern="1200" dirty="0" smtClean="0">
                          <a:solidFill>
                            <a:schemeClr val="dk1"/>
                          </a:solidFill>
                          <a:latin typeface="微软雅黑" pitchFamily="34" charset="-122"/>
                          <a:ea typeface="微软雅黑" pitchFamily="34" charset="-122"/>
                          <a:cs typeface="+mn-cs"/>
                        </a:rPr>
                        <a:t>新标签体系梳理成果落地</a:t>
                      </a:r>
                      <a:endParaRPr lang="zh-CN" altLang="en-US" sz="1500" kern="1200" dirty="0">
                        <a:solidFill>
                          <a:schemeClr val="dk1"/>
                        </a:solidFill>
                        <a:latin typeface="微软雅黑" pitchFamily="34" charset="-122"/>
                        <a:ea typeface="微软雅黑" pitchFamily="34" charset="-122"/>
                        <a:cs typeface="+mn-cs"/>
                      </a:endParaRPr>
                    </a:p>
                  </a:txBody>
                  <a:tcPr marL="68544" marR="68544" marT="34272" marB="34272">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kern="1200" dirty="0" smtClean="0">
                          <a:solidFill>
                            <a:schemeClr val="dk1"/>
                          </a:solidFill>
                          <a:latin typeface="微软雅黑" pitchFamily="34" charset="-122"/>
                          <a:ea typeface="微软雅黑" pitchFamily="34" charset="-122"/>
                          <a:cs typeface="+mn-cs"/>
                        </a:rPr>
                        <a:t>高，</a:t>
                      </a:r>
                      <a:r>
                        <a:rPr lang="en-US" altLang="zh-CN" sz="1500" kern="1200" dirty="0" smtClean="0">
                          <a:solidFill>
                            <a:schemeClr val="dk1"/>
                          </a:solidFill>
                          <a:latin typeface="微软雅黑" pitchFamily="34" charset="-122"/>
                          <a:ea typeface="微软雅黑" pitchFamily="34" charset="-122"/>
                          <a:cs typeface="+mn-cs"/>
                        </a:rPr>
                        <a:t>Q2~Q4</a:t>
                      </a:r>
                      <a:endParaRPr lang="zh-CN" altLang="en-US"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20000"/>
                        <a:lumOff val="80000"/>
                      </a:schemeClr>
                    </a:solidFill>
                  </a:tcPr>
                </a:tc>
              </a:tr>
              <a:tr h="525700">
                <a:tc vMerge="1">
                  <a:txBody>
                    <a:bodyPr/>
                    <a:lstStyle/>
                    <a:p>
                      <a:pPr algn="ctr"/>
                      <a:endParaRPr lang="zh-CN" altLang="en-US" sz="1800" dirty="0">
                        <a:latin typeface="+mn-ea"/>
                        <a:ea typeface="+mn-ea"/>
                      </a:endParaRPr>
                    </a:p>
                  </a:txBody>
                  <a:tcPr marL="91401" marR="91401" marT="45701" marB="45701" anchor="ctr"/>
                </a:tc>
                <a:tc>
                  <a:txBody>
                    <a:bodyPr/>
                    <a:lstStyle/>
                    <a:p>
                      <a:pPr marL="0" algn="l" defTabSz="914400" rtl="0" eaLnBrk="1" latinLnBrk="0" hangingPunct="1"/>
                      <a:r>
                        <a:rPr lang="zh-CN" altLang="en-US" sz="1500" kern="1200" dirty="0" smtClean="0">
                          <a:solidFill>
                            <a:schemeClr val="dk1"/>
                          </a:solidFill>
                          <a:latin typeface="微软雅黑" pitchFamily="34" charset="-122"/>
                          <a:ea typeface="微软雅黑" pitchFamily="34" charset="-122"/>
                          <a:cs typeface="+mn-cs"/>
                        </a:rPr>
                        <a:t>设备类基础标签质量准确率提升到</a:t>
                      </a:r>
                      <a:r>
                        <a:rPr lang="en-US" altLang="zh-CN" sz="1500" kern="1200" dirty="0" smtClean="0">
                          <a:solidFill>
                            <a:schemeClr val="dk1"/>
                          </a:solidFill>
                          <a:latin typeface="微软雅黑" pitchFamily="34" charset="-122"/>
                          <a:ea typeface="微软雅黑" pitchFamily="34" charset="-122"/>
                          <a:cs typeface="+mn-cs"/>
                        </a:rPr>
                        <a:t>100%</a:t>
                      </a:r>
                      <a:r>
                        <a:rPr lang="zh-CN" altLang="en-US" sz="1500" kern="1200" dirty="0" smtClean="0">
                          <a:solidFill>
                            <a:schemeClr val="dk1"/>
                          </a:solidFill>
                          <a:latin typeface="微软雅黑" pitchFamily="34" charset="-122"/>
                          <a:ea typeface="微软雅黑" pitchFamily="34" charset="-122"/>
                          <a:cs typeface="+mn-cs"/>
                        </a:rPr>
                        <a:t>；用户挖掘类基础属性标签准确率提升到</a:t>
                      </a:r>
                      <a:r>
                        <a:rPr lang="en-US" altLang="zh-CN" sz="1500" kern="1200" dirty="0" smtClean="0">
                          <a:solidFill>
                            <a:schemeClr val="dk1"/>
                          </a:solidFill>
                          <a:latin typeface="微软雅黑" pitchFamily="34" charset="-122"/>
                          <a:ea typeface="微软雅黑" pitchFamily="34" charset="-122"/>
                          <a:cs typeface="+mn-cs"/>
                        </a:rPr>
                        <a:t>90%</a:t>
                      </a:r>
                      <a:endParaRPr lang="zh-CN" altLang="en-US" sz="1500" kern="1200" dirty="0">
                        <a:solidFill>
                          <a:schemeClr val="dk1"/>
                        </a:solidFill>
                        <a:latin typeface="微软雅黑" pitchFamily="34" charset="-122"/>
                        <a:ea typeface="微软雅黑" pitchFamily="34" charset="-122"/>
                        <a:cs typeface="+mn-cs"/>
                      </a:endParaRPr>
                    </a:p>
                  </a:txBody>
                  <a:tcPr marL="68544" marR="68544" marT="34272" marB="34272">
                    <a:solidFill>
                      <a:schemeClr val="accent5">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kern="1200" dirty="0" smtClean="0">
                          <a:solidFill>
                            <a:schemeClr val="dk1"/>
                          </a:solidFill>
                          <a:latin typeface="微软雅黑" pitchFamily="34" charset="-122"/>
                          <a:ea typeface="微软雅黑" pitchFamily="34" charset="-122"/>
                          <a:cs typeface="+mn-cs"/>
                        </a:rPr>
                        <a:t>高，</a:t>
                      </a:r>
                      <a:r>
                        <a:rPr lang="en-US" altLang="zh-CN" sz="1500" kern="1200" dirty="0" smtClean="0">
                          <a:solidFill>
                            <a:schemeClr val="dk1"/>
                          </a:solidFill>
                          <a:latin typeface="微软雅黑" pitchFamily="34" charset="-122"/>
                          <a:ea typeface="微软雅黑" pitchFamily="34" charset="-122"/>
                          <a:cs typeface="+mn-cs"/>
                        </a:rPr>
                        <a:t>Q2~Q4</a:t>
                      </a:r>
                      <a:endParaRPr lang="zh-CN" altLang="en-US" sz="1500" kern="1200" dirty="0">
                        <a:solidFill>
                          <a:schemeClr val="dk1"/>
                        </a:solidFill>
                        <a:latin typeface="微软雅黑" pitchFamily="34" charset="-122"/>
                        <a:ea typeface="微软雅黑" pitchFamily="34" charset="-122"/>
                        <a:cs typeface="+mn-cs"/>
                      </a:endParaRPr>
                    </a:p>
                  </a:txBody>
                  <a:tcPr marL="68544" marR="68544" marT="34272" marB="34272">
                    <a:solidFill>
                      <a:schemeClr val="accent5">
                        <a:lumMod val="40000"/>
                        <a:lumOff val="60000"/>
                      </a:schemeClr>
                    </a:solidFill>
                  </a:tcPr>
                </a:tc>
              </a:tr>
              <a:tr h="551549">
                <a:tc vMerge="1">
                  <a:txBody>
                    <a:bodyPr/>
                    <a:lstStyle/>
                    <a:p>
                      <a:pPr algn="ctr"/>
                      <a:endParaRPr lang="zh-CN" altLang="en-US" sz="2100" dirty="0">
                        <a:latin typeface="微软雅黑" pitchFamily="34" charset="-122"/>
                        <a:ea typeface="微软雅黑" pitchFamily="34" charset="-122"/>
                      </a:endParaRPr>
                    </a:p>
                  </a:txBody>
                  <a:tcPr marL="121868" marR="121868" marT="60934" marB="60934"/>
                </a:tc>
                <a:tc>
                  <a:txBody>
                    <a:bodyPr/>
                    <a:lstStyle/>
                    <a:p>
                      <a:pPr marL="0" algn="l" defTabSz="914400" rtl="0" eaLnBrk="1" latinLnBrk="0" hangingPunct="1"/>
                      <a:r>
                        <a:rPr lang="zh-CN" altLang="en-US" sz="1500" kern="1200" dirty="0" smtClean="0">
                          <a:solidFill>
                            <a:schemeClr val="dk1"/>
                          </a:solidFill>
                          <a:latin typeface="微软雅黑" pitchFamily="34" charset="-122"/>
                          <a:ea typeface="微软雅黑" pitchFamily="34" charset="-122"/>
                          <a:cs typeface="+mn-cs"/>
                        </a:rPr>
                        <a:t>支持业务自定义标签、第三方标签及数据导入、基于时间序列的行为动态属性标签</a:t>
                      </a:r>
                      <a:endParaRPr lang="zh-CN" altLang="en-US" sz="1500" kern="1200" dirty="0">
                        <a:solidFill>
                          <a:schemeClr val="dk1"/>
                        </a:solidFill>
                        <a:latin typeface="微软雅黑" pitchFamily="34" charset="-122"/>
                        <a:ea typeface="微软雅黑" pitchFamily="34" charset="-122"/>
                        <a:cs typeface="+mn-cs"/>
                      </a:endParaRPr>
                    </a:p>
                  </a:txBody>
                  <a:tcPr marL="68544" marR="68544" marT="34272" marB="34272">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kern="1200" dirty="0" smtClean="0">
                          <a:solidFill>
                            <a:schemeClr val="dk1"/>
                          </a:solidFill>
                          <a:latin typeface="微软雅黑" pitchFamily="34" charset="-122"/>
                          <a:ea typeface="微软雅黑" pitchFamily="34" charset="-122"/>
                          <a:cs typeface="+mn-cs"/>
                        </a:rPr>
                        <a:t>高，</a:t>
                      </a:r>
                      <a:r>
                        <a:rPr lang="en-US" altLang="zh-CN" sz="1500" kern="1200" dirty="0" smtClean="0">
                          <a:solidFill>
                            <a:schemeClr val="dk1"/>
                          </a:solidFill>
                          <a:latin typeface="微软雅黑" pitchFamily="34" charset="-122"/>
                          <a:ea typeface="微软雅黑" pitchFamily="34" charset="-122"/>
                          <a:cs typeface="+mn-cs"/>
                        </a:rPr>
                        <a:t>Q2~Q4</a:t>
                      </a:r>
                      <a:endParaRPr lang="zh-CN" altLang="en-US"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20000"/>
                        <a:lumOff val="80000"/>
                      </a:schemeClr>
                    </a:solidFill>
                  </a:tcPr>
                </a:tc>
              </a:tr>
              <a:tr h="546279">
                <a:tc rowSpan="2">
                  <a:txBody>
                    <a:bodyPr/>
                    <a:lstStyle/>
                    <a:p>
                      <a:pPr marL="0" algn="l" defTabSz="914400" rtl="0" eaLnBrk="1" latinLnBrk="0" hangingPunct="1"/>
                      <a:r>
                        <a:rPr lang="zh-CN" altLang="en-US" sz="1500" kern="1200" dirty="0" smtClean="0">
                          <a:solidFill>
                            <a:schemeClr val="dk1"/>
                          </a:solidFill>
                          <a:latin typeface="微软雅黑" pitchFamily="34" charset="-122"/>
                          <a:ea typeface="微软雅黑" pitchFamily="34" charset="-122"/>
                          <a:cs typeface="+mn-cs"/>
                        </a:rPr>
                        <a:t>画像全球统一版本及实施</a:t>
                      </a:r>
                      <a:endParaRPr lang="zh-CN" altLang="en-US" sz="1500" kern="1200" dirty="0">
                        <a:solidFill>
                          <a:schemeClr val="dk1"/>
                        </a:solidFill>
                        <a:latin typeface="微软雅黑" pitchFamily="34" charset="-122"/>
                        <a:ea typeface="微软雅黑" pitchFamily="34" charset="-122"/>
                        <a:cs typeface="+mn-cs"/>
                      </a:endParaRPr>
                    </a:p>
                  </a:txBody>
                  <a:tcPr marL="68544" marR="68544" marT="34272" marB="34272" anchor="ctr">
                    <a:solidFill>
                      <a:schemeClr val="accent5">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kern="1200" dirty="0" smtClean="0">
                          <a:solidFill>
                            <a:schemeClr val="dk1"/>
                          </a:solidFill>
                          <a:latin typeface="微软雅黑" pitchFamily="34" charset="-122"/>
                          <a:ea typeface="微软雅黑" pitchFamily="34" charset="-122"/>
                          <a:cs typeface="+mn-cs"/>
                        </a:rPr>
                        <a:t>画像全球化统一版本，通过</a:t>
                      </a:r>
                      <a:r>
                        <a:rPr lang="en-US" altLang="zh-CN" sz="1500" kern="1200" dirty="0" smtClean="0">
                          <a:solidFill>
                            <a:schemeClr val="dk1"/>
                          </a:solidFill>
                          <a:latin typeface="微软雅黑" pitchFamily="34" charset="-122"/>
                          <a:ea typeface="微软雅黑" pitchFamily="34" charset="-122"/>
                          <a:cs typeface="+mn-cs"/>
                        </a:rPr>
                        <a:t>ICSL</a:t>
                      </a:r>
                      <a:r>
                        <a:rPr lang="zh-CN" altLang="en-US" sz="1500" kern="1200" dirty="0" smtClean="0">
                          <a:solidFill>
                            <a:schemeClr val="dk1"/>
                          </a:solidFill>
                          <a:latin typeface="微软雅黑" pitchFamily="34" charset="-122"/>
                          <a:ea typeface="微软雅黑" pitchFamily="34" charset="-122"/>
                          <a:cs typeface="+mn-cs"/>
                        </a:rPr>
                        <a:t>安全测试及双官认证，适配国内、海外数据模型、全球化特性（支持中英文）</a:t>
                      </a:r>
                      <a:endParaRPr lang="en-US" altLang="zh-CN"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kern="1200" dirty="0" smtClean="0">
                          <a:solidFill>
                            <a:schemeClr val="dk1"/>
                          </a:solidFill>
                          <a:latin typeface="微软雅黑" pitchFamily="34" charset="-122"/>
                          <a:ea typeface="微软雅黑" pitchFamily="34" charset="-122"/>
                          <a:cs typeface="+mn-cs"/>
                        </a:rPr>
                        <a:t>高，</a:t>
                      </a:r>
                      <a:r>
                        <a:rPr lang="en-US" altLang="zh-CN" sz="1500" kern="1200" dirty="0" smtClean="0">
                          <a:solidFill>
                            <a:schemeClr val="dk1"/>
                          </a:solidFill>
                          <a:latin typeface="微软雅黑" pitchFamily="34" charset="-122"/>
                          <a:ea typeface="微软雅黑" pitchFamily="34" charset="-122"/>
                          <a:cs typeface="+mn-cs"/>
                        </a:rPr>
                        <a:t>Q2~Q3</a:t>
                      </a:r>
                      <a:endParaRPr lang="zh-CN" altLang="en-US"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40000"/>
                        <a:lumOff val="60000"/>
                      </a:schemeClr>
                    </a:solidFill>
                  </a:tcPr>
                </a:tc>
              </a:tr>
              <a:tr h="542410">
                <a:tc vMerge="1">
                  <a:txBody>
                    <a:bodyPr/>
                    <a:lstStyle/>
                    <a:p>
                      <a:pPr algn="ctr"/>
                      <a:endParaRPr lang="zh-CN" altLang="en-US" sz="1800" dirty="0">
                        <a:latin typeface="+mn-ea"/>
                        <a:ea typeface="+mn-ea"/>
                      </a:endParaRPr>
                    </a:p>
                  </a:txBody>
                  <a:tcPr marL="91401" marR="91401" marT="45701" marB="4570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kern="1200" dirty="0" smtClean="0">
                          <a:solidFill>
                            <a:schemeClr val="dk1"/>
                          </a:solidFill>
                          <a:latin typeface="微软雅黑" pitchFamily="34" charset="-122"/>
                          <a:ea typeface="微软雅黑" pitchFamily="34" charset="-122"/>
                          <a:cs typeface="+mn-cs"/>
                        </a:rPr>
                        <a:t>海外标签库规划及实施落地</a:t>
                      </a:r>
                      <a:endParaRPr lang="en-US" altLang="zh-CN"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kern="1200" dirty="0" smtClean="0">
                          <a:solidFill>
                            <a:schemeClr val="dk1"/>
                          </a:solidFill>
                          <a:latin typeface="微软雅黑" pitchFamily="34" charset="-122"/>
                          <a:ea typeface="微软雅黑" pitchFamily="34" charset="-122"/>
                          <a:cs typeface="+mn-cs"/>
                        </a:rPr>
                        <a:t>高，</a:t>
                      </a:r>
                      <a:r>
                        <a:rPr lang="en-US" altLang="zh-CN" sz="1500" kern="1200" dirty="0" smtClean="0">
                          <a:solidFill>
                            <a:schemeClr val="dk1"/>
                          </a:solidFill>
                          <a:latin typeface="微软雅黑" pitchFamily="34" charset="-122"/>
                          <a:ea typeface="微软雅黑" pitchFamily="34" charset="-122"/>
                          <a:cs typeface="+mn-cs"/>
                        </a:rPr>
                        <a:t>Q3~Q4</a:t>
                      </a:r>
                      <a:endParaRPr lang="zh-CN" altLang="en-US"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20000"/>
                        <a:lumOff val="80000"/>
                      </a:schemeClr>
                    </a:solidFill>
                  </a:tcPr>
                </a:tc>
              </a:tr>
              <a:tr h="546279">
                <a:tc rowSpan="3">
                  <a:txBody>
                    <a:bodyPr/>
                    <a:lstStyle/>
                    <a:p>
                      <a:pPr marL="0" algn="l" defTabSz="914400" rtl="0" eaLnBrk="1" latinLnBrk="0" hangingPunct="1"/>
                      <a:r>
                        <a:rPr lang="zh-CN" altLang="en-US" sz="1500" kern="1200" dirty="0" smtClean="0">
                          <a:solidFill>
                            <a:schemeClr val="dk1"/>
                          </a:solidFill>
                          <a:latin typeface="微软雅黑" pitchFamily="34" charset="-122"/>
                          <a:ea typeface="微软雅黑" pitchFamily="34" charset="-122"/>
                          <a:cs typeface="+mn-cs"/>
                        </a:rPr>
                        <a:t>画像管理平台</a:t>
                      </a:r>
                      <a:endParaRPr lang="zh-CN" altLang="en-US" sz="1500" kern="1200" dirty="0">
                        <a:solidFill>
                          <a:schemeClr val="dk1"/>
                        </a:solidFill>
                        <a:latin typeface="微软雅黑" pitchFamily="34" charset="-122"/>
                        <a:ea typeface="微软雅黑" pitchFamily="34" charset="-122"/>
                        <a:cs typeface="+mn-cs"/>
                      </a:endParaRPr>
                    </a:p>
                  </a:txBody>
                  <a:tcPr marL="68544" marR="68544" marT="34272" marB="34272" anchor="ctr">
                    <a:solidFill>
                      <a:srgbClr val="FBEDE7"/>
                    </a:solidFill>
                  </a:tcPr>
                </a:tc>
                <a:tc>
                  <a:txBody>
                    <a:bodyPr/>
                    <a:lstStyle/>
                    <a:p>
                      <a:pPr marL="0" algn="l" defTabSz="914400" rtl="0" eaLnBrk="1" latinLnBrk="0" hangingPunct="1"/>
                      <a:r>
                        <a:rPr lang="zh-CN" altLang="en-US" sz="1500" kern="1200" dirty="0" smtClean="0">
                          <a:solidFill>
                            <a:schemeClr val="dk1"/>
                          </a:solidFill>
                          <a:latin typeface="微软雅黑" pitchFamily="34" charset="-122"/>
                          <a:ea typeface="微软雅黑" pitchFamily="34" charset="-122"/>
                          <a:cs typeface="+mn-cs"/>
                        </a:rPr>
                        <a:t>构建标签管理平台，提供标签元数据管理、自定义扩展标签、标签生命周期管理、标签运营管理、标签质量度量与监控等关键特性</a:t>
                      </a:r>
                      <a:endParaRPr lang="zh-CN" altLang="en-US" sz="1500" kern="1200" dirty="0">
                        <a:solidFill>
                          <a:schemeClr val="dk1"/>
                        </a:solidFill>
                        <a:latin typeface="微软雅黑" pitchFamily="34" charset="-122"/>
                        <a:ea typeface="微软雅黑" pitchFamily="34" charset="-122"/>
                        <a:cs typeface="+mn-cs"/>
                      </a:endParaRPr>
                    </a:p>
                  </a:txBody>
                  <a:tcPr marL="68544" marR="68544" marT="34272" marB="34272">
                    <a:solidFill>
                      <a:schemeClr val="accent5">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kern="1200" dirty="0" smtClean="0">
                          <a:solidFill>
                            <a:schemeClr val="dk1"/>
                          </a:solidFill>
                          <a:latin typeface="微软雅黑" pitchFamily="34" charset="-122"/>
                          <a:ea typeface="微软雅黑" pitchFamily="34" charset="-122"/>
                          <a:cs typeface="+mn-cs"/>
                        </a:rPr>
                        <a:t>中，</a:t>
                      </a:r>
                      <a:r>
                        <a:rPr lang="en-US" altLang="zh-CN" sz="1500" kern="1200" dirty="0" smtClean="0">
                          <a:solidFill>
                            <a:schemeClr val="dk1"/>
                          </a:solidFill>
                          <a:latin typeface="微软雅黑" pitchFamily="34" charset="-122"/>
                          <a:ea typeface="微软雅黑" pitchFamily="34" charset="-122"/>
                          <a:cs typeface="+mn-cs"/>
                        </a:rPr>
                        <a:t>Q3~Q4</a:t>
                      </a:r>
                      <a:endParaRPr lang="zh-CN" altLang="en-US"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40000"/>
                        <a:lumOff val="60000"/>
                      </a:schemeClr>
                    </a:solidFill>
                  </a:tcPr>
                </a:tc>
              </a:tr>
              <a:tr h="658648">
                <a:tc vMerge="1">
                  <a:txBody>
                    <a:bodyPr/>
                    <a:lstStyle/>
                    <a:p>
                      <a:endParaRPr lang="zh-CN" altLang="en-US"/>
                    </a:p>
                  </a:txBody>
                  <a:tcPr/>
                </a:tc>
                <a:tc>
                  <a:txBody>
                    <a:bodyPr/>
                    <a:lstStyle/>
                    <a:p>
                      <a:pPr marL="0" algn="l" defTabSz="914400" rtl="0" eaLnBrk="1" latinLnBrk="0" hangingPunct="1"/>
                      <a:r>
                        <a:rPr lang="zh-CN" altLang="en-US" sz="1500" kern="1200" dirty="0" smtClean="0">
                          <a:solidFill>
                            <a:schemeClr val="dk1"/>
                          </a:solidFill>
                          <a:latin typeface="微软雅黑" pitchFamily="34" charset="-122"/>
                          <a:ea typeface="微软雅黑" pitchFamily="34" charset="-122"/>
                          <a:cs typeface="+mn-cs"/>
                        </a:rPr>
                        <a:t>提供标签开放能力，提供标签元数据开放、群组元数据开放、群组筛选、查询及提取、群体数据订阅与推送等开放能力</a:t>
                      </a:r>
                      <a:endParaRPr lang="en-US" altLang="zh-CN"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kern="1200" dirty="0" smtClean="0">
                          <a:solidFill>
                            <a:schemeClr val="dk1"/>
                          </a:solidFill>
                          <a:latin typeface="微软雅黑" pitchFamily="34" charset="-122"/>
                          <a:ea typeface="微软雅黑" pitchFamily="34" charset="-122"/>
                          <a:cs typeface="+mn-cs"/>
                        </a:rPr>
                        <a:t>中，</a:t>
                      </a:r>
                      <a:r>
                        <a:rPr lang="en-US" altLang="zh-CN" sz="1500" kern="1200" dirty="0" smtClean="0">
                          <a:solidFill>
                            <a:schemeClr val="dk1"/>
                          </a:solidFill>
                          <a:latin typeface="微软雅黑" pitchFamily="34" charset="-122"/>
                          <a:ea typeface="微软雅黑" pitchFamily="34" charset="-122"/>
                          <a:cs typeface="+mn-cs"/>
                        </a:rPr>
                        <a:t>Q3~Q4</a:t>
                      </a:r>
                      <a:endParaRPr lang="zh-CN" altLang="en-US"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20000"/>
                        <a:lumOff val="80000"/>
                      </a:schemeClr>
                    </a:solidFill>
                  </a:tcPr>
                </a:tc>
              </a:tr>
              <a:tr h="658648">
                <a:tc vMerge="1">
                  <a:txBody>
                    <a:bodyPr/>
                    <a:lstStyle/>
                    <a:p>
                      <a:pPr algn="ctr"/>
                      <a:endParaRPr lang="zh-CN" altLang="en-US" sz="2400" dirty="0">
                        <a:latin typeface="微软雅黑" pitchFamily="34" charset="-122"/>
                        <a:ea typeface="微软雅黑" pitchFamily="34" charset="-122"/>
                      </a:endParaRPr>
                    </a:p>
                  </a:txBody>
                  <a:tcPr marL="121868" marR="121868" marT="60934" marB="60934">
                    <a:solidFill>
                      <a:srgbClr val="92D050"/>
                    </a:solidFill>
                  </a:tcPr>
                </a:tc>
                <a:tc>
                  <a:txBody>
                    <a:bodyPr/>
                    <a:lstStyle/>
                    <a:p>
                      <a:pPr marL="0" algn="l" defTabSz="914400" rtl="0" eaLnBrk="1" latinLnBrk="0" hangingPunct="1"/>
                      <a:r>
                        <a:rPr lang="zh-CN" altLang="en-US" sz="1500" kern="1200" dirty="0" smtClean="0">
                          <a:solidFill>
                            <a:schemeClr val="dk1"/>
                          </a:solidFill>
                          <a:latin typeface="微软雅黑" pitchFamily="34" charset="-122"/>
                          <a:ea typeface="微软雅黑" pitchFamily="34" charset="-122"/>
                          <a:cs typeface="+mn-cs"/>
                        </a:rPr>
                        <a:t>完善数据探索挖掘平台的建模与平台集成配合能力，支持标签挖掘模型任务自动提交及挖掘结果对接到画像标签系统</a:t>
                      </a:r>
                      <a:endParaRPr lang="en-US" altLang="zh-CN"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kern="1200" dirty="0" smtClean="0">
                          <a:solidFill>
                            <a:schemeClr val="dk1"/>
                          </a:solidFill>
                          <a:latin typeface="微软雅黑" pitchFamily="34" charset="-122"/>
                          <a:ea typeface="微软雅黑" pitchFamily="34" charset="-122"/>
                          <a:cs typeface="+mn-cs"/>
                        </a:rPr>
                        <a:t>中，</a:t>
                      </a:r>
                      <a:r>
                        <a:rPr lang="en-US" altLang="zh-CN" sz="1500" kern="1200" dirty="0" smtClean="0">
                          <a:solidFill>
                            <a:schemeClr val="dk1"/>
                          </a:solidFill>
                          <a:latin typeface="微软雅黑" pitchFamily="34" charset="-122"/>
                          <a:ea typeface="微软雅黑" pitchFamily="34" charset="-122"/>
                          <a:cs typeface="+mn-cs"/>
                        </a:rPr>
                        <a:t>Q3~Q4</a:t>
                      </a:r>
                      <a:endParaRPr lang="zh-CN" altLang="en-US" sz="1500" kern="1200" dirty="0" smtClean="0">
                        <a:solidFill>
                          <a:schemeClr val="dk1"/>
                        </a:solidFill>
                        <a:latin typeface="微软雅黑" pitchFamily="34" charset="-122"/>
                        <a:ea typeface="微软雅黑"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500" kern="1200" dirty="0" smtClean="0">
                        <a:solidFill>
                          <a:schemeClr val="dk1"/>
                        </a:solidFill>
                        <a:latin typeface="微软雅黑" pitchFamily="34" charset="-122"/>
                        <a:ea typeface="微软雅黑" pitchFamily="34" charset="-122"/>
                        <a:cs typeface="+mn-cs"/>
                      </a:endParaRPr>
                    </a:p>
                  </a:txBody>
                  <a:tcPr marL="68544" marR="68544" marT="34272" marB="34272">
                    <a:solidFill>
                      <a:schemeClr val="accent5">
                        <a:lumMod val="40000"/>
                        <a:lumOff val="60000"/>
                      </a:schemeClr>
                    </a:solidFill>
                  </a:tcPr>
                </a:tc>
              </a:tr>
            </a:tbl>
          </a:graphicData>
        </a:graphic>
      </p:graphicFrame>
      <p:sp>
        <p:nvSpPr>
          <p:cNvPr id="5" name="流程图: 可选过程 4"/>
          <p:cNvSpPr/>
          <p:nvPr/>
        </p:nvSpPr>
        <p:spPr>
          <a:xfrm rot="19635323">
            <a:off x="7093220" y="5147130"/>
            <a:ext cx="5814280" cy="658571"/>
          </a:xfrm>
          <a:prstGeom prst="flowChartAlternateProcess">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3" tIns="34287" rIns="68573" bIns="34287" numCol="1" spcCol="0" rtlCol="0" fromWordArt="0" anchor="ctr" anchorCtr="0" forceAA="0" compatLnSpc="1">
            <a:prstTxWarp prst="textNoShape">
              <a:avLst/>
            </a:prstTxWarp>
            <a:noAutofit/>
          </a:bodyPr>
          <a:lstStyle/>
          <a:p>
            <a:pPr algn="ctr" defTabSz="1149935"/>
            <a:r>
              <a:rPr lang="zh-CN" altLang="en-US" sz="2263" dirty="0">
                <a:solidFill>
                  <a:srgbClr val="C00000"/>
                </a:solidFill>
              </a:rPr>
              <a:t>待刷新</a:t>
            </a:r>
          </a:p>
        </p:txBody>
      </p:sp>
    </p:spTree>
    <p:extLst>
      <p:ext uri="{BB962C8B-B14F-4D97-AF65-F5344CB8AC3E}">
        <p14:creationId xmlns:p14="http://schemas.microsoft.com/office/powerpoint/2010/main" val="2265961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13" name="文本框 12"/>
          <p:cNvSpPr txBox="1"/>
          <p:nvPr/>
        </p:nvSpPr>
        <p:spPr>
          <a:xfrm>
            <a:off x="1223680" y="1411941"/>
            <a:ext cx="6548720" cy="5088872"/>
          </a:xfrm>
          <a:prstGeom prst="rect">
            <a:avLst/>
          </a:prstGeom>
          <a:noFill/>
        </p:spPr>
        <p:txBody>
          <a:bodyPr wrap="square" rtlCol="0">
            <a:noAutofit/>
          </a:bodyPr>
          <a:lstStyle/>
          <a:p>
            <a:r>
              <a:rPr lang="en-US" altLang="zh-CN" sz="3200" dirty="0" smtClean="0">
                <a:latin typeface="+mn-ea"/>
              </a:rPr>
              <a:t>1</a:t>
            </a:r>
            <a:r>
              <a:rPr lang="zh-CN" altLang="en-US" sz="3200" dirty="0" smtClean="0">
                <a:latin typeface="+mn-ea"/>
              </a:rPr>
              <a:t>、画像系统概述</a:t>
            </a:r>
            <a:endParaRPr lang="en-US" altLang="zh-CN" sz="3200" dirty="0" smtClean="0">
              <a:latin typeface="+mn-ea"/>
            </a:endParaRPr>
          </a:p>
          <a:p>
            <a:r>
              <a:rPr lang="en-US" altLang="zh-CN" sz="3200" dirty="0" smtClean="0">
                <a:latin typeface="+mn-ea"/>
              </a:rPr>
              <a:t>2</a:t>
            </a:r>
            <a:r>
              <a:rPr lang="zh-CN" altLang="en-US" sz="3200" dirty="0" smtClean="0">
                <a:latin typeface="+mn-ea"/>
              </a:rPr>
              <a:t>、画像系统架构</a:t>
            </a:r>
            <a:endParaRPr lang="en-US" altLang="zh-CN" sz="3200" dirty="0" smtClean="0">
              <a:latin typeface="+mn-ea"/>
            </a:endParaRPr>
          </a:p>
          <a:p>
            <a:r>
              <a:rPr lang="en-US" altLang="zh-CN" sz="3200" dirty="0" smtClean="0">
                <a:latin typeface="+mn-ea"/>
              </a:rPr>
              <a:t>3</a:t>
            </a:r>
            <a:r>
              <a:rPr lang="zh-CN" altLang="en-US" sz="3200" dirty="0" smtClean="0">
                <a:latin typeface="+mn-ea"/>
              </a:rPr>
              <a:t>、标签体系建设</a:t>
            </a:r>
            <a:endParaRPr lang="en-US" altLang="zh-CN" sz="3200" dirty="0" smtClean="0">
              <a:latin typeface="+mn-ea"/>
            </a:endParaRPr>
          </a:p>
          <a:p>
            <a:r>
              <a:rPr lang="en-US" altLang="zh-CN" sz="3200" dirty="0" smtClean="0">
                <a:latin typeface="+mn-ea"/>
              </a:rPr>
              <a:t>4</a:t>
            </a:r>
            <a:r>
              <a:rPr lang="zh-CN" altLang="en-US" sz="3200" dirty="0" smtClean="0">
                <a:latin typeface="+mn-ea"/>
              </a:rPr>
              <a:t>、标签管理平台</a:t>
            </a:r>
            <a:endParaRPr lang="en-US" altLang="zh-CN" sz="3200" dirty="0" smtClean="0">
              <a:latin typeface="+mn-ea"/>
            </a:endParaRPr>
          </a:p>
          <a:p>
            <a:r>
              <a:rPr lang="en-US" altLang="zh-CN" sz="3200" dirty="0" smtClean="0">
                <a:latin typeface="+mn-ea"/>
              </a:rPr>
              <a:t>5</a:t>
            </a:r>
            <a:r>
              <a:rPr lang="zh-CN" altLang="en-US" sz="3200" dirty="0" smtClean="0">
                <a:latin typeface="+mn-ea"/>
              </a:rPr>
              <a:t>、画像应用平台</a:t>
            </a:r>
            <a:endParaRPr lang="en-US" altLang="zh-CN" sz="3200" dirty="0" smtClean="0">
              <a:latin typeface="+mn-ea"/>
            </a:endParaRPr>
          </a:p>
          <a:p>
            <a:r>
              <a:rPr lang="en-US" altLang="zh-CN" sz="3200" dirty="0" smtClean="0">
                <a:latin typeface="+mn-ea"/>
              </a:rPr>
              <a:t>6</a:t>
            </a:r>
            <a:r>
              <a:rPr lang="zh-CN" altLang="en-US" sz="3200" dirty="0" smtClean="0">
                <a:latin typeface="+mn-ea"/>
              </a:rPr>
              <a:t>、标签开放服务</a:t>
            </a:r>
            <a:endParaRPr lang="en-US" altLang="zh-CN" sz="3200" dirty="0" smtClean="0">
              <a:latin typeface="+mn-ea"/>
            </a:endParaRPr>
          </a:p>
          <a:p>
            <a:r>
              <a:rPr lang="en-US" altLang="zh-CN" sz="3200" dirty="0" smtClean="0">
                <a:latin typeface="+mn-ea"/>
              </a:rPr>
              <a:t>7</a:t>
            </a:r>
            <a:r>
              <a:rPr lang="zh-CN" altLang="en-US" sz="3200" dirty="0" smtClean="0">
                <a:latin typeface="+mn-ea"/>
              </a:rPr>
              <a:t>、关键技术方案</a:t>
            </a:r>
            <a:endParaRPr lang="en-US" altLang="zh-CN" sz="3200" dirty="0" smtClean="0">
              <a:latin typeface="+mn-ea"/>
            </a:endParaRPr>
          </a:p>
          <a:p>
            <a:r>
              <a:rPr lang="en-US" altLang="zh-CN" sz="3200" dirty="0" smtClean="0">
                <a:latin typeface="+mn-ea"/>
              </a:rPr>
              <a:t>8</a:t>
            </a:r>
            <a:r>
              <a:rPr lang="zh-CN" altLang="en-US" sz="3200" dirty="0" smtClean="0">
                <a:latin typeface="+mn-ea"/>
              </a:rPr>
              <a:t>、网络安全与隐私保护</a:t>
            </a:r>
            <a:endParaRPr lang="en-US" altLang="zh-CN" sz="3200" dirty="0" smtClean="0">
              <a:latin typeface="+mn-ea"/>
            </a:endParaRPr>
          </a:p>
          <a:p>
            <a:r>
              <a:rPr lang="en-US" altLang="zh-CN" sz="3200" dirty="0" smtClean="0">
                <a:latin typeface="+mn-ea"/>
              </a:rPr>
              <a:t>9</a:t>
            </a:r>
            <a:r>
              <a:rPr lang="zh-CN" altLang="en-US" sz="3200" dirty="0" smtClean="0">
                <a:latin typeface="+mn-ea"/>
              </a:rPr>
              <a:t>、版本计划</a:t>
            </a:r>
            <a:endParaRPr lang="zh-CN" altLang="en-US" sz="2400" dirty="0">
              <a:latin typeface="+mn-ea"/>
            </a:endParaRPr>
          </a:p>
        </p:txBody>
      </p:sp>
      <p:sp>
        <p:nvSpPr>
          <p:cNvPr id="14" name="左箭头 13"/>
          <p:cNvSpPr/>
          <p:nvPr/>
        </p:nvSpPr>
        <p:spPr>
          <a:xfrm>
            <a:off x="4843463" y="2071685"/>
            <a:ext cx="571500" cy="2143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83605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700" dirty="0"/>
              <a:t>2017</a:t>
            </a:r>
            <a:r>
              <a:rPr lang="zh-CN" altLang="en-US" sz="2700" dirty="0"/>
              <a:t>画像路标</a:t>
            </a:r>
          </a:p>
        </p:txBody>
      </p:sp>
      <p:cxnSp>
        <p:nvCxnSpPr>
          <p:cNvPr id="4" name="直接连接符 3"/>
          <p:cNvCxnSpPr/>
          <p:nvPr/>
        </p:nvCxnSpPr>
        <p:spPr bwMode="auto">
          <a:xfrm>
            <a:off x="4138183" y="1642829"/>
            <a:ext cx="0" cy="4049605"/>
          </a:xfrm>
          <a:prstGeom prst="line">
            <a:avLst/>
          </a:prstGeom>
          <a:blipFill dpi="0" rotWithShape="0">
            <a:blip r:embed="rId2"/>
            <a:srcRect/>
            <a:tile tx="0" ty="0" sx="100000" sy="100000" flip="none" algn="tl"/>
          </a:blipFill>
          <a:ln w="190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5" name="直接连接符 4"/>
          <p:cNvCxnSpPr/>
          <p:nvPr/>
        </p:nvCxnSpPr>
        <p:spPr bwMode="auto">
          <a:xfrm>
            <a:off x="8986109" y="1642829"/>
            <a:ext cx="0" cy="4049605"/>
          </a:xfrm>
          <a:prstGeom prst="line">
            <a:avLst/>
          </a:prstGeom>
          <a:blipFill dpi="0" rotWithShape="0">
            <a:blip r:embed="rId2"/>
            <a:srcRect/>
            <a:tile tx="0" ty="0" sx="100000" sy="100000" flip="none" algn="tl"/>
          </a:blipFill>
          <a:ln w="190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6" name="直接连接符 5"/>
          <p:cNvCxnSpPr/>
          <p:nvPr/>
        </p:nvCxnSpPr>
        <p:spPr bwMode="auto">
          <a:xfrm>
            <a:off x="6562146" y="1642829"/>
            <a:ext cx="0" cy="4049605"/>
          </a:xfrm>
          <a:prstGeom prst="line">
            <a:avLst/>
          </a:prstGeom>
          <a:blipFill dpi="0" rotWithShape="0">
            <a:blip r:embed="rId2"/>
            <a:srcRect/>
            <a:tile tx="0" ty="0" sx="100000" sy="100000" flip="none" algn="tl"/>
          </a:blipFill>
          <a:ln w="190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7" name="直接箭头连接符 6"/>
          <p:cNvCxnSpPr/>
          <p:nvPr/>
        </p:nvCxnSpPr>
        <p:spPr bwMode="auto">
          <a:xfrm>
            <a:off x="803929" y="1494553"/>
            <a:ext cx="11203906" cy="0"/>
          </a:xfrm>
          <a:prstGeom prst="straightConnector1">
            <a:avLst/>
          </a:prstGeom>
          <a:noFill/>
          <a:ln w="57150" cap="flat" cmpd="sng" algn="ctr">
            <a:solidFill>
              <a:sysClr val="windowText" lastClr="000000">
                <a:shade val="95000"/>
                <a:satMod val="105000"/>
              </a:sysClr>
            </a:solidFill>
            <a:prstDash val="soli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11410072" y="1642829"/>
            <a:ext cx="0" cy="4049605"/>
          </a:xfrm>
          <a:prstGeom prst="line">
            <a:avLst/>
          </a:prstGeom>
          <a:blipFill dpi="0" rotWithShape="0">
            <a:blip r:embed="rId2"/>
            <a:srcRect/>
            <a:tile tx="0" ty="0" sx="100000" sy="100000" flip="none" algn="tl"/>
          </a:blipFill>
          <a:ln w="190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9" name="直接连接符 8"/>
          <p:cNvCxnSpPr/>
          <p:nvPr/>
        </p:nvCxnSpPr>
        <p:spPr bwMode="auto">
          <a:xfrm>
            <a:off x="1714221" y="1711006"/>
            <a:ext cx="0" cy="4049605"/>
          </a:xfrm>
          <a:prstGeom prst="line">
            <a:avLst/>
          </a:prstGeom>
          <a:blipFill dpi="0" rotWithShape="0">
            <a:blip r:embed="rId2"/>
            <a:srcRect/>
            <a:tile tx="0" ty="0" sx="100000" sy="100000" flip="none" algn="tl"/>
          </a:blipFill>
          <a:ln w="190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sp>
        <p:nvSpPr>
          <p:cNvPr id="10" name="TextBox 41"/>
          <p:cNvSpPr txBox="1"/>
          <p:nvPr/>
        </p:nvSpPr>
        <p:spPr>
          <a:xfrm>
            <a:off x="3566008" y="1180020"/>
            <a:ext cx="1125974" cy="300070"/>
          </a:xfrm>
          <a:prstGeom prst="rect">
            <a:avLst/>
          </a:prstGeom>
          <a:noFill/>
        </p:spPr>
        <p:txBody>
          <a:bodyPr wrap="square" lIns="91427" tIns="45714" rIns="91427" bIns="45714" rtlCol="0">
            <a:spAutoFit/>
          </a:bodyPr>
          <a:lstStyle/>
          <a:p>
            <a:pPr defTabSz="914324">
              <a:defRPr/>
            </a:pPr>
            <a:r>
              <a:rPr lang="en-US" altLang="zh-CN" sz="1350" b="1" kern="0" dirty="0">
                <a:solidFill>
                  <a:sysClr val="windowText" lastClr="000000"/>
                </a:solidFill>
                <a:latin typeface="微软雅黑" pitchFamily="34" charset="-122"/>
                <a:sym typeface="Gill Sans" pitchFamily="-109" charset="0"/>
              </a:rPr>
              <a:t>2017/3/31</a:t>
            </a:r>
            <a:endParaRPr lang="zh-CN" altLang="en-US" sz="1350" b="1" kern="0" dirty="0">
              <a:solidFill>
                <a:sysClr val="windowText" lastClr="000000"/>
              </a:solidFill>
              <a:latin typeface="微软雅黑" pitchFamily="34" charset="-122"/>
              <a:sym typeface="Gill Sans" pitchFamily="-109" charset="0"/>
            </a:endParaRPr>
          </a:p>
        </p:txBody>
      </p:sp>
      <p:sp>
        <p:nvSpPr>
          <p:cNvPr id="11" name="等腰三角形 10"/>
          <p:cNvSpPr/>
          <p:nvPr/>
        </p:nvSpPr>
        <p:spPr bwMode="auto">
          <a:xfrm>
            <a:off x="4038225" y="1386552"/>
            <a:ext cx="199919" cy="299850"/>
          </a:xfrm>
          <a:prstGeom prst="triangle">
            <a:avLst/>
          </a:prstGeom>
          <a:solidFill>
            <a:srgbClr val="00B0F0"/>
          </a:solidFill>
          <a:ln w="9525" cap="flat" cmpd="sng" algn="ctr">
            <a:solidFill>
              <a:srgbClr val="00B0F0"/>
            </a:solidFill>
            <a:prstDash val="solid"/>
          </a:ln>
          <a:effectLst>
            <a:outerShdw blurRad="40000" dist="23000" dir="5400000" rotWithShape="0">
              <a:srgbClr val="000000">
                <a:alpha val="35000"/>
              </a:srgbClr>
            </a:outerShdw>
          </a:effectLst>
          <a:extLst/>
        </p:spPr>
        <p:txBody>
          <a:bodyPr vert="horz" wrap="square" lIns="91427" tIns="45714" rIns="91427" bIns="45714" numCol="1" rtlCol="0" anchor="t" anchorCtr="0" compatLnSpc="1">
            <a:prstTxWarp prst="textNoShape">
              <a:avLst/>
            </a:prstTxWarp>
          </a:bodyPr>
          <a:lstStyle/>
          <a:p>
            <a:pPr defTabSz="914324">
              <a:buClr>
                <a:srgbClr val="CC9900"/>
              </a:buClr>
              <a:buFont typeface="Wingdings" pitchFamily="2" charset="2"/>
              <a:buChar char="n"/>
              <a:defRPr/>
            </a:pPr>
            <a:endParaRPr lang="zh-CN" altLang="en-US" sz="1200" b="1" kern="0" dirty="0">
              <a:ln>
                <a:solidFill>
                  <a:srgbClr val="92D050"/>
                </a:solidFill>
              </a:ln>
              <a:solidFill>
                <a:sysClr val="windowText" lastClr="000000"/>
              </a:solidFill>
              <a:latin typeface="微软雅黑" pitchFamily="34" charset="-122"/>
              <a:sym typeface="Gill Sans" pitchFamily="-109" charset="0"/>
            </a:endParaRPr>
          </a:p>
        </p:txBody>
      </p:sp>
      <p:cxnSp>
        <p:nvCxnSpPr>
          <p:cNvPr id="12" name="直接连接符 11"/>
          <p:cNvCxnSpPr/>
          <p:nvPr/>
        </p:nvCxnSpPr>
        <p:spPr bwMode="auto">
          <a:xfrm>
            <a:off x="265181" y="2953529"/>
            <a:ext cx="11338893" cy="0"/>
          </a:xfrm>
          <a:prstGeom prst="line">
            <a:avLst/>
          </a:prstGeom>
          <a:blipFill dpi="0" rotWithShape="0">
            <a:blip r:embed="rId2"/>
            <a:srcRect/>
            <a:tile tx="0" ty="0" sx="100000" sy="100000" flip="none" algn="tl"/>
          </a:blipFill>
          <a:ln w="19050" cap="flat" cmpd="sng" algn="ctr">
            <a:solidFill>
              <a:srgbClr val="000000"/>
            </a:solidFill>
            <a:prstDash val="dash"/>
            <a:miter lim="0"/>
            <a:headEnd type="none" w="med" len="med"/>
            <a:tailEnd type="none" w="med" len="med"/>
          </a:ln>
          <a:effectLst>
            <a:outerShdw blurRad="25400" dist="12700" dir="5400000" algn="ctr" rotWithShape="0">
              <a:srgbClr val="000000">
                <a:alpha val="50000"/>
              </a:srgbClr>
            </a:outerShdw>
          </a:effectLst>
        </p:spPr>
      </p:cxnSp>
      <p:sp>
        <p:nvSpPr>
          <p:cNvPr id="13" name="TextBox 41"/>
          <p:cNvSpPr txBox="1"/>
          <p:nvPr/>
        </p:nvSpPr>
        <p:spPr>
          <a:xfrm>
            <a:off x="1201213" y="1180020"/>
            <a:ext cx="1026014" cy="300070"/>
          </a:xfrm>
          <a:prstGeom prst="rect">
            <a:avLst/>
          </a:prstGeom>
          <a:noFill/>
        </p:spPr>
        <p:txBody>
          <a:bodyPr wrap="square" lIns="91427" tIns="45714" rIns="91427" bIns="45714" rtlCol="0">
            <a:spAutoFit/>
          </a:bodyPr>
          <a:lstStyle/>
          <a:p>
            <a:pPr defTabSz="914324">
              <a:defRPr/>
            </a:pPr>
            <a:r>
              <a:rPr lang="en-US" altLang="zh-CN" sz="1350" b="1" kern="0" dirty="0">
                <a:solidFill>
                  <a:sysClr val="windowText" lastClr="000000"/>
                </a:solidFill>
                <a:latin typeface="微软雅黑" pitchFamily="34" charset="-122"/>
                <a:sym typeface="Gill Sans" pitchFamily="-109" charset="0"/>
              </a:rPr>
              <a:t>2017/1/1</a:t>
            </a:r>
            <a:endParaRPr lang="zh-CN" altLang="en-US" sz="1350" b="1" kern="0" dirty="0">
              <a:solidFill>
                <a:sysClr val="windowText" lastClr="000000"/>
              </a:solidFill>
              <a:latin typeface="微软雅黑" pitchFamily="34" charset="-122"/>
              <a:sym typeface="Gill Sans" pitchFamily="-109" charset="0"/>
            </a:endParaRPr>
          </a:p>
        </p:txBody>
      </p:sp>
      <p:sp>
        <p:nvSpPr>
          <p:cNvPr id="14" name="等腰三角形 13"/>
          <p:cNvSpPr/>
          <p:nvPr/>
        </p:nvSpPr>
        <p:spPr bwMode="auto">
          <a:xfrm>
            <a:off x="1614261" y="1386552"/>
            <a:ext cx="199919" cy="299850"/>
          </a:xfrm>
          <a:prstGeom prst="triangle">
            <a:avLst/>
          </a:prstGeom>
          <a:solidFill>
            <a:srgbClr val="00B0F0"/>
          </a:solidFill>
          <a:ln w="9525" cap="flat" cmpd="sng" algn="ctr">
            <a:solidFill>
              <a:srgbClr val="00B0F0"/>
            </a:solidFill>
            <a:prstDash val="solid"/>
          </a:ln>
          <a:effectLst>
            <a:outerShdw blurRad="40000" dist="23000" dir="5400000" rotWithShape="0">
              <a:srgbClr val="000000">
                <a:alpha val="35000"/>
              </a:srgbClr>
            </a:outerShdw>
          </a:effectLst>
          <a:extLst/>
        </p:spPr>
        <p:txBody>
          <a:bodyPr vert="horz" wrap="square" lIns="91427" tIns="45714" rIns="91427" bIns="45714" numCol="1" rtlCol="0" anchor="t" anchorCtr="0" compatLnSpc="1">
            <a:prstTxWarp prst="textNoShape">
              <a:avLst/>
            </a:prstTxWarp>
          </a:bodyPr>
          <a:lstStyle/>
          <a:p>
            <a:pPr defTabSz="914324">
              <a:buClr>
                <a:srgbClr val="CC9900"/>
              </a:buClr>
              <a:buFont typeface="Wingdings" pitchFamily="2" charset="2"/>
              <a:buChar char="n"/>
              <a:defRPr/>
            </a:pPr>
            <a:endParaRPr lang="zh-CN" altLang="en-US" sz="1200" b="1" kern="0" dirty="0">
              <a:ln>
                <a:solidFill>
                  <a:srgbClr val="92D050"/>
                </a:solidFill>
              </a:ln>
              <a:solidFill>
                <a:sysClr val="windowText" lastClr="000000"/>
              </a:solidFill>
              <a:latin typeface="微软雅黑" pitchFamily="34" charset="-122"/>
              <a:sym typeface="Gill Sans" pitchFamily="-109" charset="0"/>
            </a:endParaRPr>
          </a:p>
        </p:txBody>
      </p:sp>
      <p:sp>
        <p:nvSpPr>
          <p:cNvPr id="15" name="TextBox 41"/>
          <p:cNvSpPr txBox="1"/>
          <p:nvPr/>
        </p:nvSpPr>
        <p:spPr>
          <a:xfrm>
            <a:off x="6049140" y="1198538"/>
            <a:ext cx="1128441" cy="300070"/>
          </a:xfrm>
          <a:prstGeom prst="rect">
            <a:avLst/>
          </a:prstGeom>
          <a:noFill/>
        </p:spPr>
        <p:txBody>
          <a:bodyPr wrap="square" lIns="91427" tIns="45714" rIns="91427" bIns="45714" rtlCol="0">
            <a:spAutoFit/>
          </a:bodyPr>
          <a:lstStyle/>
          <a:p>
            <a:pPr defTabSz="914324">
              <a:defRPr/>
            </a:pPr>
            <a:r>
              <a:rPr lang="en-US" altLang="zh-CN" sz="1350" b="1" kern="0" dirty="0">
                <a:solidFill>
                  <a:sysClr val="windowText" lastClr="000000"/>
                </a:solidFill>
                <a:latin typeface="微软雅黑" pitchFamily="34" charset="-122"/>
                <a:sym typeface="Gill Sans" pitchFamily="-109" charset="0"/>
              </a:rPr>
              <a:t>2017/6/30</a:t>
            </a:r>
            <a:endParaRPr lang="zh-CN" altLang="en-US" sz="1350" b="1" kern="0" dirty="0">
              <a:solidFill>
                <a:sysClr val="windowText" lastClr="000000"/>
              </a:solidFill>
              <a:latin typeface="微软雅黑" pitchFamily="34" charset="-122"/>
              <a:sym typeface="Gill Sans" pitchFamily="-109" charset="0"/>
            </a:endParaRPr>
          </a:p>
        </p:txBody>
      </p:sp>
      <p:sp>
        <p:nvSpPr>
          <p:cNvPr id="16" name="等腰三角形 15"/>
          <p:cNvSpPr/>
          <p:nvPr/>
        </p:nvSpPr>
        <p:spPr bwMode="auto">
          <a:xfrm>
            <a:off x="6462188" y="1410707"/>
            <a:ext cx="199919" cy="299850"/>
          </a:xfrm>
          <a:prstGeom prst="triangle">
            <a:avLst/>
          </a:prstGeom>
          <a:solidFill>
            <a:srgbClr val="00B0F0"/>
          </a:solidFill>
          <a:ln w="9525" cap="flat" cmpd="sng" algn="ctr">
            <a:solidFill>
              <a:srgbClr val="00B0F0"/>
            </a:solidFill>
            <a:prstDash val="solid"/>
          </a:ln>
          <a:effectLst>
            <a:outerShdw blurRad="40000" dist="23000" dir="5400000" rotWithShape="0">
              <a:srgbClr val="000000">
                <a:alpha val="35000"/>
              </a:srgbClr>
            </a:outerShdw>
          </a:effectLst>
          <a:extLst/>
        </p:spPr>
        <p:txBody>
          <a:bodyPr vert="horz" wrap="square" lIns="91427" tIns="45714" rIns="91427" bIns="45714" numCol="1" rtlCol="0" anchor="t" anchorCtr="0" compatLnSpc="1">
            <a:prstTxWarp prst="textNoShape">
              <a:avLst/>
            </a:prstTxWarp>
          </a:bodyPr>
          <a:lstStyle/>
          <a:p>
            <a:pPr defTabSz="914324">
              <a:buClr>
                <a:srgbClr val="CC9900"/>
              </a:buClr>
              <a:buFont typeface="Wingdings" pitchFamily="2" charset="2"/>
              <a:buChar char="n"/>
              <a:defRPr/>
            </a:pPr>
            <a:endParaRPr lang="zh-CN" altLang="en-US" sz="1200" b="1" kern="0" dirty="0">
              <a:ln>
                <a:solidFill>
                  <a:srgbClr val="92D050"/>
                </a:solidFill>
              </a:ln>
              <a:solidFill>
                <a:sysClr val="windowText" lastClr="000000"/>
              </a:solidFill>
              <a:latin typeface="微软雅黑" pitchFamily="34" charset="-122"/>
              <a:sym typeface="Gill Sans" pitchFamily="-109" charset="0"/>
            </a:endParaRPr>
          </a:p>
        </p:txBody>
      </p:sp>
      <p:sp>
        <p:nvSpPr>
          <p:cNvPr id="17" name="TextBox 41"/>
          <p:cNvSpPr txBox="1"/>
          <p:nvPr/>
        </p:nvSpPr>
        <p:spPr>
          <a:xfrm>
            <a:off x="8473102" y="1180020"/>
            <a:ext cx="1122526" cy="300070"/>
          </a:xfrm>
          <a:prstGeom prst="rect">
            <a:avLst/>
          </a:prstGeom>
          <a:noFill/>
        </p:spPr>
        <p:txBody>
          <a:bodyPr wrap="square" lIns="91427" tIns="45714" rIns="91427" bIns="45714" rtlCol="0">
            <a:spAutoFit/>
          </a:bodyPr>
          <a:lstStyle/>
          <a:p>
            <a:pPr defTabSz="914324">
              <a:defRPr/>
            </a:pPr>
            <a:r>
              <a:rPr lang="en-US" altLang="zh-CN" sz="1350" b="1" kern="0" dirty="0">
                <a:solidFill>
                  <a:sysClr val="windowText" lastClr="000000"/>
                </a:solidFill>
                <a:latin typeface="微软雅黑" pitchFamily="34" charset="-122"/>
                <a:sym typeface="Gill Sans" pitchFamily="-109" charset="0"/>
              </a:rPr>
              <a:t>2017/9/30</a:t>
            </a:r>
            <a:endParaRPr lang="zh-CN" altLang="en-US" sz="1350" b="1" kern="0" dirty="0">
              <a:solidFill>
                <a:sysClr val="windowText" lastClr="000000"/>
              </a:solidFill>
              <a:latin typeface="微软雅黑" pitchFamily="34" charset="-122"/>
              <a:sym typeface="Gill Sans" pitchFamily="-109" charset="0"/>
            </a:endParaRPr>
          </a:p>
        </p:txBody>
      </p:sp>
      <p:sp>
        <p:nvSpPr>
          <p:cNvPr id="18" name="等腰三角形 17"/>
          <p:cNvSpPr/>
          <p:nvPr/>
        </p:nvSpPr>
        <p:spPr bwMode="auto">
          <a:xfrm>
            <a:off x="8886150" y="1386552"/>
            <a:ext cx="199919" cy="299850"/>
          </a:xfrm>
          <a:prstGeom prst="triangle">
            <a:avLst/>
          </a:prstGeom>
          <a:solidFill>
            <a:srgbClr val="00B0F0"/>
          </a:solidFill>
          <a:ln w="9525" cap="flat" cmpd="sng" algn="ctr">
            <a:solidFill>
              <a:srgbClr val="00B0F0"/>
            </a:solidFill>
            <a:prstDash val="solid"/>
          </a:ln>
          <a:effectLst>
            <a:outerShdw blurRad="40000" dist="23000" dir="5400000" rotWithShape="0">
              <a:srgbClr val="000000">
                <a:alpha val="35000"/>
              </a:srgbClr>
            </a:outerShdw>
          </a:effectLst>
          <a:extLst/>
        </p:spPr>
        <p:txBody>
          <a:bodyPr vert="horz" wrap="square" lIns="91427" tIns="45714" rIns="91427" bIns="45714" numCol="1" rtlCol="0" anchor="t" anchorCtr="0" compatLnSpc="1">
            <a:prstTxWarp prst="textNoShape">
              <a:avLst/>
            </a:prstTxWarp>
          </a:bodyPr>
          <a:lstStyle/>
          <a:p>
            <a:pPr defTabSz="914324">
              <a:buClr>
                <a:srgbClr val="CC9900"/>
              </a:buClr>
              <a:buFont typeface="Wingdings" pitchFamily="2" charset="2"/>
              <a:buChar char="n"/>
              <a:defRPr/>
            </a:pPr>
            <a:endParaRPr lang="zh-CN" altLang="en-US" sz="1200" b="1" kern="0" dirty="0">
              <a:ln>
                <a:solidFill>
                  <a:srgbClr val="92D050"/>
                </a:solidFill>
              </a:ln>
              <a:solidFill>
                <a:sysClr val="windowText" lastClr="000000"/>
              </a:solidFill>
              <a:latin typeface="微软雅黑" pitchFamily="34" charset="-122"/>
              <a:sym typeface="Gill Sans" pitchFamily="-109" charset="0"/>
            </a:endParaRPr>
          </a:p>
        </p:txBody>
      </p:sp>
      <p:sp>
        <p:nvSpPr>
          <p:cNvPr id="19" name="TextBox 41"/>
          <p:cNvSpPr txBox="1"/>
          <p:nvPr/>
        </p:nvSpPr>
        <p:spPr>
          <a:xfrm>
            <a:off x="10617122" y="1170549"/>
            <a:ext cx="1343573" cy="300070"/>
          </a:xfrm>
          <a:prstGeom prst="rect">
            <a:avLst/>
          </a:prstGeom>
          <a:noFill/>
        </p:spPr>
        <p:txBody>
          <a:bodyPr wrap="square" lIns="91427" tIns="45714" rIns="91427" bIns="45714" rtlCol="0">
            <a:spAutoFit/>
          </a:bodyPr>
          <a:lstStyle/>
          <a:p>
            <a:pPr defTabSz="914324">
              <a:defRPr/>
            </a:pPr>
            <a:r>
              <a:rPr lang="en-US" altLang="zh-CN" sz="1350" b="1" kern="0" dirty="0">
                <a:solidFill>
                  <a:sysClr val="windowText" lastClr="000000"/>
                </a:solidFill>
                <a:latin typeface="微软雅黑" pitchFamily="34" charset="-122"/>
                <a:sym typeface="Gill Sans" pitchFamily="-109" charset="0"/>
              </a:rPr>
              <a:t>2017/12/31</a:t>
            </a:r>
            <a:endParaRPr lang="zh-CN" altLang="en-US" sz="1350" b="1" kern="0" dirty="0">
              <a:solidFill>
                <a:sysClr val="windowText" lastClr="000000"/>
              </a:solidFill>
              <a:latin typeface="微软雅黑" pitchFamily="34" charset="-122"/>
              <a:sym typeface="Gill Sans" pitchFamily="-109" charset="0"/>
            </a:endParaRPr>
          </a:p>
        </p:txBody>
      </p:sp>
      <p:sp>
        <p:nvSpPr>
          <p:cNvPr id="20" name="等腰三角形 19"/>
          <p:cNvSpPr/>
          <p:nvPr/>
        </p:nvSpPr>
        <p:spPr bwMode="auto">
          <a:xfrm>
            <a:off x="11310113" y="1386552"/>
            <a:ext cx="199919" cy="299850"/>
          </a:xfrm>
          <a:prstGeom prst="triangle">
            <a:avLst/>
          </a:prstGeom>
          <a:solidFill>
            <a:srgbClr val="00B0F0"/>
          </a:solidFill>
          <a:ln w="9525" cap="flat" cmpd="sng" algn="ctr">
            <a:solidFill>
              <a:srgbClr val="00B0F0"/>
            </a:solidFill>
            <a:prstDash val="solid"/>
          </a:ln>
          <a:effectLst>
            <a:outerShdw blurRad="40000" dist="23000" dir="5400000" rotWithShape="0">
              <a:srgbClr val="000000">
                <a:alpha val="35000"/>
              </a:srgbClr>
            </a:outerShdw>
          </a:effectLst>
          <a:extLst/>
        </p:spPr>
        <p:txBody>
          <a:bodyPr vert="horz" wrap="square" lIns="91427" tIns="45714" rIns="91427" bIns="45714" numCol="1" rtlCol="0" anchor="t" anchorCtr="0" compatLnSpc="1">
            <a:prstTxWarp prst="textNoShape">
              <a:avLst/>
            </a:prstTxWarp>
          </a:bodyPr>
          <a:lstStyle/>
          <a:p>
            <a:pPr defTabSz="914324">
              <a:buClr>
                <a:srgbClr val="CC9900"/>
              </a:buClr>
              <a:buFont typeface="Wingdings" pitchFamily="2" charset="2"/>
              <a:buChar char="n"/>
              <a:defRPr/>
            </a:pPr>
            <a:endParaRPr lang="zh-CN" altLang="en-US" sz="1200" b="1" kern="0" dirty="0">
              <a:ln>
                <a:solidFill>
                  <a:srgbClr val="92D050"/>
                </a:solidFill>
              </a:ln>
              <a:solidFill>
                <a:sysClr val="windowText" lastClr="000000"/>
              </a:solidFill>
              <a:latin typeface="微软雅黑" pitchFamily="34" charset="-122"/>
              <a:sym typeface="Gill Sans" pitchFamily="-109" charset="0"/>
            </a:endParaRPr>
          </a:p>
        </p:txBody>
      </p:sp>
      <p:cxnSp>
        <p:nvCxnSpPr>
          <p:cNvPr id="21" name="直接连接符 20"/>
          <p:cNvCxnSpPr/>
          <p:nvPr/>
        </p:nvCxnSpPr>
        <p:spPr bwMode="auto">
          <a:xfrm>
            <a:off x="2511517" y="1516036"/>
            <a:ext cx="0" cy="4184591"/>
          </a:xfrm>
          <a:prstGeom prst="line">
            <a:avLst/>
          </a:prstGeom>
          <a:blipFill dpi="0" rotWithShape="0">
            <a:blip r:embed="rId2"/>
            <a:srcRect/>
            <a:tile tx="0" ty="0" sx="100000" sy="100000" flip="none" algn="tl"/>
          </a:blipFill>
          <a:ln w="63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22" name="直接连接符 21"/>
          <p:cNvCxnSpPr/>
          <p:nvPr/>
        </p:nvCxnSpPr>
        <p:spPr bwMode="auto">
          <a:xfrm>
            <a:off x="3321528" y="1516036"/>
            <a:ext cx="0" cy="4184591"/>
          </a:xfrm>
          <a:prstGeom prst="line">
            <a:avLst/>
          </a:prstGeom>
          <a:blipFill dpi="0" rotWithShape="0">
            <a:blip r:embed="rId2"/>
            <a:srcRect/>
            <a:tile tx="0" ty="0" sx="100000" sy="100000" flip="none" algn="tl"/>
          </a:blipFill>
          <a:ln w="63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23" name="直接连接符 22"/>
          <p:cNvCxnSpPr/>
          <p:nvPr/>
        </p:nvCxnSpPr>
        <p:spPr bwMode="auto">
          <a:xfrm>
            <a:off x="4941550" y="1516036"/>
            <a:ext cx="0" cy="4184591"/>
          </a:xfrm>
          <a:prstGeom prst="line">
            <a:avLst/>
          </a:prstGeom>
          <a:blipFill dpi="0" rotWithShape="0">
            <a:blip r:embed="rId2"/>
            <a:srcRect/>
            <a:tile tx="0" ty="0" sx="100000" sy="100000" flip="none" algn="tl"/>
          </a:blipFill>
          <a:ln w="63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24" name="直接连接符 23"/>
          <p:cNvCxnSpPr/>
          <p:nvPr/>
        </p:nvCxnSpPr>
        <p:spPr bwMode="auto">
          <a:xfrm>
            <a:off x="5751561" y="1516036"/>
            <a:ext cx="0" cy="4184591"/>
          </a:xfrm>
          <a:prstGeom prst="line">
            <a:avLst/>
          </a:prstGeom>
          <a:blipFill dpi="0" rotWithShape="0">
            <a:blip r:embed="rId2"/>
            <a:srcRect/>
            <a:tile tx="0" ty="0" sx="100000" sy="100000" flip="none" algn="tl"/>
          </a:blipFill>
          <a:ln w="63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25" name="直接连接符 24"/>
          <p:cNvCxnSpPr/>
          <p:nvPr/>
        </p:nvCxnSpPr>
        <p:spPr bwMode="auto">
          <a:xfrm>
            <a:off x="7371583" y="1516036"/>
            <a:ext cx="0" cy="4184591"/>
          </a:xfrm>
          <a:prstGeom prst="line">
            <a:avLst/>
          </a:prstGeom>
          <a:blipFill dpi="0" rotWithShape="0">
            <a:blip r:embed="rId2"/>
            <a:srcRect/>
            <a:tile tx="0" ty="0" sx="100000" sy="100000" flip="none" algn="tl"/>
          </a:blipFill>
          <a:ln w="63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26" name="直接连接符 25"/>
          <p:cNvCxnSpPr/>
          <p:nvPr/>
        </p:nvCxnSpPr>
        <p:spPr bwMode="auto">
          <a:xfrm>
            <a:off x="8181594" y="1516036"/>
            <a:ext cx="0" cy="4184591"/>
          </a:xfrm>
          <a:prstGeom prst="line">
            <a:avLst/>
          </a:prstGeom>
          <a:blipFill dpi="0" rotWithShape="0">
            <a:blip r:embed="rId2"/>
            <a:srcRect/>
            <a:tile tx="0" ty="0" sx="100000" sy="100000" flip="none" algn="tl"/>
          </a:blipFill>
          <a:ln w="63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27" name="直接连接符 26"/>
          <p:cNvCxnSpPr/>
          <p:nvPr/>
        </p:nvCxnSpPr>
        <p:spPr bwMode="auto">
          <a:xfrm>
            <a:off x="9801615" y="1516036"/>
            <a:ext cx="0" cy="4184591"/>
          </a:xfrm>
          <a:prstGeom prst="line">
            <a:avLst/>
          </a:prstGeom>
          <a:blipFill dpi="0" rotWithShape="0">
            <a:blip r:embed="rId2"/>
            <a:srcRect/>
            <a:tile tx="0" ty="0" sx="100000" sy="100000" flip="none" algn="tl"/>
          </a:blipFill>
          <a:ln w="63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28" name="直接连接符 27"/>
          <p:cNvCxnSpPr/>
          <p:nvPr/>
        </p:nvCxnSpPr>
        <p:spPr bwMode="auto">
          <a:xfrm>
            <a:off x="10611626" y="1516036"/>
            <a:ext cx="0" cy="4184591"/>
          </a:xfrm>
          <a:prstGeom prst="line">
            <a:avLst/>
          </a:prstGeom>
          <a:blipFill dpi="0" rotWithShape="0">
            <a:blip r:embed="rId2"/>
            <a:srcRect/>
            <a:tile tx="0" ty="0" sx="100000" sy="100000" flip="none" algn="tl"/>
          </a:blipFill>
          <a:ln w="6350" cap="flat" cmpd="sng" algn="ctr">
            <a:solidFill>
              <a:sysClr val="windowText" lastClr="000000"/>
            </a:solidFill>
            <a:prstDash val="dash"/>
            <a:miter lim="0"/>
            <a:headEnd type="none" w="med" len="med"/>
            <a:tailEnd type="none" w="med" len="med"/>
          </a:ln>
          <a:effectLst>
            <a:outerShdw blurRad="25400" dist="12700" dir="5400000" algn="ctr" rotWithShape="0">
              <a:srgbClr val="000000">
                <a:alpha val="50000"/>
              </a:srgbClr>
            </a:outerShdw>
          </a:effectLst>
        </p:spPr>
      </p:cxnSp>
      <p:cxnSp>
        <p:nvCxnSpPr>
          <p:cNvPr id="29" name="直接连接符 28"/>
          <p:cNvCxnSpPr/>
          <p:nvPr/>
        </p:nvCxnSpPr>
        <p:spPr bwMode="auto">
          <a:xfrm>
            <a:off x="265181" y="4180864"/>
            <a:ext cx="11338893" cy="0"/>
          </a:xfrm>
          <a:prstGeom prst="line">
            <a:avLst/>
          </a:prstGeom>
          <a:blipFill dpi="0" rotWithShape="0">
            <a:blip r:embed="rId2"/>
            <a:srcRect/>
            <a:tile tx="0" ty="0" sx="100000" sy="100000" flip="none" algn="tl"/>
          </a:blipFill>
          <a:ln w="19050" cap="flat" cmpd="sng" algn="ctr">
            <a:solidFill>
              <a:srgbClr val="000000"/>
            </a:solidFill>
            <a:prstDash val="dash"/>
            <a:miter lim="0"/>
            <a:headEnd type="none" w="med" len="med"/>
            <a:tailEnd type="none" w="med" len="med"/>
          </a:ln>
          <a:effectLst>
            <a:outerShdw blurRad="25400" dist="12700" dir="5400000" algn="ctr" rotWithShape="0">
              <a:srgbClr val="000000">
                <a:alpha val="50000"/>
              </a:srgbClr>
            </a:outerShdw>
          </a:effectLst>
        </p:spPr>
      </p:cxnSp>
      <p:sp>
        <p:nvSpPr>
          <p:cNvPr id="30" name="矩形 29"/>
          <p:cNvSpPr/>
          <p:nvPr/>
        </p:nvSpPr>
        <p:spPr bwMode="auto">
          <a:xfrm>
            <a:off x="1720138" y="1756177"/>
            <a:ext cx="1277386" cy="188982"/>
          </a:xfrm>
          <a:prstGeom prst="rect">
            <a:avLst/>
          </a:prstGeom>
          <a:solidFill>
            <a:sysClr val="window" lastClr="FFFFFF">
              <a:lumMod val="50000"/>
            </a:sysClr>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en-US" altLang="zh-CN" sz="1350" b="1" kern="0" dirty="0">
                <a:solidFill>
                  <a:prstClr val="white"/>
                </a:solidFill>
                <a:latin typeface="微软雅黑" panose="020B0503020204020204" pitchFamily="34" charset="-122"/>
                <a:sym typeface="Gill Sans" pitchFamily="-109" charset="0"/>
              </a:rPr>
              <a:t>2.0.20</a:t>
            </a:r>
            <a:endParaRPr lang="zh-CN" altLang="en-US" sz="1350" b="1" kern="0" dirty="0">
              <a:solidFill>
                <a:prstClr val="white"/>
              </a:solidFill>
              <a:latin typeface="微软雅黑" panose="020B0503020204020204" pitchFamily="34" charset="-122"/>
              <a:sym typeface="Gill Sans" pitchFamily="-109" charset="0"/>
            </a:endParaRPr>
          </a:p>
        </p:txBody>
      </p:sp>
      <p:sp>
        <p:nvSpPr>
          <p:cNvPr id="31" name="矩形 30"/>
          <p:cNvSpPr/>
          <p:nvPr/>
        </p:nvSpPr>
        <p:spPr bwMode="auto">
          <a:xfrm>
            <a:off x="2673520" y="2039907"/>
            <a:ext cx="1430860" cy="188982"/>
          </a:xfrm>
          <a:prstGeom prst="rect">
            <a:avLst/>
          </a:prstGeom>
          <a:solidFill>
            <a:srgbClr val="00B050"/>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en-US" altLang="zh-CN" sz="1350" b="1" kern="0" dirty="0">
                <a:solidFill>
                  <a:prstClr val="white"/>
                </a:solidFill>
                <a:latin typeface="微软雅黑" panose="020B0503020204020204" pitchFamily="34" charset="-122"/>
                <a:sym typeface="Gill Sans" pitchFamily="-109" charset="0"/>
              </a:rPr>
              <a:t>2.0.21</a:t>
            </a:r>
            <a:endParaRPr lang="zh-CN" altLang="en-US" sz="1350" b="1" kern="0" dirty="0">
              <a:solidFill>
                <a:prstClr val="white"/>
              </a:solidFill>
              <a:latin typeface="微软雅黑" panose="020B0503020204020204" pitchFamily="34" charset="-122"/>
              <a:sym typeface="Gill Sans" pitchFamily="-109" charset="0"/>
            </a:endParaRPr>
          </a:p>
        </p:txBody>
      </p:sp>
      <p:sp>
        <p:nvSpPr>
          <p:cNvPr id="32" name="矩形 31"/>
          <p:cNvSpPr/>
          <p:nvPr/>
        </p:nvSpPr>
        <p:spPr bwMode="auto">
          <a:xfrm>
            <a:off x="3031172" y="1659901"/>
            <a:ext cx="344357" cy="285258"/>
          </a:xfrm>
          <a:prstGeom prst="rect">
            <a:avLst/>
          </a:prstGeom>
          <a:solidFill>
            <a:sysClr val="window" lastClr="FFFFFF">
              <a:lumMod val="50000"/>
            </a:sysClr>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en-US" altLang="zh-CN" sz="1050" b="1" kern="0" dirty="0">
                <a:solidFill>
                  <a:prstClr val="white"/>
                </a:solidFill>
                <a:latin typeface="微软雅黑" panose="020B0503020204020204" pitchFamily="34" charset="-122"/>
                <a:sym typeface="Gill Sans" pitchFamily="-109" charset="0"/>
              </a:rPr>
              <a:t>20.</a:t>
            </a:r>
          </a:p>
          <a:p>
            <a:pPr algn="ctr">
              <a:buClr>
                <a:srgbClr val="CC9900"/>
              </a:buClr>
              <a:defRPr/>
            </a:pPr>
            <a:r>
              <a:rPr lang="en-US" altLang="zh-CN" sz="1050" b="1" kern="0" dirty="0">
                <a:solidFill>
                  <a:prstClr val="white"/>
                </a:solidFill>
                <a:latin typeface="微软雅黑" panose="020B0503020204020204" pitchFamily="34" charset="-122"/>
                <a:sym typeface="Gill Sans" pitchFamily="-109" charset="0"/>
              </a:rPr>
              <a:t>SP1</a:t>
            </a:r>
            <a:endParaRPr lang="zh-CN" altLang="en-US" sz="1050" b="1" kern="0" dirty="0">
              <a:solidFill>
                <a:prstClr val="white"/>
              </a:solidFill>
              <a:latin typeface="微软雅黑" panose="020B0503020204020204" pitchFamily="34" charset="-122"/>
              <a:sym typeface="Gill Sans" pitchFamily="-109" charset="0"/>
            </a:endParaRPr>
          </a:p>
        </p:txBody>
      </p:sp>
      <p:sp>
        <p:nvSpPr>
          <p:cNvPr id="33" name="矩形 32"/>
          <p:cNvSpPr/>
          <p:nvPr/>
        </p:nvSpPr>
        <p:spPr bwMode="auto">
          <a:xfrm>
            <a:off x="3456441" y="1659901"/>
            <a:ext cx="273171" cy="285258"/>
          </a:xfrm>
          <a:prstGeom prst="rect">
            <a:avLst/>
          </a:prstGeom>
          <a:solidFill>
            <a:sysClr val="window" lastClr="FFFFFF">
              <a:lumMod val="50000"/>
            </a:sysClr>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en-US" altLang="zh-CN" sz="1050" b="1" kern="0" dirty="0">
                <a:solidFill>
                  <a:prstClr val="white"/>
                </a:solidFill>
                <a:latin typeface="微软雅黑" panose="020B0503020204020204" pitchFamily="34" charset="-122"/>
                <a:sym typeface="Gill Sans" pitchFamily="-109" charset="0"/>
              </a:rPr>
              <a:t>20.</a:t>
            </a:r>
          </a:p>
          <a:p>
            <a:pPr algn="ctr">
              <a:buClr>
                <a:srgbClr val="CC9900"/>
              </a:buClr>
              <a:defRPr/>
            </a:pPr>
            <a:r>
              <a:rPr lang="en-US" altLang="zh-CN" sz="1050" b="1" kern="0" dirty="0">
                <a:solidFill>
                  <a:prstClr val="white"/>
                </a:solidFill>
                <a:latin typeface="微软雅黑" panose="020B0503020204020204" pitchFamily="34" charset="-122"/>
                <a:sym typeface="Gill Sans" pitchFamily="-109" charset="0"/>
              </a:rPr>
              <a:t>SP2</a:t>
            </a:r>
            <a:endParaRPr lang="zh-CN" altLang="en-US" sz="1050" b="1" kern="0" dirty="0">
              <a:solidFill>
                <a:prstClr val="white"/>
              </a:solidFill>
              <a:latin typeface="微软雅黑" panose="020B0503020204020204" pitchFamily="34" charset="-122"/>
              <a:sym typeface="Gill Sans" pitchFamily="-109" charset="0"/>
            </a:endParaRPr>
          </a:p>
        </p:txBody>
      </p:sp>
      <p:sp>
        <p:nvSpPr>
          <p:cNvPr id="34" name="矩形 33"/>
          <p:cNvSpPr/>
          <p:nvPr/>
        </p:nvSpPr>
        <p:spPr bwMode="auto">
          <a:xfrm>
            <a:off x="2694038" y="3227473"/>
            <a:ext cx="755926" cy="188982"/>
          </a:xfrm>
          <a:prstGeom prst="rect">
            <a:avLst/>
          </a:prstGeom>
          <a:solidFill>
            <a:sysClr val="window" lastClr="FFFFFF">
              <a:lumMod val="50000"/>
            </a:sysClr>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en-US" altLang="zh-CN" sz="1350" b="1" kern="0" dirty="0">
                <a:solidFill>
                  <a:prstClr val="white"/>
                </a:solidFill>
                <a:latin typeface="微软雅黑" panose="020B0503020204020204" pitchFamily="34" charset="-122"/>
                <a:sym typeface="Gill Sans" pitchFamily="-109" charset="0"/>
              </a:rPr>
              <a:t>3.0.1</a:t>
            </a:r>
            <a:endParaRPr lang="zh-CN" altLang="en-US" sz="1350" b="1" kern="0" dirty="0">
              <a:solidFill>
                <a:prstClr val="white"/>
              </a:solidFill>
              <a:latin typeface="微软雅黑" panose="020B0503020204020204" pitchFamily="34" charset="-122"/>
              <a:sym typeface="Gill Sans" pitchFamily="-109" charset="0"/>
            </a:endParaRPr>
          </a:p>
        </p:txBody>
      </p:sp>
      <p:sp>
        <p:nvSpPr>
          <p:cNvPr id="35" name="矩形 34"/>
          <p:cNvSpPr/>
          <p:nvPr/>
        </p:nvSpPr>
        <p:spPr bwMode="auto">
          <a:xfrm>
            <a:off x="3267618" y="3478404"/>
            <a:ext cx="836918" cy="188982"/>
          </a:xfrm>
          <a:prstGeom prst="rect">
            <a:avLst/>
          </a:prstGeom>
          <a:solidFill>
            <a:srgbClr val="00B050"/>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en-US" altLang="zh-CN" sz="1350" b="1" kern="0" dirty="0">
                <a:solidFill>
                  <a:prstClr val="white"/>
                </a:solidFill>
                <a:latin typeface="微软雅黑" panose="020B0503020204020204" pitchFamily="34" charset="-122"/>
                <a:sym typeface="Gill Sans" pitchFamily="-109" charset="0"/>
              </a:rPr>
              <a:t>3.0.2</a:t>
            </a:r>
            <a:endParaRPr lang="zh-CN" altLang="en-US" sz="1350" b="1" kern="0" dirty="0">
              <a:solidFill>
                <a:prstClr val="white"/>
              </a:solidFill>
              <a:latin typeface="微软雅黑" panose="020B0503020204020204" pitchFamily="34" charset="-122"/>
              <a:sym typeface="Gill Sans" pitchFamily="-109" charset="0"/>
            </a:endParaRPr>
          </a:p>
        </p:txBody>
      </p:sp>
      <p:sp>
        <p:nvSpPr>
          <p:cNvPr id="36" name="矩形 35"/>
          <p:cNvSpPr/>
          <p:nvPr/>
        </p:nvSpPr>
        <p:spPr bwMode="auto">
          <a:xfrm>
            <a:off x="1701507" y="2992848"/>
            <a:ext cx="998884" cy="179645"/>
          </a:xfrm>
          <a:prstGeom prst="rect">
            <a:avLst/>
          </a:prstGeom>
          <a:solidFill>
            <a:sysClr val="window" lastClr="FFFFFF">
              <a:lumMod val="50000"/>
            </a:sysClr>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en-US" altLang="zh-CN" sz="1350" b="1" kern="0" dirty="0">
                <a:solidFill>
                  <a:prstClr val="white"/>
                </a:solidFill>
                <a:latin typeface="微软雅黑" panose="020B0503020204020204" pitchFamily="34" charset="-122"/>
                <a:sym typeface="Gill Sans" pitchFamily="-109" charset="0"/>
              </a:rPr>
              <a:t>3.0.0</a:t>
            </a:r>
            <a:endParaRPr lang="zh-CN" altLang="en-US" sz="1350" b="1" kern="0" dirty="0">
              <a:solidFill>
                <a:prstClr val="white"/>
              </a:solidFill>
              <a:latin typeface="微软雅黑" panose="020B0503020204020204" pitchFamily="34" charset="-122"/>
              <a:sym typeface="Gill Sans" pitchFamily="-109" charset="0"/>
            </a:endParaRPr>
          </a:p>
        </p:txBody>
      </p:sp>
      <p:grpSp>
        <p:nvGrpSpPr>
          <p:cNvPr id="37" name="组合 36"/>
          <p:cNvGrpSpPr/>
          <p:nvPr/>
        </p:nvGrpSpPr>
        <p:grpSpPr>
          <a:xfrm>
            <a:off x="8497654" y="990328"/>
            <a:ext cx="3592427" cy="253916"/>
            <a:chOff x="4714563" y="8284063"/>
            <a:chExt cx="4790371" cy="338589"/>
          </a:xfrm>
        </p:grpSpPr>
        <p:sp>
          <p:nvSpPr>
            <p:cNvPr id="38" name="矩形 37"/>
            <p:cNvSpPr/>
            <p:nvPr/>
          </p:nvSpPr>
          <p:spPr bwMode="auto">
            <a:xfrm>
              <a:off x="5704686" y="8291263"/>
              <a:ext cx="1080000" cy="262599"/>
            </a:xfrm>
            <a:prstGeom prst="rect">
              <a:avLst/>
            </a:prstGeom>
            <a:solidFill>
              <a:sysClr val="window" lastClr="FFFFFF">
                <a:lumMod val="50000"/>
              </a:sysClr>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zh-CN" altLang="en-US" sz="1050" b="1" kern="0" dirty="0">
                  <a:solidFill>
                    <a:prstClr val="white"/>
                  </a:solidFill>
                  <a:latin typeface="微软雅黑" panose="020B0503020204020204" pitchFamily="34" charset="-122"/>
                  <a:sym typeface="Gill Sans" pitchFamily="-109" charset="0"/>
                </a:rPr>
                <a:t>已交付版本</a:t>
              </a:r>
            </a:p>
          </p:txBody>
        </p:sp>
        <p:sp>
          <p:nvSpPr>
            <p:cNvPr id="39" name="矩形 38"/>
            <p:cNvSpPr/>
            <p:nvPr/>
          </p:nvSpPr>
          <p:spPr bwMode="auto">
            <a:xfrm>
              <a:off x="7064810" y="8291263"/>
              <a:ext cx="1080000" cy="262599"/>
            </a:xfrm>
            <a:prstGeom prst="rect">
              <a:avLst/>
            </a:prstGeom>
            <a:solidFill>
              <a:srgbClr val="00B050"/>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zh-CN" altLang="en-US" sz="1050" b="1" kern="0" dirty="0">
                  <a:solidFill>
                    <a:prstClr val="white"/>
                  </a:solidFill>
                  <a:latin typeface="微软雅黑" panose="020B0503020204020204" pitchFamily="34" charset="-122"/>
                  <a:sym typeface="Gill Sans" pitchFamily="-109" charset="0"/>
                </a:rPr>
                <a:t>在研版本</a:t>
              </a:r>
            </a:p>
          </p:txBody>
        </p:sp>
        <p:sp>
          <p:nvSpPr>
            <p:cNvPr id="40" name="矩形 39"/>
            <p:cNvSpPr/>
            <p:nvPr/>
          </p:nvSpPr>
          <p:spPr bwMode="auto">
            <a:xfrm>
              <a:off x="8424934" y="8291263"/>
              <a:ext cx="1080000" cy="262599"/>
            </a:xfrm>
            <a:prstGeom prst="rect">
              <a:avLst/>
            </a:prstGeom>
            <a:solidFill>
              <a:srgbClr val="00B0F0"/>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zh-CN" altLang="en-US" sz="1050" b="1" kern="0" dirty="0">
                  <a:solidFill>
                    <a:prstClr val="white"/>
                  </a:solidFill>
                  <a:latin typeface="微软雅黑" panose="020B0503020204020204" pitchFamily="34" charset="-122"/>
                  <a:sym typeface="Gill Sans" pitchFamily="-109" charset="0"/>
                </a:rPr>
                <a:t>规划版本</a:t>
              </a:r>
            </a:p>
          </p:txBody>
        </p:sp>
        <p:sp>
          <p:nvSpPr>
            <p:cNvPr id="41" name="文本框 40"/>
            <p:cNvSpPr txBox="1"/>
            <p:nvPr/>
          </p:nvSpPr>
          <p:spPr>
            <a:xfrm>
              <a:off x="4714563" y="8284063"/>
              <a:ext cx="1144015" cy="338589"/>
            </a:xfrm>
            <a:prstGeom prst="rect">
              <a:avLst/>
            </a:prstGeom>
            <a:noFill/>
          </p:spPr>
          <p:txBody>
            <a:bodyPr wrap="none" rtlCol="0">
              <a:spAutoFit/>
            </a:bodyPr>
            <a:lstStyle/>
            <a:p>
              <a:pPr>
                <a:defRPr/>
              </a:pPr>
              <a:r>
                <a:rPr lang="zh-CN" altLang="en-US" sz="1050" b="1" kern="0" dirty="0">
                  <a:solidFill>
                    <a:prstClr val="black"/>
                  </a:solidFill>
                  <a:sym typeface="Gill Sans" pitchFamily="-109" charset="0"/>
                </a:rPr>
                <a:t>图例说明：</a:t>
              </a:r>
            </a:p>
          </p:txBody>
        </p:sp>
      </p:grpSp>
      <p:sp>
        <p:nvSpPr>
          <p:cNvPr id="42" name="矩形 41"/>
          <p:cNvSpPr/>
          <p:nvPr/>
        </p:nvSpPr>
        <p:spPr bwMode="auto">
          <a:xfrm>
            <a:off x="3699713" y="4288415"/>
            <a:ext cx="1241879" cy="188982"/>
          </a:xfrm>
          <a:prstGeom prst="rect">
            <a:avLst/>
          </a:prstGeom>
          <a:solidFill>
            <a:srgbClr val="00B050"/>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en-US" altLang="zh-CN" sz="1350" b="1" kern="0" dirty="0">
                <a:solidFill>
                  <a:prstClr val="white"/>
                </a:solidFill>
                <a:latin typeface="微软雅黑" panose="020B0503020204020204" pitchFamily="34" charset="-122"/>
                <a:sym typeface="Gill Sans" pitchFamily="-109" charset="0"/>
              </a:rPr>
              <a:t>3.1.0</a:t>
            </a:r>
            <a:endParaRPr lang="zh-CN" altLang="en-US" sz="1350" b="1" kern="0" dirty="0">
              <a:solidFill>
                <a:prstClr val="white"/>
              </a:solidFill>
              <a:latin typeface="微软雅黑" panose="020B0503020204020204" pitchFamily="34" charset="-122"/>
              <a:sym typeface="Gill Sans" pitchFamily="-109" charset="0"/>
            </a:endParaRPr>
          </a:p>
        </p:txBody>
      </p:sp>
      <p:sp>
        <p:nvSpPr>
          <p:cNvPr id="43" name="矩形 42"/>
          <p:cNvSpPr/>
          <p:nvPr/>
        </p:nvSpPr>
        <p:spPr bwMode="auto">
          <a:xfrm>
            <a:off x="4967390" y="4523491"/>
            <a:ext cx="1592844" cy="188982"/>
          </a:xfrm>
          <a:prstGeom prst="rect">
            <a:avLst/>
          </a:prstGeom>
          <a:solidFill>
            <a:srgbClr val="00B0F0"/>
          </a:solidFill>
          <a:ln>
            <a:noFill/>
          </a:ln>
          <a:effectLst/>
          <a:extLst/>
        </p:spPr>
        <p:txBody>
          <a:bodyPr vert="horz" wrap="square" lIns="0" tIns="0" rIns="0" bIns="0" numCol="1" rtlCol="0" anchor="ctr" anchorCtr="0" compatLnSpc="1">
            <a:prstTxWarp prst="textNoShape">
              <a:avLst/>
            </a:prstTxWarp>
          </a:bodyPr>
          <a:lstStyle/>
          <a:p>
            <a:pPr algn="ctr">
              <a:buClr>
                <a:srgbClr val="CC9900"/>
              </a:buClr>
              <a:defRPr/>
            </a:pPr>
            <a:r>
              <a:rPr lang="en-US" altLang="zh-CN" sz="1350" b="1" kern="0" dirty="0">
                <a:solidFill>
                  <a:prstClr val="white"/>
                </a:solidFill>
                <a:latin typeface="微软雅黑" panose="020B0503020204020204" pitchFamily="34" charset="-122"/>
                <a:sym typeface="Gill Sans" pitchFamily="-109" charset="0"/>
              </a:rPr>
              <a:t>3.1.1</a:t>
            </a:r>
            <a:endParaRPr lang="zh-CN" altLang="en-US" sz="1350" b="1" kern="0" dirty="0">
              <a:solidFill>
                <a:prstClr val="white"/>
              </a:solidFill>
              <a:latin typeface="微软雅黑" panose="020B0503020204020204" pitchFamily="34" charset="-122"/>
              <a:sym typeface="Gill Sans" pitchFamily="-109" charset="0"/>
            </a:endParaRPr>
          </a:p>
        </p:txBody>
      </p:sp>
      <p:sp>
        <p:nvSpPr>
          <p:cNvPr id="44" name="矩形 43"/>
          <p:cNvSpPr/>
          <p:nvPr/>
        </p:nvSpPr>
        <p:spPr bwMode="auto">
          <a:xfrm>
            <a:off x="6582007" y="4735595"/>
            <a:ext cx="1214881" cy="188982"/>
          </a:xfrm>
          <a:prstGeom prst="rect">
            <a:avLst/>
          </a:prstGeom>
          <a:solidFill>
            <a:srgbClr val="00B0F0"/>
          </a:solidFill>
          <a:ln>
            <a:noFill/>
          </a:ln>
          <a:effectLst/>
          <a:extLst/>
        </p:spPr>
        <p:txBody>
          <a:bodyPr vert="horz" wrap="square" lIns="0" tIns="0" rIns="0" bIns="0" numCol="1" rtlCol="0" anchor="ctr" anchorCtr="0" compatLnSpc="1">
            <a:prstTxWarp prst="textNoShape">
              <a:avLst/>
            </a:prstTxWarp>
          </a:bodyPr>
          <a:lstStyle/>
          <a:p>
            <a:pPr algn="ctr">
              <a:buClr>
                <a:srgbClr val="CC9900"/>
              </a:buClr>
            </a:pPr>
            <a:r>
              <a:rPr lang="en-US" altLang="zh-CN" sz="1350" b="1" kern="0" dirty="0">
                <a:solidFill>
                  <a:prstClr val="white"/>
                </a:solidFill>
                <a:latin typeface="微软雅黑" panose="020B0503020204020204" pitchFamily="34" charset="-122"/>
                <a:sym typeface="Gill Sans" pitchFamily="-109" charset="0"/>
              </a:rPr>
              <a:t>3.2.0</a:t>
            </a:r>
            <a:endParaRPr lang="zh-CN" altLang="en-US" sz="1350" b="1" kern="0" dirty="0">
              <a:solidFill>
                <a:prstClr val="white"/>
              </a:solidFill>
              <a:latin typeface="微软雅黑" panose="020B0503020204020204" pitchFamily="34" charset="-122"/>
              <a:sym typeface="Gill Sans" pitchFamily="-109" charset="0"/>
            </a:endParaRPr>
          </a:p>
        </p:txBody>
      </p:sp>
      <p:sp>
        <p:nvSpPr>
          <p:cNvPr id="45" name="矩形 44"/>
          <p:cNvSpPr/>
          <p:nvPr/>
        </p:nvSpPr>
        <p:spPr bwMode="auto">
          <a:xfrm>
            <a:off x="7782129" y="4943649"/>
            <a:ext cx="809921" cy="188982"/>
          </a:xfrm>
          <a:prstGeom prst="rect">
            <a:avLst/>
          </a:prstGeom>
          <a:solidFill>
            <a:srgbClr val="00B0F0"/>
          </a:solidFill>
          <a:ln>
            <a:noFill/>
          </a:ln>
          <a:effectLst/>
          <a:extLst/>
        </p:spPr>
        <p:txBody>
          <a:bodyPr vert="horz" wrap="square" lIns="0" tIns="0" rIns="0" bIns="0" numCol="1" rtlCol="0" anchor="ctr" anchorCtr="0" compatLnSpc="1">
            <a:prstTxWarp prst="textNoShape">
              <a:avLst/>
            </a:prstTxWarp>
          </a:bodyPr>
          <a:lstStyle/>
          <a:p>
            <a:pPr algn="ctr">
              <a:buClr>
                <a:srgbClr val="CC9900"/>
              </a:buClr>
            </a:pPr>
            <a:r>
              <a:rPr lang="en-US" altLang="zh-CN" sz="1350" b="1" kern="0" dirty="0">
                <a:solidFill>
                  <a:prstClr val="white"/>
                </a:solidFill>
                <a:latin typeface="微软雅黑" panose="020B0503020204020204" pitchFamily="34" charset="-122"/>
                <a:sym typeface="Gill Sans" pitchFamily="-109" charset="0"/>
              </a:rPr>
              <a:t>3.2.1</a:t>
            </a:r>
            <a:endParaRPr lang="zh-CN" altLang="en-US" sz="1350" b="1" kern="0" dirty="0">
              <a:solidFill>
                <a:prstClr val="white"/>
              </a:solidFill>
              <a:latin typeface="微软雅黑" panose="020B0503020204020204" pitchFamily="34" charset="-122"/>
              <a:sym typeface="Gill Sans" pitchFamily="-109" charset="0"/>
            </a:endParaRPr>
          </a:p>
        </p:txBody>
      </p:sp>
      <p:sp>
        <p:nvSpPr>
          <p:cNvPr id="46" name="矩形 45"/>
          <p:cNvSpPr/>
          <p:nvPr/>
        </p:nvSpPr>
        <p:spPr bwMode="auto">
          <a:xfrm>
            <a:off x="8613510" y="5140579"/>
            <a:ext cx="809921" cy="188982"/>
          </a:xfrm>
          <a:prstGeom prst="rect">
            <a:avLst/>
          </a:prstGeom>
          <a:solidFill>
            <a:srgbClr val="00B0F0"/>
          </a:solidFill>
          <a:ln>
            <a:noFill/>
          </a:ln>
          <a:effectLst/>
          <a:extLst/>
        </p:spPr>
        <p:txBody>
          <a:bodyPr vert="horz" wrap="square" lIns="0" tIns="0" rIns="0" bIns="0" numCol="1" rtlCol="0" anchor="ctr" anchorCtr="0" compatLnSpc="1">
            <a:prstTxWarp prst="textNoShape">
              <a:avLst/>
            </a:prstTxWarp>
          </a:bodyPr>
          <a:lstStyle/>
          <a:p>
            <a:pPr algn="ctr">
              <a:buClr>
                <a:srgbClr val="CC9900"/>
              </a:buClr>
            </a:pPr>
            <a:r>
              <a:rPr lang="en-US" altLang="zh-CN" sz="1350" b="1" kern="0" dirty="0">
                <a:solidFill>
                  <a:prstClr val="white"/>
                </a:solidFill>
                <a:latin typeface="微软雅黑" panose="020B0503020204020204" pitchFamily="34" charset="-122"/>
                <a:sym typeface="Gill Sans" pitchFamily="-109" charset="0"/>
              </a:rPr>
              <a:t>3.2.2</a:t>
            </a:r>
            <a:endParaRPr lang="zh-CN" altLang="en-US" sz="1350" b="1" kern="0" dirty="0">
              <a:solidFill>
                <a:prstClr val="white"/>
              </a:solidFill>
              <a:latin typeface="微软雅黑" panose="020B0503020204020204" pitchFamily="34" charset="-122"/>
              <a:sym typeface="Gill Sans" pitchFamily="-109" charset="0"/>
            </a:endParaRPr>
          </a:p>
        </p:txBody>
      </p:sp>
      <p:sp>
        <p:nvSpPr>
          <p:cNvPr id="47" name="文本框 46"/>
          <p:cNvSpPr txBox="1"/>
          <p:nvPr/>
        </p:nvSpPr>
        <p:spPr>
          <a:xfrm>
            <a:off x="317922" y="5976614"/>
            <a:ext cx="8640116" cy="715581"/>
          </a:xfrm>
          <a:prstGeom prst="rect">
            <a:avLst/>
          </a:prstGeom>
          <a:noFill/>
        </p:spPr>
        <p:txBody>
          <a:bodyPr wrap="square" rtlCol="0">
            <a:spAutoFit/>
          </a:bodyPr>
          <a:lstStyle/>
          <a:p>
            <a:pPr defTabSz="1149935"/>
            <a:r>
              <a:rPr lang="zh-CN" altLang="en-US" sz="1350" b="1" dirty="0">
                <a:solidFill>
                  <a:srgbClr val="C00000"/>
                </a:solidFill>
                <a:latin typeface="微软雅黑"/>
                <a:sym typeface="Gill Sans" pitchFamily="-109" charset="0"/>
              </a:rPr>
              <a:t>关键路标特性：</a:t>
            </a:r>
            <a:endParaRPr lang="en-US" altLang="zh-CN" sz="1350" b="1" dirty="0">
              <a:solidFill>
                <a:srgbClr val="C00000"/>
              </a:solidFill>
              <a:latin typeface="微软雅黑"/>
              <a:sym typeface="Gill Sans" pitchFamily="-109" charset="0"/>
            </a:endParaRPr>
          </a:p>
          <a:p>
            <a:pPr marL="214284" indent="-214284" defTabSz="1149935">
              <a:buFont typeface="Wingdings" panose="05000000000000000000" pitchFamily="2" charset="2"/>
              <a:buChar char="n"/>
            </a:pPr>
            <a:r>
              <a:rPr lang="en-US" altLang="zh-CN" sz="1350" dirty="0">
                <a:solidFill>
                  <a:srgbClr val="C00000"/>
                </a:solidFill>
                <a:latin typeface="微软雅黑"/>
                <a:sym typeface="Gill Sans" pitchFamily="-109" charset="0"/>
              </a:rPr>
              <a:t>3.1.X</a:t>
            </a:r>
            <a:r>
              <a:rPr lang="zh-CN" altLang="en-US" sz="1350" dirty="0">
                <a:solidFill>
                  <a:srgbClr val="C00000"/>
                </a:solidFill>
                <a:latin typeface="微软雅黑"/>
                <a:sym typeface="Gill Sans" pitchFamily="-109" charset="0"/>
              </a:rPr>
              <a:t>：实现</a:t>
            </a:r>
            <a:r>
              <a:rPr lang="en-US" altLang="zh-CN" sz="1350" dirty="0">
                <a:solidFill>
                  <a:srgbClr val="C00000"/>
                </a:solidFill>
                <a:latin typeface="微软雅黑"/>
                <a:sym typeface="Gill Sans" pitchFamily="-109" charset="0"/>
              </a:rPr>
              <a:t>DataOne</a:t>
            </a:r>
            <a:r>
              <a:rPr lang="zh-CN" altLang="en-US" sz="1350" dirty="0">
                <a:solidFill>
                  <a:srgbClr val="C00000"/>
                </a:solidFill>
                <a:latin typeface="微软雅黑"/>
                <a:sym typeface="Gill Sans" pitchFamily="-109" charset="0"/>
              </a:rPr>
              <a:t>、</a:t>
            </a:r>
            <a:r>
              <a:rPr lang="en-US" altLang="zh-CN" sz="1350" dirty="0">
                <a:solidFill>
                  <a:srgbClr val="C00000"/>
                </a:solidFill>
                <a:latin typeface="微软雅黑"/>
                <a:sym typeface="Gill Sans" pitchFamily="-109" charset="0"/>
              </a:rPr>
              <a:t>MPP DB</a:t>
            </a:r>
            <a:r>
              <a:rPr lang="zh-CN" altLang="en-US" sz="1350" dirty="0">
                <a:solidFill>
                  <a:srgbClr val="C00000"/>
                </a:solidFill>
                <a:latin typeface="微软雅黑"/>
                <a:sym typeface="Gill Sans" pitchFamily="-109" charset="0"/>
              </a:rPr>
              <a:t>切换，全面替换画像</a:t>
            </a:r>
            <a:r>
              <a:rPr lang="en-US" altLang="zh-CN" sz="1350" dirty="0">
                <a:solidFill>
                  <a:srgbClr val="C00000"/>
                </a:solidFill>
                <a:latin typeface="微软雅黑"/>
                <a:sym typeface="Gill Sans" pitchFamily="-109" charset="0"/>
              </a:rPr>
              <a:t>2.0   </a:t>
            </a:r>
          </a:p>
          <a:p>
            <a:pPr marL="214284" indent="-214284" defTabSz="1149935">
              <a:buFont typeface="Wingdings" panose="05000000000000000000" pitchFamily="2" charset="2"/>
              <a:buChar char="n"/>
            </a:pPr>
            <a:r>
              <a:rPr lang="en-US" altLang="zh-CN" sz="1350" dirty="0">
                <a:solidFill>
                  <a:srgbClr val="C00000"/>
                </a:solidFill>
                <a:latin typeface="微软雅黑"/>
                <a:sym typeface="Gill Sans" pitchFamily="-109" charset="0"/>
              </a:rPr>
              <a:t>3.2.X</a:t>
            </a:r>
            <a:r>
              <a:rPr lang="zh-CN" altLang="en-US" sz="1350" dirty="0">
                <a:solidFill>
                  <a:srgbClr val="C00000"/>
                </a:solidFill>
                <a:latin typeface="微软雅黑"/>
                <a:sym typeface="Gill Sans" pitchFamily="-109" charset="0"/>
              </a:rPr>
              <a:t>：画像支持海外部署</a:t>
            </a:r>
          </a:p>
        </p:txBody>
      </p:sp>
      <p:sp>
        <p:nvSpPr>
          <p:cNvPr id="48" name="文本框 47"/>
          <p:cNvSpPr txBox="1"/>
          <p:nvPr/>
        </p:nvSpPr>
        <p:spPr>
          <a:xfrm>
            <a:off x="3699138" y="4519551"/>
            <a:ext cx="1242454" cy="646331"/>
          </a:xfrm>
          <a:prstGeom prst="rect">
            <a:avLst/>
          </a:prstGeom>
          <a:solidFill>
            <a:srgbClr val="C5BE97"/>
          </a:solidFill>
        </p:spPr>
        <p:txBody>
          <a:bodyPr wrap="square" rtlCol="0">
            <a:spAutoFit/>
          </a:bodyPr>
          <a:lstStyle>
            <a:defPPr>
              <a:defRPr lang="en-US"/>
            </a:defPPr>
            <a:lvl1pPr marL="0" marR="0" lvl="0" indent="0" defTabSz="1533451" eaLnBrk="1" fontAlgn="auto" latinLnBrk="0" hangingPunct="1">
              <a:lnSpc>
                <a:spcPct val="100000"/>
              </a:lnSpc>
              <a:spcBef>
                <a:spcPts val="0"/>
              </a:spcBef>
              <a:spcAft>
                <a:spcPts val="0"/>
              </a:spcAft>
              <a:buClrTx/>
              <a:buSzTx/>
              <a:buFontTx/>
              <a:buNone/>
              <a:tabLst/>
              <a:defRPr kumimoji="0" sz="1600" b="0" i="0" u="none" strike="noStrike" kern="0"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pPr algn="ctr">
              <a:defRPr/>
            </a:pPr>
            <a:r>
              <a:rPr lang="zh-CN" altLang="en-US" sz="1200" dirty="0">
                <a:sym typeface="Gill Sans" pitchFamily="-109" charset="0"/>
              </a:rPr>
              <a:t>计算任务迁移到</a:t>
            </a:r>
            <a:r>
              <a:rPr lang="en-US" altLang="zh-CN" sz="1200" dirty="0">
                <a:sym typeface="Gill Sans" pitchFamily="-109" charset="0"/>
              </a:rPr>
              <a:t>DataOne</a:t>
            </a:r>
          </a:p>
          <a:p>
            <a:pPr algn="ctr">
              <a:defRPr/>
            </a:pPr>
            <a:r>
              <a:rPr lang="zh-CN" altLang="en-US" sz="1200" dirty="0">
                <a:sym typeface="Gill Sans" pitchFamily="-109" charset="0"/>
              </a:rPr>
              <a:t>营销从</a:t>
            </a:r>
            <a:r>
              <a:rPr lang="en-US" altLang="zh-CN" sz="1200" dirty="0">
                <a:sym typeface="Gill Sans" pitchFamily="-109" charset="0"/>
              </a:rPr>
              <a:t>3.0</a:t>
            </a:r>
            <a:r>
              <a:rPr lang="zh-CN" altLang="en-US" sz="1200" dirty="0">
                <a:sym typeface="Gill Sans" pitchFamily="-109" charset="0"/>
              </a:rPr>
              <a:t>入口</a:t>
            </a:r>
          </a:p>
        </p:txBody>
      </p:sp>
      <p:sp>
        <p:nvSpPr>
          <p:cNvPr id="49" name="文本框 48"/>
          <p:cNvSpPr txBox="1"/>
          <p:nvPr/>
        </p:nvSpPr>
        <p:spPr>
          <a:xfrm>
            <a:off x="4961985" y="4735554"/>
            <a:ext cx="1592844" cy="276999"/>
          </a:xfrm>
          <a:prstGeom prst="rect">
            <a:avLst/>
          </a:prstGeom>
          <a:solidFill>
            <a:srgbClr val="C5BE97"/>
          </a:solidFill>
        </p:spPr>
        <p:txBody>
          <a:bodyPr wrap="square" rtlCol="0">
            <a:spAutoFit/>
          </a:bodyPr>
          <a:lstStyle/>
          <a:p>
            <a:pPr algn="ctr" defTabSz="1149935"/>
            <a:r>
              <a:rPr lang="en-US" altLang="zh-CN" sz="1200" kern="0" dirty="0">
                <a:solidFill>
                  <a:prstClr val="black"/>
                </a:solidFill>
                <a:latin typeface="微软雅黑" panose="020B0503020204020204" pitchFamily="34" charset="-122"/>
                <a:sym typeface="Gill Sans" pitchFamily="-109" charset="0"/>
              </a:rPr>
              <a:t>MPP</a:t>
            </a:r>
            <a:r>
              <a:rPr lang="zh-CN" altLang="en-US" sz="1200" kern="0" dirty="0">
                <a:solidFill>
                  <a:prstClr val="black"/>
                </a:solidFill>
                <a:latin typeface="微软雅黑" panose="020B0503020204020204" pitchFamily="34" charset="-122"/>
                <a:sym typeface="Gill Sans" pitchFamily="-109" charset="0"/>
              </a:rPr>
              <a:t>切换</a:t>
            </a:r>
          </a:p>
        </p:txBody>
      </p:sp>
      <p:sp>
        <p:nvSpPr>
          <p:cNvPr id="50" name="文本框 49"/>
          <p:cNvSpPr txBox="1"/>
          <p:nvPr/>
        </p:nvSpPr>
        <p:spPr>
          <a:xfrm>
            <a:off x="6582319" y="5383586"/>
            <a:ext cx="2834723" cy="276999"/>
          </a:xfrm>
          <a:prstGeom prst="rect">
            <a:avLst/>
          </a:prstGeom>
          <a:solidFill>
            <a:srgbClr val="C5BE97"/>
          </a:solidFill>
        </p:spPr>
        <p:txBody>
          <a:bodyPr wrap="square" rtlCol="0">
            <a:spAutoFit/>
          </a:bodyPr>
          <a:lstStyle>
            <a:defPPr>
              <a:defRPr lang="en-US"/>
            </a:defPPr>
            <a:lvl1pPr marL="0" marR="0" lvl="0" indent="0" defTabSz="1533451" eaLnBrk="1" fontAlgn="auto" latinLnBrk="0" hangingPunct="1">
              <a:lnSpc>
                <a:spcPct val="100000"/>
              </a:lnSpc>
              <a:spcBef>
                <a:spcPts val="0"/>
              </a:spcBef>
              <a:spcAft>
                <a:spcPts val="0"/>
              </a:spcAft>
              <a:buClrTx/>
              <a:buSzTx/>
              <a:buFontTx/>
              <a:buNone/>
              <a:tabLst/>
              <a:defRPr kumimoji="0" sz="1600" b="0" i="0" u="none" strike="noStrike" kern="0"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pPr algn="ctr">
              <a:defRPr/>
            </a:pPr>
            <a:r>
              <a:rPr lang="zh-CN" altLang="en-US" sz="1200" dirty="0">
                <a:sym typeface="Gill Sans" pitchFamily="-109" charset="0"/>
              </a:rPr>
              <a:t>画像支持海外部署</a:t>
            </a:r>
          </a:p>
        </p:txBody>
      </p:sp>
      <p:sp>
        <p:nvSpPr>
          <p:cNvPr id="51" name="矩形 50"/>
          <p:cNvSpPr/>
          <p:nvPr/>
        </p:nvSpPr>
        <p:spPr bwMode="auto">
          <a:xfrm>
            <a:off x="9444045" y="5383586"/>
            <a:ext cx="1966027" cy="188982"/>
          </a:xfrm>
          <a:prstGeom prst="rect">
            <a:avLst/>
          </a:prstGeom>
          <a:solidFill>
            <a:srgbClr val="00B0F0"/>
          </a:solidFill>
          <a:ln>
            <a:noFill/>
          </a:ln>
          <a:effectLst/>
          <a:extLst/>
        </p:spPr>
        <p:txBody>
          <a:bodyPr vert="horz" wrap="square" lIns="0" tIns="0" rIns="0" bIns="0" numCol="1" rtlCol="0" anchor="ctr" anchorCtr="0" compatLnSpc="1">
            <a:prstTxWarp prst="textNoShape">
              <a:avLst/>
            </a:prstTxWarp>
          </a:bodyPr>
          <a:lstStyle/>
          <a:p>
            <a:pPr algn="ctr">
              <a:buClr>
                <a:srgbClr val="CC9900"/>
              </a:buClr>
            </a:pPr>
            <a:r>
              <a:rPr lang="en-US" altLang="zh-CN" sz="1350" b="1" kern="0" dirty="0">
                <a:solidFill>
                  <a:prstClr val="white"/>
                </a:solidFill>
                <a:latin typeface="微软雅黑" panose="020B0503020204020204" pitchFamily="34" charset="-122"/>
                <a:sym typeface="Gill Sans" pitchFamily="-109" charset="0"/>
              </a:rPr>
              <a:t>3.3.X</a:t>
            </a:r>
            <a:endParaRPr lang="zh-CN" altLang="en-US" sz="1350" b="1" kern="0" dirty="0">
              <a:solidFill>
                <a:prstClr val="white"/>
              </a:solidFill>
              <a:latin typeface="微软雅黑" panose="020B0503020204020204" pitchFamily="34" charset="-122"/>
              <a:sym typeface="Gill Sans" pitchFamily="-109" charset="0"/>
            </a:endParaRPr>
          </a:p>
        </p:txBody>
      </p:sp>
      <p:sp>
        <p:nvSpPr>
          <p:cNvPr id="52" name="文本框 51"/>
          <p:cNvSpPr txBox="1"/>
          <p:nvPr/>
        </p:nvSpPr>
        <p:spPr>
          <a:xfrm>
            <a:off x="9444044" y="5584758"/>
            <a:ext cx="1966028" cy="276999"/>
          </a:xfrm>
          <a:prstGeom prst="rect">
            <a:avLst/>
          </a:prstGeom>
          <a:solidFill>
            <a:srgbClr val="C5BE97"/>
          </a:solidFill>
        </p:spPr>
        <p:txBody>
          <a:bodyPr wrap="square" rtlCol="0">
            <a:spAutoFit/>
          </a:bodyPr>
          <a:lstStyle>
            <a:defPPr>
              <a:defRPr lang="en-US"/>
            </a:defPPr>
            <a:lvl1pPr marL="0" marR="0" lvl="0" indent="0" defTabSz="1533451" eaLnBrk="1" fontAlgn="auto" latinLnBrk="0" hangingPunct="1">
              <a:lnSpc>
                <a:spcPct val="100000"/>
              </a:lnSpc>
              <a:spcBef>
                <a:spcPts val="0"/>
              </a:spcBef>
              <a:spcAft>
                <a:spcPts val="0"/>
              </a:spcAft>
              <a:buClrTx/>
              <a:buSzTx/>
              <a:buFontTx/>
              <a:buNone/>
              <a:tabLst/>
              <a:defRPr kumimoji="0" sz="1600" b="0" i="0" u="none" strike="noStrike" kern="0"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pPr algn="ctr">
              <a:defRPr/>
            </a:pPr>
            <a:r>
              <a:rPr lang="zh-CN" altLang="en-US" sz="1200" dirty="0">
                <a:sym typeface="Gill Sans" pitchFamily="-109" charset="0"/>
              </a:rPr>
              <a:t>画像管理平台</a:t>
            </a:r>
          </a:p>
        </p:txBody>
      </p:sp>
      <p:sp>
        <p:nvSpPr>
          <p:cNvPr id="53" name="文本框 52"/>
          <p:cNvSpPr txBox="1"/>
          <p:nvPr/>
        </p:nvSpPr>
        <p:spPr>
          <a:xfrm>
            <a:off x="4151973" y="3816585"/>
            <a:ext cx="7258098" cy="276999"/>
          </a:xfrm>
          <a:prstGeom prst="rect">
            <a:avLst/>
          </a:prstGeom>
          <a:solidFill>
            <a:srgbClr val="C5BE97"/>
          </a:solidFill>
        </p:spPr>
        <p:txBody>
          <a:bodyPr wrap="square" rtlCol="0">
            <a:spAutoFit/>
          </a:bodyPr>
          <a:lstStyle>
            <a:defPPr>
              <a:defRPr lang="en-US"/>
            </a:defPPr>
            <a:lvl1pPr marL="0" marR="0" lvl="0" indent="0" defTabSz="1533451" eaLnBrk="1" fontAlgn="auto" latinLnBrk="0" hangingPunct="1">
              <a:lnSpc>
                <a:spcPct val="100000"/>
              </a:lnSpc>
              <a:spcBef>
                <a:spcPts val="0"/>
              </a:spcBef>
              <a:spcAft>
                <a:spcPts val="0"/>
              </a:spcAft>
              <a:buClrTx/>
              <a:buSzTx/>
              <a:buFontTx/>
              <a:buNone/>
              <a:tabLst/>
              <a:defRPr kumimoji="0" sz="1600" b="0" i="0" u="none" strike="noStrike" kern="0"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pPr algn="ctr">
              <a:defRPr/>
            </a:pPr>
            <a:r>
              <a:rPr lang="zh-CN" altLang="en-US" sz="1200" kern="1200" dirty="0">
                <a:solidFill>
                  <a:srgbClr val="000000"/>
                </a:solidFill>
                <a:sym typeface="Gill Sans" pitchFamily="-109" charset="0"/>
              </a:rPr>
              <a:t>标签体系优化及标签质量提升</a:t>
            </a:r>
          </a:p>
        </p:txBody>
      </p:sp>
      <p:sp>
        <p:nvSpPr>
          <p:cNvPr id="54" name="流程图: 可选过程 53"/>
          <p:cNvSpPr/>
          <p:nvPr/>
        </p:nvSpPr>
        <p:spPr>
          <a:xfrm rot="19635323">
            <a:off x="7093220" y="5147130"/>
            <a:ext cx="5814280" cy="658571"/>
          </a:xfrm>
          <a:prstGeom prst="flowChartAlternateProcess">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3" tIns="34287" rIns="68573" bIns="34287" numCol="1" spcCol="0" rtlCol="0" fromWordArt="0" anchor="ctr" anchorCtr="0" forceAA="0" compatLnSpc="1">
            <a:prstTxWarp prst="textNoShape">
              <a:avLst/>
            </a:prstTxWarp>
            <a:noAutofit/>
          </a:bodyPr>
          <a:lstStyle/>
          <a:p>
            <a:pPr algn="ctr" defTabSz="1149935"/>
            <a:r>
              <a:rPr lang="zh-CN" altLang="en-US" sz="2263" dirty="0">
                <a:solidFill>
                  <a:srgbClr val="C00000"/>
                </a:solidFill>
              </a:rPr>
              <a:t>待刷新</a:t>
            </a:r>
          </a:p>
        </p:txBody>
      </p:sp>
    </p:spTree>
    <p:extLst>
      <p:ext uri="{BB962C8B-B14F-4D97-AF65-F5344CB8AC3E}">
        <p14:creationId xmlns:p14="http://schemas.microsoft.com/office/powerpoint/2010/main" val="13708282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7895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noFill/>
          <a:ln w="9525" algn="ctr">
            <a:noFill/>
            <a:miter lim="800000"/>
            <a:headEnd/>
            <a:tailEnd/>
          </a:ln>
          <a:effectLst/>
        </p:spPr>
        <p:txBody>
          <a:bodyPr vert="horz" wrap="square" lIns="68573" tIns="34287" rIns="68573" bIns="34287" numCol="1" anchor="ctr" anchorCtr="0" compatLnSpc="1">
            <a:prstTxWarp prst="textNoShape">
              <a:avLst/>
            </a:prstTxWarp>
          </a:bodyPr>
          <a:lstStyle/>
          <a:p>
            <a:pPr>
              <a:buFont typeface="Arial" pitchFamily="34" charset="0"/>
            </a:pPr>
            <a:r>
              <a:rPr lang="zh-CN" altLang="en-US" sz="2700" dirty="0"/>
              <a:t>标签层次设计</a:t>
            </a:r>
            <a:r>
              <a:rPr lang="en-US" altLang="zh-CN" sz="2700" dirty="0"/>
              <a:t>V0.1</a:t>
            </a:r>
            <a:endParaRPr lang="zh-CN" altLang="en-US" sz="2700" dirty="0"/>
          </a:p>
        </p:txBody>
      </p:sp>
      <p:sp>
        <p:nvSpPr>
          <p:cNvPr id="28" name="AutoShape 6"/>
          <p:cNvSpPr>
            <a:spLocks noChangeArrowheads="1"/>
          </p:cNvSpPr>
          <p:nvPr/>
        </p:nvSpPr>
        <p:spPr bwMode="gray">
          <a:xfrm rot="9044363">
            <a:off x="3936713" y="3714600"/>
            <a:ext cx="1219673" cy="1196489"/>
          </a:xfrm>
          <a:prstGeom prst="chevron">
            <a:avLst>
              <a:gd name="adj" fmla="val 28655"/>
            </a:avLst>
          </a:prstGeom>
          <a:solidFill>
            <a:schemeClr val="accent6">
              <a:lumMod val="60000"/>
              <a:lumOff val="40000"/>
            </a:schemeClr>
          </a:solidFill>
          <a:ln w="9525">
            <a:miter lim="800000"/>
            <a:headEnd/>
            <a:tailEnd/>
          </a:ln>
          <a:scene3d>
            <a:camera prst="legacyObliqueTopRight"/>
            <a:lightRig rig="legacyFlat3" dir="b"/>
          </a:scene3d>
          <a:sp3d extrusionH="163500" prstMaterial="legacyMatte">
            <a:bevelT w="13500" h="13500" prst="angle"/>
            <a:bevelB w="13500" h="13500" prst="angle"/>
            <a:extrusionClr>
              <a:srgbClr val="FFC319"/>
            </a:extrusionClr>
            <a:contourClr>
              <a:srgbClr val="99CC00"/>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29" name="AutoShape 8"/>
          <p:cNvSpPr>
            <a:spLocks noChangeArrowheads="1"/>
          </p:cNvSpPr>
          <p:nvPr/>
        </p:nvSpPr>
        <p:spPr bwMode="gray">
          <a:xfrm rot="1788254">
            <a:off x="5596046" y="3722788"/>
            <a:ext cx="1219673" cy="1196489"/>
          </a:xfrm>
          <a:prstGeom prst="chevron">
            <a:avLst>
              <a:gd name="adj" fmla="val 28655"/>
            </a:avLst>
          </a:prstGeom>
          <a:solidFill>
            <a:srgbClr val="A8D02A"/>
          </a:solidFill>
          <a:ln w="9525">
            <a:miter lim="800000"/>
            <a:headEnd/>
            <a:tailEnd/>
          </a:ln>
          <a:scene3d>
            <a:camera prst="legacyObliqueTopRight"/>
            <a:lightRig rig="legacyFlat3" dir="b"/>
          </a:scene3d>
          <a:sp3d extrusionH="163500" prstMaterial="legacyMatte">
            <a:bevelT w="13500" h="13500" prst="angle"/>
            <a:bevelB w="13500" h="13500" prst="angle"/>
            <a:extrusionClr>
              <a:srgbClr val="A8D02A"/>
            </a:extrusionClr>
            <a:contourClr>
              <a:srgbClr val="A8D02A"/>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30" name="Oval 3"/>
          <p:cNvSpPr>
            <a:spLocks noChangeArrowheads="1"/>
          </p:cNvSpPr>
          <p:nvPr/>
        </p:nvSpPr>
        <p:spPr bwMode="gray">
          <a:xfrm>
            <a:off x="4147751" y="2533464"/>
            <a:ext cx="2577967" cy="2502494"/>
          </a:xfrm>
          <a:prstGeom prst="ellipse">
            <a:avLst/>
          </a:prstGeom>
          <a:noFill/>
          <a:ln w="12700">
            <a:solidFill>
              <a:srgbClr val="80808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31" name="AutoShape 7"/>
          <p:cNvSpPr>
            <a:spLocks noChangeArrowheads="1"/>
          </p:cNvSpPr>
          <p:nvPr/>
        </p:nvSpPr>
        <p:spPr bwMode="gray">
          <a:xfrm rot="16200000">
            <a:off x="4775958" y="2293684"/>
            <a:ext cx="1206724" cy="1209327"/>
          </a:xfrm>
          <a:prstGeom prst="chevron">
            <a:avLst>
              <a:gd name="adj" fmla="val 28655"/>
            </a:avLst>
          </a:prstGeom>
          <a:solidFill>
            <a:schemeClr val="accent1">
              <a:lumMod val="40000"/>
              <a:lumOff val="60000"/>
            </a:schemeClr>
          </a:solidFill>
          <a:ln w="9525">
            <a:miter lim="800000"/>
            <a:headEnd/>
            <a:tailEnd/>
          </a:ln>
          <a:scene3d>
            <a:camera prst="legacyObliqueTopRight"/>
            <a:lightRig rig="legacyFlat3" dir="b"/>
          </a:scene3d>
          <a:sp3d extrusionH="163500" prstMaterial="legacyPlastic">
            <a:bevelT w="13500" h="13500" prst="angle"/>
            <a:bevelB w="13500" h="13500" prst="angle"/>
            <a:extrusionClr>
              <a:srgbClr val="FF6161"/>
            </a:extrusionClr>
            <a:contourClr>
              <a:srgbClr val="FF6161"/>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endParaRPr lang="zh-CN" altLang="en-US" sz="1350" kern="0">
              <a:solidFill>
                <a:srgbClr val="000000"/>
              </a:solidFill>
            </a:endParaRPr>
          </a:p>
        </p:txBody>
      </p:sp>
      <p:sp>
        <p:nvSpPr>
          <p:cNvPr id="32" name="Text Box 9"/>
          <p:cNvSpPr txBox="1">
            <a:spLocks noChangeArrowheads="1"/>
          </p:cNvSpPr>
          <p:nvPr/>
        </p:nvSpPr>
        <p:spPr bwMode="gray">
          <a:xfrm>
            <a:off x="4774656" y="3699003"/>
            <a:ext cx="120932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defRPr/>
            </a:pPr>
            <a:r>
              <a:rPr lang="zh-CN" altLang="en-US" sz="1350" b="1" kern="0" dirty="0">
                <a:solidFill>
                  <a:srgbClr val="1C1C1C"/>
                </a:solidFill>
                <a:latin typeface="微软雅黑"/>
                <a:ea typeface="微软雅黑"/>
              </a:rPr>
              <a:t>标签体系</a:t>
            </a:r>
            <a:r>
              <a:rPr lang="en-US" altLang="zh-CN" sz="1350" b="1" kern="0" dirty="0">
                <a:solidFill>
                  <a:srgbClr val="1C1C1C"/>
                </a:solidFill>
                <a:latin typeface="微软雅黑"/>
                <a:ea typeface="微软雅黑"/>
              </a:rPr>
              <a:t>.</a:t>
            </a:r>
          </a:p>
        </p:txBody>
      </p:sp>
      <p:sp>
        <p:nvSpPr>
          <p:cNvPr id="33" name="Rectangle 12"/>
          <p:cNvSpPr>
            <a:spLocks noChangeArrowheads="1"/>
          </p:cNvSpPr>
          <p:nvPr/>
        </p:nvSpPr>
        <p:spPr bwMode="gray">
          <a:xfrm>
            <a:off x="5934533" y="4131009"/>
            <a:ext cx="75621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defRPr/>
            </a:pPr>
            <a:r>
              <a:rPr lang="zh-CN" altLang="en-US" sz="1350" kern="0" dirty="0">
                <a:solidFill>
                  <a:srgbClr val="002060"/>
                </a:solidFill>
                <a:latin typeface="微软雅黑"/>
                <a:ea typeface="微软雅黑"/>
              </a:rPr>
              <a:t>用户</a:t>
            </a:r>
            <a:endParaRPr lang="en-US" altLang="zh-CN" sz="1350" kern="0" dirty="0">
              <a:solidFill>
                <a:srgbClr val="002060"/>
              </a:solidFill>
              <a:latin typeface="微软雅黑"/>
              <a:ea typeface="微软雅黑"/>
            </a:endParaRPr>
          </a:p>
        </p:txBody>
      </p:sp>
      <p:sp>
        <p:nvSpPr>
          <p:cNvPr id="41" name="Rectangle 12"/>
          <p:cNvSpPr>
            <a:spLocks noChangeArrowheads="1"/>
          </p:cNvSpPr>
          <p:nvPr/>
        </p:nvSpPr>
        <p:spPr bwMode="gray">
          <a:xfrm>
            <a:off x="5042124" y="2612021"/>
            <a:ext cx="75621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defRPr/>
            </a:pPr>
            <a:r>
              <a:rPr lang="zh-CN" altLang="en-US" sz="1350" kern="0" dirty="0">
                <a:solidFill>
                  <a:srgbClr val="002060"/>
                </a:solidFill>
                <a:latin typeface="微软雅黑"/>
                <a:ea typeface="微软雅黑"/>
              </a:rPr>
              <a:t>设备</a:t>
            </a:r>
            <a:endParaRPr lang="en-US" altLang="zh-CN" sz="1350" kern="0" dirty="0">
              <a:solidFill>
                <a:srgbClr val="002060"/>
              </a:solidFill>
              <a:latin typeface="微软雅黑"/>
              <a:ea typeface="微软雅黑"/>
            </a:endParaRPr>
          </a:p>
        </p:txBody>
      </p:sp>
      <p:sp>
        <p:nvSpPr>
          <p:cNvPr id="42" name="Rectangle 12"/>
          <p:cNvSpPr>
            <a:spLocks noChangeArrowheads="1"/>
          </p:cNvSpPr>
          <p:nvPr/>
        </p:nvSpPr>
        <p:spPr bwMode="gray">
          <a:xfrm>
            <a:off x="4098508" y="4178042"/>
            <a:ext cx="75621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defRPr/>
            </a:pPr>
            <a:r>
              <a:rPr lang="zh-CN" altLang="en-US" sz="1350" kern="0" dirty="0">
                <a:solidFill>
                  <a:srgbClr val="002060"/>
                </a:solidFill>
                <a:latin typeface="微软雅黑"/>
                <a:ea typeface="微软雅黑"/>
              </a:rPr>
              <a:t>业务</a:t>
            </a:r>
            <a:endParaRPr lang="en-US" altLang="zh-CN" sz="1350" kern="0" dirty="0">
              <a:solidFill>
                <a:srgbClr val="002060"/>
              </a:solidFill>
              <a:latin typeface="微软雅黑"/>
              <a:ea typeface="微软雅黑"/>
            </a:endParaRPr>
          </a:p>
        </p:txBody>
      </p:sp>
      <p:sp>
        <p:nvSpPr>
          <p:cNvPr id="43" name="TextBox 138"/>
          <p:cNvSpPr txBox="1">
            <a:spLocks noChangeArrowheads="1"/>
          </p:cNvSpPr>
          <p:nvPr/>
        </p:nvSpPr>
        <p:spPr bwMode="auto">
          <a:xfrm>
            <a:off x="4260717" y="1052968"/>
            <a:ext cx="800219" cy="276999"/>
          </a:xfrm>
          <a:prstGeom prst="rect">
            <a:avLst/>
          </a:prstGeom>
          <a:noFill/>
          <a:ln w="9525">
            <a:noFill/>
            <a:miter lim="800000"/>
            <a:headEnd/>
            <a:tailEnd/>
          </a:ln>
        </p:spPr>
        <p:txBody>
          <a:bodyPr wrap="none">
            <a:spAutoFit/>
          </a:bodyPr>
          <a:lstStyle/>
          <a:p>
            <a:r>
              <a:rPr lang="zh-CN" altLang="en-US" sz="1200" b="1" dirty="0">
                <a:solidFill>
                  <a:prstClr val="black"/>
                </a:solidFill>
                <a:latin typeface="微软雅黑"/>
              </a:rPr>
              <a:t>基本信息</a:t>
            </a:r>
          </a:p>
        </p:txBody>
      </p:sp>
      <p:sp>
        <p:nvSpPr>
          <p:cNvPr id="44" name="TextBox 139"/>
          <p:cNvSpPr txBox="1">
            <a:spLocks noChangeArrowheads="1"/>
          </p:cNvSpPr>
          <p:nvPr/>
        </p:nvSpPr>
        <p:spPr bwMode="auto">
          <a:xfrm>
            <a:off x="5934740" y="1052968"/>
            <a:ext cx="800219" cy="276999"/>
          </a:xfrm>
          <a:prstGeom prst="rect">
            <a:avLst/>
          </a:prstGeom>
          <a:noFill/>
          <a:ln w="9525">
            <a:noFill/>
            <a:miter lim="800000"/>
            <a:headEnd/>
            <a:tailEnd/>
          </a:ln>
        </p:spPr>
        <p:txBody>
          <a:bodyPr wrap="none">
            <a:spAutoFit/>
          </a:bodyPr>
          <a:lstStyle/>
          <a:p>
            <a:r>
              <a:rPr lang="zh-CN" altLang="en-US" sz="1200" b="1" dirty="0">
                <a:solidFill>
                  <a:prstClr val="black"/>
                </a:solidFill>
                <a:latin typeface="微软雅黑"/>
              </a:rPr>
              <a:t>使用状态</a:t>
            </a:r>
          </a:p>
        </p:txBody>
      </p:sp>
      <p:grpSp>
        <p:nvGrpSpPr>
          <p:cNvPr id="55" name="组合 54"/>
          <p:cNvGrpSpPr/>
          <p:nvPr/>
        </p:nvGrpSpPr>
        <p:grpSpPr>
          <a:xfrm>
            <a:off x="4152716" y="1322971"/>
            <a:ext cx="972013" cy="1018641"/>
            <a:chOff x="6775550" y="1825203"/>
            <a:chExt cx="1065212" cy="1090613"/>
          </a:xfrm>
          <a:solidFill>
            <a:schemeClr val="accent1">
              <a:lumMod val="40000"/>
              <a:lumOff val="60000"/>
            </a:schemeClr>
          </a:solidFill>
        </p:grpSpPr>
        <p:sp>
          <p:nvSpPr>
            <p:cNvPr id="45" name="对角圆角矩形 44"/>
            <p:cNvSpPr/>
            <p:nvPr/>
          </p:nvSpPr>
          <p:spPr bwMode="auto">
            <a:xfrm>
              <a:off x="6775550" y="1825203"/>
              <a:ext cx="1065212" cy="176213"/>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手机型号</a:t>
              </a:r>
              <a:endParaRPr lang="zh-CN" altLang="en-US" sz="1050" dirty="0">
                <a:solidFill>
                  <a:prstClr val="black"/>
                </a:solidFill>
                <a:latin typeface="微软雅黑"/>
                <a:cs typeface="Gill Sans" charset="0"/>
                <a:sym typeface="Gill Sans" charset="0"/>
              </a:endParaRPr>
            </a:p>
          </p:txBody>
        </p:sp>
        <p:sp>
          <p:nvSpPr>
            <p:cNvPr id="46" name="对角圆角矩形 45"/>
            <p:cNvSpPr/>
            <p:nvPr/>
          </p:nvSpPr>
          <p:spPr bwMode="auto">
            <a:xfrm>
              <a:off x="6775550" y="2053803"/>
              <a:ext cx="1065212" cy="176213"/>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en-US" altLang="zh-CN" sz="1050" dirty="0">
                  <a:solidFill>
                    <a:prstClr val="black"/>
                  </a:solidFill>
                  <a:latin typeface="微软雅黑"/>
                </a:rPr>
                <a:t>EMUI</a:t>
              </a:r>
              <a:r>
                <a:rPr lang="zh-CN" altLang="en-US" sz="1050" dirty="0">
                  <a:solidFill>
                    <a:prstClr val="black"/>
                  </a:solidFill>
                  <a:latin typeface="微软雅黑"/>
                </a:rPr>
                <a:t>版本号</a:t>
              </a:r>
            </a:p>
          </p:txBody>
        </p:sp>
        <p:sp>
          <p:nvSpPr>
            <p:cNvPr id="47" name="对角圆角矩形 46"/>
            <p:cNvSpPr/>
            <p:nvPr/>
          </p:nvSpPr>
          <p:spPr bwMode="auto">
            <a:xfrm>
              <a:off x="6775550" y="2282403"/>
              <a:ext cx="1065212" cy="176213"/>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en-US" altLang="zh-CN" sz="1050" dirty="0">
                  <a:solidFill>
                    <a:prstClr val="black"/>
                  </a:solidFill>
                  <a:latin typeface="微软雅黑"/>
                </a:rPr>
                <a:t>ROM</a:t>
              </a:r>
              <a:r>
                <a:rPr lang="zh-CN" altLang="en-US" sz="1050" dirty="0">
                  <a:solidFill>
                    <a:prstClr val="black"/>
                  </a:solidFill>
                  <a:latin typeface="微软雅黑"/>
                </a:rPr>
                <a:t>版本号</a:t>
              </a:r>
            </a:p>
          </p:txBody>
        </p:sp>
        <p:sp>
          <p:nvSpPr>
            <p:cNvPr id="48" name="对角圆角矩形 47"/>
            <p:cNvSpPr/>
            <p:nvPr/>
          </p:nvSpPr>
          <p:spPr bwMode="auto">
            <a:xfrm>
              <a:off x="6775550" y="2511003"/>
              <a:ext cx="1065212" cy="176213"/>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 开机时间</a:t>
              </a:r>
            </a:p>
          </p:txBody>
        </p:sp>
        <p:sp>
          <p:nvSpPr>
            <p:cNvPr id="49" name="对角圆角矩形 48"/>
            <p:cNvSpPr/>
            <p:nvPr/>
          </p:nvSpPr>
          <p:spPr bwMode="auto">
            <a:xfrm>
              <a:off x="6775550" y="2739603"/>
              <a:ext cx="1065212" cy="176213"/>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沉默天数</a:t>
              </a:r>
            </a:p>
          </p:txBody>
        </p:sp>
      </p:grpSp>
      <p:sp>
        <p:nvSpPr>
          <p:cNvPr id="50" name="对角圆角矩形 49"/>
          <p:cNvSpPr/>
          <p:nvPr/>
        </p:nvSpPr>
        <p:spPr bwMode="auto">
          <a:xfrm>
            <a:off x="5832979" y="1327761"/>
            <a:ext cx="911772" cy="205798"/>
          </a:xfrm>
          <a:prstGeom prst="round2DiagRect">
            <a:avLst/>
          </a:prstGeom>
          <a:solidFill>
            <a:schemeClr val="accent1">
              <a:lumMod val="40000"/>
              <a:lumOff val="60000"/>
            </a:schemeClr>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开机地域</a:t>
            </a:r>
          </a:p>
        </p:txBody>
      </p:sp>
      <p:sp>
        <p:nvSpPr>
          <p:cNvPr id="51" name="对角圆角矩形 50"/>
          <p:cNvSpPr/>
          <p:nvPr/>
        </p:nvSpPr>
        <p:spPr bwMode="auto">
          <a:xfrm>
            <a:off x="5832979" y="1599570"/>
            <a:ext cx="911772" cy="205798"/>
          </a:xfrm>
          <a:prstGeom prst="round2DiagRect">
            <a:avLst/>
          </a:prstGeom>
          <a:solidFill>
            <a:schemeClr val="accent1">
              <a:lumMod val="40000"/>
              <a:lumOff val="60000"/>
            </a:schemeClr>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使用频率</a:t>
            </a:r>
          </a:p>
        </p:txBody>
      </p:sp>
      <p:sp>
        <p:nvSpPr>
          <p:cNvPr id="52" name="对角圆角矩形 51"/>
          <p:cNvSpPr/>
          <p:nvPr/>
        </p:nvSpPr>
        <p:spPr bwMode="auto">
          <a:xfrm>
            <a:off x="5832979" y="1871379"/>
            <a:ext cx="911772" cy="205798"/>
          </a:xfrm>
          <a:prstGeom prst="round2DiagRect">
            <a:avLst/>
          </a:prstGeom>
          <a:solidFill>
            <a:schemeClr val="accent1">
              <a:lumMod val="40000"/>
              <a:lumOff val="60000"/>
            </a:schemeClr>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月在线时长</a:t>
            </a:r>
          </a:p>
        </p:txBody>
      </p:sp>
      <p:sp>
        <p:nvSpPr>
          <p:cNvPr id="53" name="对角圆角矩形 52"/>
          <p:cNvSpPr/>
          <p:nvPr/>
        </p:nvSpPr>
        <p:spPr bwMode="auto">
          <a:xfrm>
            <a:off x="5832979" y="2143188"/>
            <a:ext cx="911772" cy="205798"/>
          </a:xfrm>
          <a:prstGeom prst="round2DiagRect">
            <a:avLst/>
          </a:prstGeom>
          <a:solidFill>
            <a:schemeClr val="accent1">
              <a:lumMod val="40000"/>
              <a:lumOff val="60000"/>
            </a:schemeClr>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月在线天数</a:t>
            </a:r>
          </a:p>
        </p:txBody>
      </p:sp>
      <p:sp>
        <p:nvSpPr>
          <p:cNvPr id="57" name="TextBox 47"/>
          <p:cNvSpPr txBox="1">
            <a:spLocks noChangeArrowheads="1"/>
          </p:cNvSpPr>
          <p:nvPr/>
        </p:nvSpPr>
        <p:spPr bwMode="auto">
          <a:xfrm>
            <a:off x="2316691" y="1808979"/>
            <a:ext cx="1555234" cy="276999"/>
          </a:xfrm>
          <a:prstGeom prst="rect">
            <a:avLst/>
          </a:prstGeom>
          <a:noFill/>
          <a:ln w="9525">
            <a:noFill/>
            <a:miter lim="800000"/>
            <a:headEnd/>
            <a:tailEnd/>
          </a:ln>
        </p:spPr>
        <p:txBody>
          <a:bodyPr wrap="none">
            <a:spAutoFit/>
          </a:bodyPr>
          <a:lstStyle>
            <a:defPPr>
              <a:defRPr lang="zh-CN"/>
            </a:defPPr>
            <a:lvl1pPr defTabSz="914400">
              <a:defRPr sz="1600" b="1">
                <a:latin typeface="+mn-ea"/>
              </a:defRPr>
            </a:lvl1pPr>
          </a:lstStyle>
          <a:p>
            <a:r>
              <a:rPr lang="zh-CN" altLang="en-US" sz="1200" dirty="0">
                <a:solidFill>
                  <a:prstClr val="black"/>
                </a:solidFill>
              </a:rPr>
              <a:t>应用市场</a:t>
            </a:r>
            <a:r>
              <a:rPr lang="en-US" altLang="zh-CN" sz="1200" dirty="0">
                <a:solidFill>
                  <a:prstClr val="black"/>
                </a:solidFill>
              </a:rPr>
              <a:t>&amp;</a:t>
            </a:r>
            <a:r>
              <a:rPr lang="zh-CN" altLang="en-US" sz="1200" dirty="0">
                <a:solidFill>
                  <a:prstClr val="black"/>
                </a:solidFill>
              </a:rPr>
              <a:t>游戏中心</a:t>
            </a:r>
          </a:p>
        </p:txBody>
      </p:sp>
      <p:sp>
        <p:nvSpPr>
          <p:cNvPr id="58" name="TextBox 81"/>
          <p:cNvSpPr txBox="1">
            <a:spLocks noChangeArrowheads="1"/>
          </p:cNvSpPr>
          <p:nvPr/>
        </p:nvSpPr>
        <p:spPr bwMode="auto">
          <a:xfrm rot="10800000" flipV="1">
            <a:off x="1091676" y="2421310"/>
            <a:ext cx="939681" cy="276999"/>
          </a:xfrm>
          <a:prstGeom prst="rect">
            <a:avLst/>
          </a:prstGeom>
          <a:noFill/>
          <a:ln w="9525">
            <a:noFill/>
            <a:miter lim="800000"/>
            <a:headEnd/>
            <a:tailEnd/>
          </a:ln>
        </p:spPr>
        <p:txBody>
          <a:bodyPr wrap="none">
            <a:spAutoFit/>
          </a:bodyPr>
          <a:lstStyle>
            <a:defPPr>
              <a:defRPr lang="zh-CN"/>
            </a:defPPr>
            <a:lvl1pPr defTabSz="914400">
              <a:defRPr sz="1600" b="1">
                <a:latin typeface="+mn-ea"/>
              </a:defRPr>
            </a:lvl1pPr>
          </a:lstStyle>
          <a:p>
            <a:r>
              <a:rPr lang="zh-CN" altLang="en-US" sz="1200" dirty="0">
                <a:solidFill>
                  <a:prstClr val="black"/>
                </a:solidFill>
              </a:rPr>
              <a:t>支付</a:t>
            </a:r>
            <a:r>
              <a:rPr lang="en-US" altLang="zh-CN" sz="1200" dirty="0">
                <a:solidFill>
                  <a:prstClr val="black"/>
                </a:solidFill>
              </a:rPr>
              <a:t>&amp;</a:t>
            </a:r>
            <a:r>
              <a:rPr lang="zh-CN" altLang="en-US" sz="1200" dirty="0">
                <a:solidFill>
                  <a:prstClr val="black"/>
                </a:solidFill>
              </a:rPr>
              <a:t>钱包</a:t>
            </a:r>
          </a:p>
        </p:txBody>
      </p:sp>
      <p:grpSp>
        <p:nvGrpSpPr>
          <p:cNvPr id="88" name="组合 87"/>
          <p:cNvGrpSpPr/>
          <p:nvPr/>
        </p:nvGrpSpPr>
        <p:grpSpPr>
          <a:xfrm>
            <a:off x="2465161" y="2062557"/>
            <a:ext cx="1177291" cy="1246463"/>
            <a:chOff x="301748" y="4586287"/>
            <a:chExt cx="1116000" cy="1120775"/>
          </a:xfrm>
          <a:solidFill>
            <a:srgbClr val="BF916E"/>
          </a:solidFill>
        </p:grpSpPr>
        <p:sp>
          <p:nvSpPr>
            <p:cNvPr id="65" name="对角圆角矩形 64"/>
            <p:cNvSpPr/>
            <p:nvPr/>
          </p:nvSpPr>
          <p:spPr bwMode="auto">
            <a:xfrm>
              <a:off x="301748" y="4586287"/>
              <a:ext cx="111600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应用市场活跃状态</a:t>
              </a:r>
            </a:p>
          </p:txBody>
        </p:sp>
        <p:sp>
          <p:nvSpPr>
            <p:cNvPr id="66" name="对角圆角矩形 65"/>
            <p:cNvSpPr/>
            <p:nvPr/>
          </p:nvSpPr>
          <p:spPr bwMode="auto">
            <a:xfrm>
              <a:off x="301748" y="4822031"/>
              <a:ext cx="111600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应用市场版本号</a:t>
              </a:r>
            </a:p>
          </p:txBody>
        </p:sp>
        <p:sp>
          <p:nvSpPr>
            <p:cNvPr id="67" name="对角圆角矩形 66"/>
            <p:cNvSpPr/>
            <p:nvPr/>
          </p:nvSpPr>
          <p:spPr bwMode="auto">
            <a:xfrm>
              <a:off x="301748" y="5057775"/>
              <a:ext cx="111600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用户生命时长</a:t>
              </a:r>
            </a:p>
          </p:txBody>
        </p:sp>
        <p:sp>
          <p:nvSpPr>
            <p:cNvPr id="68" name="对角圆角矩形 67"/>
            <p:cNvSpPr/>
            <p:nvPr/>
          </p:nvSpPr>
          <p:spPr bwMode="auto">
            <a:xfrm>
              <a:off x="301748" y="5293519"/>
              <a:ext cx="111600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游戏在线时长</a:t>
              </a:r>
            </a:p>
          </p:txBody>
        </p:sp>
        <p:sp>
          <p:nvSpPr>
            <p:cNvPr id="69" name="对角圆角矩形 68"/>
            <p:cNvSpPr/>
            <p:nvPr/>
          </p:nvSpPr>
          <p:spPr bwMode="auto">
            <a:xfrm>
              <a:off x="301748" y="5529262"/>
              <a:ext cx="111600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网游支付金额</a:t>
              </a:r>
            </a:p>
          </p:txBody>
        </p:sp>
      </p:grpSp>
      <p:grpSp>
        <p:nvGrpSpPr>
          <p:cNvPr id="89" name="组合 88"/>
          <p:cNvGrpSpPr/>
          <p:nvPr/>
        </p:nvGrpSpPr>
        <p:grpSpPr>
          <a:xfrm>
            <a:off x="2748697" y="5535028"/>
            <a:ext cx="1134015" cy="1120739"/>
            <a:chOff x="4816426" y="6871796"/>
            <a:chExt cx="946150" cy="1084580"/>
          </a:xfrm>
          <a:solidFill>
            <a:srgbClr val="BF916E"/>
          </a:solidFill>
        </p:grpSpPr>
        <p:sp>
          <p:nvSpPr>
            <p:cNvPr id="70" name="对角圆角矩形 69"/>
            <p:cNvSpPr/>
            <p:nvPr/>
          </p:nvSpPr>
          <p:spPr bwMode="auto">
            <a:xfrm>
              <a:off x="4816426" y="6871796"/>
              <a:ext cx="94615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 经常访问板块</a:t>
              </a:r>
              <a:endParaRPr lang="zh-CN" altLang="en-US" sz="1050" dirty="0">
                <a:solidFill>
                  <a:prstClr val="black"/>
                </a:solidFill>
                <a:latin typeface="微软雅黑"/>
                <a:cs typeface="Gill Sans" charset="0"/>
                <a:sym typeface="Gill Sans" charset="0"/>
              </a:endParaRPr>
            </a:p>
          </p:txBody>
        </p:sp>
        <p:sp>
          <p:nvSpPr>
            <p:cNvPr id="71" name="对角圆角矩形 70"/>
            <p:cNvSpPr/>
            <p:nvPr/>
          </p:nvSpPr>
          <p:spPr bwMode="auto">
            <a:xfrm>
              <a:off x="4816426" y="7098491"/>
              <a:ext cx="94615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论坛在线时长</a:t>
              </a:r>
              <a:endParaRPr lang="zh-CN" altLang="en-US" sz="1050" dirty="0">
                <a:solidFill>
                  <a:prstClr val="black"/>
                </a:solidFill>
                <a:latin typeface="微软雅黑"/>
                <a:cs typeface="Gill Sans" charset="0"/>
                <a:sym typeface="Gill Sans" charset="0"/>
              </a:endParaRPr>
            </a:p>
          </p:txBody>
        </p:sp>
        <p:sp>
          <p:nvSpPr>
            <p:cNvPr id="72" name="对角圆角矩形 71"/>
            <p:cNvSpPr/>
            <p:nvPr/>
          </p:nvSpPr>
          <p:spPr bwMode="auto">
            <a:xfrm>
              <a:off x="4816426" y="7325186"/>
              <a:ext cx="94615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a:r>
                <a:rPr lang="zh-CN" altLang="en-US" sz="1050" dirty="0">
                  <a:solidFill>
                    <a:prstClr val="black"/>
                  </a:solidFill>
                  <a:latin typeface="微软雅黑"/>
                </a:rPr>
                <a:t>论坛发帖次数</a:t>
              </a:r>
            </a:p>
          </p:txBody>
        </p:sp>
        <p:sp>
          <p:nvSpPr>
            <p:cNvPr id="73" name="对角圆角矩形 72"/>
            <p:cNvSpPr/>
            <p:nvPr/>
          </p:nvSpPr>
          <p:spPr bwMode="auto">
            <a:xfrm>
              <a:off x="4816426" y="7551881"/>
              <a:ext cx="94615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a:r>
                <a:rPr lang="zh-CN" altLang="en-US" sz="1050" dirty="0">
                  <a:solidFill>
                    <a:prstClr val="black"/>
                  </a:solidFill>
                  <a:latin typeface="微软雅黑"/>
                </a:rPr>
                <a:t>花瓣数</a:t>
              </a:r>
            </a:p>
          </p:txBody>
        </p:sp>
        <p:sp>
          <p:nvSpPr>
            <p:cNvPr id="74" name="对角圆角矩形 73"/>
            <p:cNvSpPr/>
            <p:nvPr/>
          </p:nvSpPr>
          <p:spPr bwMode="auto">
            <a:xfrm>
              <a:off x="4816426" y="7778576"/>
              <a:ext cx="94615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a:r>
                <a:rPr lang="zh-CN" altLang="en-US" sz="1050" dirty="0">
                  <a:solidFill>
                    <a:prstClr val="black"/>
                  </a:solidFill>
                  <a:latin typeface="微软雅黑"/>
                </a:rPr>
                <a:t>是否核心花粉</a:t>
              </a:r>
            </a:p>
          </p:txBody>
        </p:sp>
      </p:grpSp>
      <p:sp>
        <p:nvSpPr>
          <p:cNvPr id="75" name="TextBox 95"/>
          <p:cNvSpPr txBox="1">
            <a:spLocks noChangeArrowheads="1"/>
          </p:cNvSpPr>
          <p:nvPr/>
        </p:nvSpPr>
        <p:spPr bwMode="auto">
          <a:xfrm>
            <a:off x="2370692" y="3483001"/>
            <a:ext cx="1415772" cy="276999"/>
          </a:xfrm>
          <a:prstGeom prst="rect">
            <a:avLst/>
          </a:prstGeom>
          <a:noFill/>
          <a:ln w="9525">
            <a:noFill/>
            <a:miter lim="800000"/>
            <a:headEnd/>
            <a:tailEnd/>
          </a:ln>
        </p:spPr>
        <p:txBody>
          <a:bodyPr wrap="none">
            <a:spAutoFit/>
          </a:bodyPr>
          <a:lstStyle>
            <a:defPPr>
              <a:defRPr lang="zh-CN"/>
            </a:defPPr>
            <a:lvl1pPr defTabSz="914400">
              <a:defRPr sz="1600" b="1">
                <a:latin typeface="+mn-ea"/>
              </a:defRPr>
            </a:lvl1pPr>
          </a:lstStyle>
          <a:p>
            <a:r>
              <a:rPr lang="zh-CN" altLang="en-US" sz="1200" dirty="0">
                <a:solidFill>
                  <a:prstClr val="black"/>
                </a:solidFill>
              </a:rPr>
              <a:t>主题、运动、音乐</a:t>
            </a:r>
          </a:p>
        </p:txBody>
      </p:sp>
      <p:grpSp>
        <p:nvGrpSpPr>
          <p:cNvPr id="90" name="组合 89"/>
          <p:cNvGrpSpPr/>
          <p:nvPr/>
        </p:nvGrpSpPr>
        <p:grpSpPr>
          <a:xfrm>
            <a:off x="2359329" y="3710864"/>
            <a:ext cx="1362783" cy="1432394"/>
            <a:chOff x="3937179" y="4947856"/>
            <a:chExt cx="1022752" cy="1411947"/>
          </a:xfrm>
          <a:solidFill>
            <a:srgbClr val="BF916E"/>
          </a:solidFill>
        </p:grpSpPr>
        <p:sp>
          <p:nvSpPr>
            <p:cNvPr id="76" name="对角圆角矩形 75"/>
            <p:cNvSpPr/>
            <p:nvPr/>
          </p:nvSpPr>
          <p:spPr bwMode="auto">
            <a:xfrm>
              <a:off x="3937179" y="4947856"/>
              <a:ext cx="100800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步行运动量</a:t>
              </a:r>
              <a:endParaRPr lang="zh-CN" altLang="en-US" sz="1050" dirty="0">
                <a:solidFill>
                  <a:srgbClr val="000000"/>
                </a:solidFill>
                <a:latin typeface="微软雅黑"/>
                <a:cs typeface="Gill Sans" charset="0"/>
                <a:sym typeface="Gill Sans" charset="0"/>
              </a:endParaRPr>
            </a:p>
          </p:txBody>
        </p:sp>
        <p:sp>
          <p:nvSpPr>
            <p:cNvPr id="77" name="对角圆角矩形 76"/>
            <p:cNvSpPr/>
            <p:nvPr/>
          </p:nvSpPr>
          <p:spPr bwMode="auto">
            <a:xfrm>
              <a:off x="3937179" y="5176456"/>
              <a:ext cx="100800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en-US" altLang="zh-CN" sz="1050" dirty="0">
                  <a:solidFill>
                    <a:prstClr val="black"/>
                  </a:solidFill>
                  <a:latin typeface="微软雅黑"/>
                </a:rPr>
                <a:t>APP</a:t>
              </a:r>
              <a:r>
                <a:rPr lang="zh-CN" altLang="en-US" sz="1050" dirty="0">
                  <a:solidFill>
                    <a:prstClr val="black"/>
                  </a:solidFill>
                  <a:latin typeface="微软雅黑"/>
                </a:rPr>
                <a:t>使用行为</a:t>
              </a:r>
              <a:endParaRPr lang="zh-CN" altLang="en-US" sz="1050" dirty="0">
                <a:solidFill>
                  <a:srgbClr val="000000"/>
                </a:solidFill>
                <a:latin typeface="微软雅黑"/>
                <a:cs typeface="Gill Sans" charset="0"/>
                <a:sym typeface="Gill Sans" charset="0"/>
              </a:endParaRPr>
            </a:p>
          </p:txBody>
        </p:sp>
        <p:sp>
          <p:nvSpPr>
            <p:cNvPr id="78" name="对角圆角矩形 77"/>
            <p:cNvSpPr/>
            <p:nvPr/>
          </p:nvSpPr>
          <p:spPr bwMode="auto">
            <a:xfrm>
              <a:off x="3937179" y="5405056"/>
              <a:ext cx="100800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上个月运动频率</a:t>
              </a:r>
              <a:endParaRPr lang="zh-CN" altLang="en-US" sz="1050" dirty="0">
                <a:solidFill>
                  <a:srgbClr val="000000"/>
                </a:solidFill>
                <a:latin typeface="微软雅黑"/>
                <a:cs typeface="Gill Sans" charset="0"/>
                <a:sym typeface="Gill Sans" charset="0"/>
              </a:endParaRPr>
            </a:p>
          </p:txBody>
        </p:sp>
        <p:sp>
          <p:nvSpPr>
            <p:cNvPr id="79" name="对角圆角矩形 78"/>
            <p:cNvSpPr/>
            <p:nvPr/>
          </p:nvSpPr>
          <p:spPr bwMode="auto">
            <a:xfrm>
              <a:off x="3951931" y="5675445"/>
              <a:ext cx="100800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sym typeface="Gill Sans" charset="0"/>
                </a:rPr>
                <a:t>音乐活跃状态</a:t>
              </a:r>
              <a:endParaRPr lang="zh-CN" altLang="en-US" sz="1050" dirty="0">
                <a:solidFill>
                  <a:srgbClr val="000000"/>
                </a:solidFill>
                <a:latin typeface="微软雅黑"/>
                <a:cs typeface="Gill Sans" charset="0"/>
                <a:sym typeface="Gill Sans" charset="0"/>
              </a:endParaRPr>
            </a:p>
          </p:txBody>
        </p:sp>
        <p:sp>
          <p:nvSpPr>
            <p:cNvPr id="80" name="对角圆角矩形 79"/>
            <p:cNvSpPr/>
            <p:nvPr/>
          </p:nvSpPr>
          <p:spPr bwMode="auto">
            <a:xfrm>
              <a:off x="3951931" y="5918454"/>
              <a:ext cx="1008000"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主题下载情况</a:t>
              </a:r>
              <a:endParaRPr lang="zh-CN" altLang="en-US" sz="1050" dirty="0">
                <a:solidFill>
                  <a:srgbClr val="000000"/>
                </a:solidFill>
                <a:latin typeface="微软雅黑"/>
                <a:cs typeface="Gill Sans" charset="0"/>
                <a:sym typeface="Gill Sans" charset="0"/>
              </a:endParaRPr>
            </a:p>
          </p:txBody>
        </p:sp>
        <p:sp>
          <p:nvSpPr>
            <p:cNvPr id="81" name="对角圆角矩形 80"/>
            <p:cNvSpPr/>
            <p:nvPr/>
          </p:nvSpPr>
          <p:spPr bwMode="auto">
            <a:xfrm>
              <a:off x="3951931" y="6156578"/>
              <a:ext cx="988647" cy="203225"/>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dirty="0">
                  <a:solidFill>
                    <a:prstClr val="black"/>
                  </a:solidFill>
                  <a:latin typeface="微软雅黑"/>
                </a:rPr>
                <a:t>主题支付情况</a:t>
              </a:r>
              <a:endParaRPr lang="zh-CN" altLang="en-US" sz="1050" dirty="0">
                <a:solidFill>
                  <a:srgbClr val="000000"/>
                </a:solidFill>
                <a:latin typeface="微软雅黑"/>
                <a:cs typeface="Gill Sans" charset="0"/>
                <a:sym typeface="Gill Sans" charset="0"/>
              </a:endParaRPr>
            </a:p>
          </p:txBody>
        </p:sp>
      </p:grpSp>
      <p:grpSp>
        <p:nvGrpSpPr>
          <p:cNvPr id="93" name="组合 92"/>
          <p:cNvGrpSpPr/>
          <p:nvPr/>
        </p:nvGrpSpPr>
        <p:grpSpPr>
          <a:xfrm>
            <a:off x="1020674" y="2722070"/>
            <a:ext cx="978798" cy="1354939"/>
            <a:chOff x="2387455" y="5051139"/>
            <a:chExt cx="1305192" cy="1663683"/>
          </a:xfrm>
          <a:solidFill>
            <a:srgbClr val="BF916E"/>
          </a:solidFill>
        </p:grpSpPr>
        <p:sp>
          <p:nvSpPr>
            <p:cNvPr id="59" name="对角圆角矩形 58"/>
            <p:cNvSpPr/>
            <p:nvPr/>
          </p:nvSpPr>
          <p:spPr bwMode="auto">
            <a:xfrm>
              <a:off x="2387455" y="5051139"/>
              <a:ext cx="1305192" cy="22891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kern="0" dirty="0">
                  <a:solidFill>
                    <a:prstClr val="black"/>
                  </a:solidFill>
                  <a:latin typeface="微软雅黑"/>
                </a:rPr>
                <a:t>支付活跃状态</a:t>
              </a:r>
              <a:endParaRPr lang="zh-CN" altLang="en-US" sz="1050" kern="0" dirty="0">
                <a:solidFill>
                  <a:srgbClr val="000000"/>
                </a:solidFill>
                <a:latin typeface="微软雅黑"/>
                <a:cs typeface="Gill Sans" charset="0"/>
                <a:sym typeface="Gill Sans" charset="0"/>
              </a:endParaRPr>
            </a:p>
          </p:txBody>
        </p:sp>
        <p:sp>
          <p:nvSpPr>
            <p:cNvPr id="60" name="对角圆角矩形 59"/>
            <p:cNvSpPr/>
            <p:nvPr/>
          </p:nvSpPr>
          <p:spPr bwMode="auto">
            <a:xfrm>
              <a:off x="2387455" y="5338094"/>
              <a:ext cx="1305192" cy="22891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kern="0" dirty="0">
                  <a:solidFill>
                    <a:prstClr val="black"/>
                  </a:solidFill>
                  <a:latin typeface="微软雅黑"/>
                </a:rPr>
                <a:t>支付方式</a:t>
              </a:r>
            </a:p>
          </p:txBody>
        </p:sp>
        <p:sp>
          <p:nvSpPr>
            <p:cNvPr id="61" name="对角圆角矩形 60"/>
            <p:cNvSpPr/>
            <p:nvPr/>
          </p:nvSpPr>
          <p:spPr bwMode="auto">
            <a:xfrm>
              <a:off x="2387455" y="5625049"/>
              <a:ext cx="1305192" cy="22891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kern="0" dirty="0">
                  <a:solidFill>
                    <a:prstClr val="black"/>
                  </a:solidFill>
                  <a:latin typeface="微软雅黑"/>
                </a:rPr>
                <a:t>成功支付次数</a:t>
              </a:r>
            </a:p>
          </p:txBody>
        </p:sp>
        <p:sp>
          <p:nvSpPr>
            <p:cNvPr id="62" name="对角圆角矩形 61"/>
            <p:cNvSpPr/>
            <p:nvPr/>
          </p:nvSpPr>
          <p:spPr bwMode="auto">
            <a:xfrm>
              <a:off x="2387455" y="5912003"/>
              <a:ext cx="1305192" cy="22891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kern="0" dirty="0">
                  <a:solidFill>
                    <a:prstClr val="black"/>
                  </a:solidFill>
                  <a:latin typeface="微软雅黑"/>
                </a:rPr>
                <a:t>成功支付金额</a:t>
              </a:r>
              <a:endParaRPr lang="zh-CN" altLang="en-US" sz="1050" kern="0" dirty="0">
                <a:solidFill>
                  <a:srgbClr val="000000"/>
                </a:solidFill>
                <a:latin typeface="微软雅黑"/>
                <a:cs typeface="Gill Sans" charset="0"/>
                <a:sym typeface="Gill Sans" charset="0"/>
              </a:endParaRPr>
            </a:p>
          </p:txBody>
        </p:sp>
        <p:sp>
          <p:nvSpPr>
            <p:cNvPr id="63" name="对角圆角矩形 62"/>
            <p:cNvSpPr/>
            <p:nvPr/>
          </p:nvSpPr>
          <p:spPr bwMode="auto">
            <a:xfrm>
              <a:off x="2387455" y="6198958"/>
              <a:ext cx="1305192" cy="22891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kern="0" dirty="0">
                  <a:solidFill>
                    <a:prstClr val="black"/>
                  </a:solidFill>
                  <a:latin typeface="微软雅黑"/>
                </a:rPr>
                <a:t>钱包活跃状态</a:t>
              </a:r>
            </a:p>
          </p:txBody>
        </p:sp>
        <p:sp>
          <p:nvSpPr>
            <p:cNvPr id="64" name="对角圆角矩形 63"/>
            <p:cNvSpPr/>
            <p:nvPr/>
          </p:nvSpPr>
          <p:spPr bwMode="auto">
            <a:xfrm>
              <a:off x="2387455" y="6485912"/>
              <a:ext cx="1305192" cy="22891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kern="0" dirty="0">
                  <a:solidFill>
                    <a:prstClr val="black"/>
                  </a:solidFill>
                  <a:latin typeface="微软雅黑"/>
                </a:rPr>
                <a:t>钱包绑卡数</a:t>
              </a:r>
            </a:p>
          </p:txBody>
        </p:sp>
      </p:grpSp>
      <p:sp>
        <p:nvSpPr>
          <p:cNvPr id="82" name="TextBox 65"/>
          <p:cNvSpPr txBox="1">
            <a:spLocks noChangeArrowheads="1"/>
          </p:cNvSpPr>
          <p:nvPr/>
        </p:nvSpPr>
        <p:spPr bwMode="auto">
          <a:xfrm>
            <a:off x="1383710" y="4293012"/>
            <a:ext cx="492443" cy="276999"/>
          </a:xfrm>
          <a:prstGeom prst="rect">
            <a:avLst/>
          </a:prstGeom>
          <a:noFill/>
          <a:ln w="9525">
            <a:noFill/>
            <a:miter lim="800000"/>
            <a:headEnd/>
            <a:tailEnd/>
          </a:ln>
        </p:spPr>
        <p:txBody>
          <a:bodyPr wrap="none">
            <a:spAutoFit/>
          </a:bodyPr>
          <a:lstStyle>
            <a:defPPr>
              <a:defRPr lang="zh-CN"/>
            </a:defPPr>
            <a:lvl1pPr defTabSz="914400">
              <a:defRPr sz="1600" b="1">
                <a:latin typeface="+mn-ea"/>
              </a:defRPr>
            </a:lvl1pPr>
          </a:lstStyle>
          <a:p>
            <a:r>
              <a:rPr lang="zh-CN" altLang="en-US" sz="1200" dirty="0">
                <a:solidFill>
                  <a:prstClr val="black"/>
                </a:solidFill>
              </a:rPr>
              <a:t>账号</a:t>
            </a:r>
          </a:p>
        </p:txBody>
      </p:sp>
      <p:grpSp>
        <p:nvGrpSpPr>
          <p:cNvPr id="91" name="组合 90"/>
          <p:cNvGrpSpPr/>
          <p:nvPr/>
        </p:nvGrpSpPr>
        <p:grpSpPr>
          <a:xfrm>
            <a:off x="1019932" y="4567902"/>
            <a:ext cx="1080756" cy="1332067"/>
            <a:chOff x="1635842" y="4938557"/>
            <a:chExt cx="949325" cy="1136015"/>
          </a:xfrm>
          <a:solidFill>
            <a:srgbClr val="BF916E"/>
          </a:solidFill>
        </p:grpSpPr>
        <p:sp>
          <p:nvSpPr>
            <p:cNvPr id="83" name="对角圆角矩形 82"/>
            <p:cNvSpPr/>
            <p:nvPr/>
          </p:nvSpPr>
          <p:spPr bwMode="auto">
            <a:xfrm>
              <a:off x="1635842" y="4938557"/>
              <a:ext cx="949325"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kern="0" dirty="0">
                  <a:solidFill>
                    <a:srgbClr val="000000"/>
                  </a:solidFill>
                  <a:latin typeface="微软雅黑"/>
                  <a:cs typeface="Gill Sans" charset="0"/>
                  <a:sym typeface="Gill Sans" charset="0"/>
                </a:rPr>
                <a:t>账号开通业务</a:t>
              </a:r>
            </a:p>
          </p:txBody>
        </p:sp>
        <p:sp>
          <p:nvSpPr>
            <p:cNvPr id="84" name="对角圆角矩形 83"/>
            <p:cNvSpPr/>
            <p:nvPr/>
          </p:nvSpPr>
          <p:spPr bwMode="auto">
            <a:xfrm>
              <a:off x="1635842" y="5176682"/>
              <a:ext cx="949325"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kern="0" dirty="0">
                  <a:solidFill>
                    <a:srgbClr val="000000"/>
                  </a:solidFill>
                  <a:latin typeface="微软雅黑"/>
                  <a:cs typeface="Gill Sans" charset="0"/>
                  <a:sym typeface="Gill Sans" charset="0"/>
                </a:rPr>
                <a:t>账号注册业务</a:t>
              </a:r>
            </a:p>
          </p:txBody>
        </p:sp>
        <p:sp>
          <p:nvSpPr>
            <p:cNvPr id="85" name="对角圆角矩形 84"/>
            <p:cNvSpPr/>
            <p:nvPr/>
          </p:nvSpPr>
          <p:spPr bwMode="auto">
            <a:xfrm>
              <a:off x="1635842" y="5414807"/>
              <a:ext cx="949325"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kern="0" dirty="0">
                  <a:solidFill>
                    <a:prstClr val="black"/>
                  </a:solidFill>
                  <a:latin typeface="微软雅黑"/>
                  <a:sym typeface="Gill Sans" charset="0"/>
                </a:rPr>
                <a:t>账号类型</a:t>
              </a:r>
              <a:endParaRPr lang="zh-CN" altLang="en-US" sz="1050" kern="0" dirty="0">
                <a:solidFill>
                  <a:srgbClr val="000000"/>
                </a:solidFill>
                <a:latin typeface="微软雅黑"/>
                <a:cs typeface="Gill Sans" charset="0"/>
                <a:sym typeface="Gill Sans" charset="0"/>
              </a:endParaRPr>
            </a:p>
          </p:txBody>
        </p:sp>
        <p:sp>
          <p:nvSpPr>
            <p:cNvPr id="86" name="对角圆角矩形 85"/>
            <p:cNvSpPr/>
            <p:nvPr/>
          </p:nvSpPr>
          <p:spPr bwMode="auto">
            <a:xfrm>
              <a:off x="1635842" y="5658647"/>
              <a:ext cx="949325"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kern="0" dirty="0">
                  <a:solidFill>
                    <a:srgbClr val="000000"/>
                  </a:solidFill>
                  <a:latin typeface="微软雅黑"/>
                  <a:cs typeface="Gill Sans" charset="0"/>
                  <a:sym typeface="Gill Sans" charset="0"/>
                </a:rPr>
                <a:t>账号沉默天数</a:t>
              </a:r>
            </a:p>
          </p:txBody>
        </p:sp>
        <p:sp>
          <p:nvSpPr>
            <p:cNvPr id="87" name="对角圆角矩形 86"/>
            <p:cNvSpPr/>
            <p:nvPr/>
          </p:nvSpPr>
          <p:spPr bwMode="auto">
            <a:xfrm>
              <a:off x="1635842" y="5896772"/>
              <a:ext cx="949325" cy="177800"/>
            </a:xfrm>
            <a:prstGeom prst="round2DiagRect">
              <a:avLst/>
            </a:prstGeom>
            <a:gr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defRPr/>
              </a:pPr>
              <a:r>
                <a:rPr lang="zh-CN" altLang="en-US" sz="1050" kern="0" dirty="0">
                  <a:solidFill>
                    <a:prstClr val="black"/>
                  </a:solidFill>
                  <a:latin typeface="微软雅黑"/>
                  <a:sym typeface="Gill Sans" charset="0"/>
                </a:rPr>
                <a:t>账号生命时长</a:t>
              </a:r>
              <a:endParaRPr lang="zh-CN" altLang="en-US" sz="1050" kern="0" dirty="0">
                <a:solidFill>
                  <a:srgbClr val="000000"/>
                </a:solidFill>
                <a:latin typeface="微软雅黑"/>
                <a:cs typeface="Gill Sans" charset="0"/>
                <a:sym typeface="Gill Sans" charset="0"/>
              </a:endParaRPr>
            </a:p>
          </p:txBody>
        </p:sp>
      </p:grpSp>
      <p:sp>
        <p:nvSpPr>
          <p:cNvPr id="94" name="TextBox 65"/>
          <p:cNvSpPr txBox="1">
            <a:spLocks noChangeArrowheads="1"/>
          </p:cNvSpPr>
          <p:nvPr/>
        </p:nvSpPr>
        <p:spPr bwMode="auto">
          <a:xfrm>
            <a:off x="3058474" y="5281137"/>
            <a:ext cx="739305" cy="276999"/>
          </a:xfrm>
          <a:prstGeom prst="rect">
            <a:avLst/>
          </a:prstGeom>
          <a:noFill/>
          <a:ln w="9525">
            <a:noFill/>
            <a:miter lim="800000"/>
            <a:headEnd/>
            <a:tailEnd/>
          </a:ln>
        </p:spPr>
        <p:txBody>
          <a:bodyPr wrap="none">
            <a:spAutoFit/>
          </a:bodyPr>
          <a:lstStyle>
            <a:defPPr>
              <a:defRPr lang="zh-CN"/>
            </a:defPPr>
            <a:lvl1pPr defTabSz="914400">
              <a:defRPr sz="1600" b="1">
                <a:latin typeface="+mn-ea"/>
              </a:defRPr>
            </a:lvl1pPr>
          </a:lstStyle>
          <a:p>
            <a:r>
              <a:rPr lang="en-US" altLang="zh-CN" sz="1200" dirty="0">
                <a:solidFill>
                  <a:prstClr val="black"/>
                </a:solidFill>
              </a:rPr>
              <a:t>VMALL</a:t>
            </a:r>
            <a:endParaRPr lang="zh-CN" altLang="en-US" sz="1200" dirty="0">
              <a:solidFill>
                <a:prstClr val="black"/>
              </a:solidFill>
            </a:endParaRPr>
          </a:p>
        </p:txBody>
      </p:sp>
      <p:sp>
        <p:nvSpPr>
          <p:cNvPr id="92" name="TextBox 141"/>
          <p:cNvSpPr txBox="1">
            <a:spLocks noChangeArrowheads="1"/>
          </p:cNvSpPr>
          <p:nvPr/>
        </p:nvSpPr>
        <p:spPr bwMode="auto">
          <a:xfrm>
            <a:off x="7230757" y="2456987"/>
            <a:ext cx="800219" cy="276999"/>
          </a:xfrm>
          <a:prstGeom prst="rect">
            <a:avLst/>
          </a:prstGeom>
          <a:noFill/>
          <a:ln w="9525">
            <a:noFill/>
            <a:miter lim="800000"/>
            <a:headEnd/>
            <a:tailEnd/>
          </a:ln>
        </p:spPr>
        <p:txBody>
          <a:bodyPr wrap="none">
            <a:spAutoFit/>
          </a:bodyPr>
          <a:lstStyle>
            <a:defPPr>
              <a:defRPr lang="zh-CN"/>
            </a:defPPr>
            <a:lvl1pPr defTabSz="914400">
              <a:defRPr sz="1600" b="1">
                <a:latin typeface="+mn-ea"/>
              </a:defRPr>
            </a:lvl1pPr>
          </a:lstStyle>
          <a:p>
            <a:r>
              <a:rPr lang="zh-CN" altLang="en-US" sz="1200" dirty="0">
                <a:solidFill>
                  <a:prstClr val="black"/>
                </a:solidFill>
              </a:rPr>
              <a:t>自然属性</a:t>
            </a:r>
          </a:p>
        </p:txBody>
      </p:sp>
      <p:sp>
        <p:nvSpPr>
          <p:cNvPr id="95" name="TextBox 142"/>
          <p:cNvSpPr txBox="1">
            <a:spLocks noChangeArrowheads="1"/>
          </p:cNvSpPr>
          <p:nvPr/>
        </p:nvSpPr>
        <p:spPr bwMode="auto">
          <a:xfrm>
            <a:off x="8636808" y="2456987"/>
            <a:ext cx="800219" cy="276999"/>
          </a:xfrm>
          <a:prstGeom prst="rect">
            <a:avLst/>
          </a:prstGeom>
          <a:noFill/>
          <a:ln w="9525">
            <a:noFill/>
            <a:miter lim="800000"/>
            <a:headEnd/>
            <a:tailEnd/>
          </a:ln>
        </p:spPr>
        <p:txBody>
          <a:bodyPr wrap="none">
            <a:spAutoFit/>
          </a:bodyPr>
          <a:lstStyle>
            <a:defPPr>
              <a:defRPr lang="zh-CN"/>
            </a:defPPr>
            <a:lvl1pPr defTabSz="914400">
              <a:defRPr sz="1600" b="1">
                <a:latin typeface="+mn-ea"/>
              </a:defRPr>
            </a:lvl1pPr>
          </a:lstStyle>
          <a:p>
            <a:r>
              <a:rPr lang="zh-CN" altLang="en-US" sz="1200" dirty="0">
                <a:solidFill>
                  <a:prstClr val="black"/>
                </a:solidFill>
              </a:rPr>
              <a:t>社会属性</a:t>
            </a:r>
          </a:p>
        </p:txBody>
      </p:sp>
      <p:sp>
        <p:nvSpPr>
          <p:cNvPr id="96" name="对角圆角矩形 95"/>
          <p:cNvSpPr/>
          <p:nvPr/>
        </p:nvSpPr>
        <p:spPr bwMode="auto">
          <a:xfrm>
            <a:off x="8495812" y="2686755"/>
            <a:ext cx="1091611" cy="237448"/>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工作关系</a:t>
            </a:r>
          </a:p>
        </p:txBody>
      </p:sp>
      <p:sp>
        <p:nvSpPr>
          <p:cNvPr id="97" name="TextBox 152"/>
          <p:cNvSpPr txBox="1">
            <a:spLocks noChangeArrowheads="1"/>
          </p:cNvSpPr>
          <p:nvPr/>
        </p:nvSpPr>
        <p:spPr bwMode="auto">
          <a:xfrm>
            <a:off x="7286789" y="4211472"/>
            <a:ext cx="800219" cy="276999"/>
          </a:xfrm>
          <a:prstGeom prst="rect">
            <a:avLst/>
          </a:prstGeom>
          <a:noFill/>
          <a:ln w="9525">
            <a:noFill/>
            <a:miter lim="800000"/>
            <a:headEnd/>
            <a:tailEnd/>
          </a:ln>
        </p:spPr>
        <p:txBody>
          <a:bodyPr wrap="none">
            <a:spAutoFit/>
          </a:bodyPr>
          <a:lstStyle>
            <a:defPPr>
              <a:defRPr lang="zh-CN"/>
            </a:defPPr>
            <a:lvl1pPr defTabSz="914400">
              <a:defRPr sz="1600" b="1">
                <a:latin typeface="+mn-ea"/>
              </a:defRPr>
            </a:lvl1pPr>
          </a:lstStyle>
          <a:p>
            <a:r>
              <a:rPr lang="zh-CN" altLang="en-US" sz="1200" dirty="0">
                <a:solidFill>
                  <a:prstClr val="black"/>
                </a:solidFill>
              </a:rPr>
              <a:t>营销属性</a:t>
            </a:r>
          </a:p>
        </p:txBody>
      </p:sp>
      <p:sp>
        <p:nvSpPr>
          <p:cNvPr id="98" name="对角圆角矩形 97"/>
          <p:cNvSpPr/>
          <p:nvPr/>
        </p:nvSpPr>
        <p:spPr bwMode="auto">
          <a:xfrm>
            <a:off x="7176756" y="4455014"/>
            <a:ext cx="1011722" cy="214387"/>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在线时段</a:t>
            </a:r>
          </a:p>
        </p:txBody>
      </p:sp>
      <p:sp>
        <p:nvSpPr>
          <p:cNvPr id="99" name="TextBox 162"/>
          <p:cNvSpPr txBox="1">
            <a:spLocks noChangeArrowheads="1"/>
          </p:cNvSpPr>
          <p:nvPr/>
        </p:nvSpPr>
        <p:spPr bwMode="auto">
          <a:xfrm>
            <a:off x="8688777" y="4201123"/>
            <a:ext cx="800219" cy="276999"/>
          </a:xfrm>
          <a:prstGeom prst="rect">
            <a:avLst/>
          </a:prstGeom>
          <a:noFill/>
          <a:ln w="9525">
            <a:noFill/>
            <a:miter lim="800000"/>
            <a:headEnd/>
            <a:tailEnd/>
          </a:ln>
        </p:spPr>
        <p:txBody>
          <a:bodyPr wrap="none">
            <a:spAutoFit/>
          </a:bodyPr>
          <a:lstStyle>
            <a:defPPr>
              <a:defRPr lang="zh-CN"/>
            </a:defPPr>
            <a:lvl1pPr defTabSz="914400">
              <a:defRPr sz="1600" b="1">
                <a:latin typeface="+mn-ea"/>
              </a:defRPr>
            </a:lvl1pPr>
          </a:lstStyle>
          <a:p>
            <a:r>
              <a:rPr lang="zh-CN" altLang="en-US" sz="1200" dirty="0">
                <a:solidFill>
                  <a:prstClr val="black"/>
                </a:solidFill>
              </a:rPr>
              <a:t>信用价值</a:t>
            </a:r>
          </a:p>
        </p:txBody>
      </p:sp>
      <p:sp>
        <p:nvSpPr>
          <p:cNvPr id="101" name="对角圆角矩形 100"/>
          <p:cNvSpPr/>
          <p:nvPr/>
        </p:nvSpPr>
        <p:spPr bwMode="auto">
          <a:xfrm>
            <a:off x="7151357" y="2737473"/>
            <a:ext cx="995381" cy="214057"/>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性别</a:t>
            </a:r>
          </a:p>
        </p:txBody>
      </p:sp>
      <p:sp>
        <p:nvSpPr>
          <p:cNvPr id="102" name="对角圆角矩形 101"/>
          <p:cNvSpPr/>
          <p:nvPr/>
        </p:nvSpPr>
        <p:spPr bwMode="auto">
          <a:xfrm>
            <a:off x="8500126" y="2975366"/>
            <a:ext cx="1087298" cy="229052"/>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家庭关系</a:t>
            </a:r>
          </a:p>
        </p:txBody>
      </p:sp>
      <p:sp>
        <p:nvSpPr>
          <p:cNvPr id="103" name="对角圆角矩形 102"/>
          <p:cNvSpPr/>
          <p:nvPr/>
        </p:nvSpPr>
        <p:spPr bwMode="auto">
          <a:xfrm>
            <a:off x="8500125" y="3255581"/>
            <a:ext cx="1087299" cy="227250"/>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人脉关系</a:t>
            </a:r>
          </a:p>
        </p:txBody>
      </p:sp>
      <p:sp>
        <p:nvSpPr>
          <p:cNvPr id="104" name="对角圆角矩形 103"/>
          <p:cNvSpPr/>
          <p:nvPr/>
        </p:nvSpPr>
        <p:spPr bwMode="auto">
          <a:xfrm>
            <a:off x="8500125" y="3561117"/>
            <a:ext cx="1087299" cy="245888"/>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社会地位</a:t>
            </a:r>
          </a:p>
        </p:txBody>
      </p:sp>
      <p:sp>
        <p:nvSpPr>
          <p:cNvPr id="110" name="对角圆角矩形 109"/>
          <p:cNvSpPr/>
          <p:nvPr/>
        </p:nvSpPr>
        <p:spPr bwMode="auto">
          <a:xfrm>
            <a:off x="7176756" y="4734463"/>
            <a:ext cx="1005253" cy="224103"/>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周在线天数</a:t>
            </a:r>
          </a:p>
        </p:txBody>
      </p:sp>
      <p:sp>
        <p:nvSpPr>
          <p:cNvPr id="111" name="对角圆角矩形 110"/>
          <p:cNvSpPr/>
          <p:nvPr/>
        </p:nvSpPr>
        <p:spPr bwMode="auto">
          <a:xfrm>
            <a:off x="7176756" y="5049566"/>
            <a:ext cx="1005253" cy="262990"/>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短信推广可达</a:t>
            </a:r>
          </a:p>
        </p:txBody>
      </p:sp>
      <p:sp>
        <p:nvSpPr>
          <p:cNvPr id="112" name="对角圆角矩形 111"/>
          <p:cNvSpPr/>
          <p:nvPr/>
        </p:nvSpPr>
        <p:spPr bwMode="auto">
          <a:xfrm>
            <a:off x="7176756" y="5369077"/>
            <a:ext cx="1005253" cy="242221"/>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邮件推广可达</a:t>
            </a:r>
          </a:p>
        </p:txBody>
      </p:sp>
      <p:sp>
        <p:nvSpPr>
          <p:cNvPr id="113" name="对角圆角矩形 112"/>
          <p:cNvSpPr/>
          <p:nvPr/>
        </p:nvSpPr>
        <p:spPr bwMode="auto">
          <a:xfrm>
            <a:off x="7176756" y="5680573"/>
            <a:ext cx="1011722" cy="215503"/>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en-US" altLang="zh-CN" sz="1050" dirty="0">
                <a:solidFill>
                  <a:prstClr val="black"/>
                </a:solidFill>
                <a:latin typeface="微软雅黑"/>
                <a:sym typeface="Gill Sans" charset="0"/>
              </a:rPr>
              <a:t>PUSH</a:t>
            </a:r>
            <a:r>
              <a:rPr lang="zh-CN" altLang="en-US" sz="1050" dirty="0">
                <a:solidFill>
                  <a:prstClr val="black"/>
                </a:solidFill>
                <a:latin typeface="微软雅黑"/>
                <a:sym typeface="Gill Sans" charset="0"/>
              </a:rPr>
              <a:t>推广可达</a:t>
            </a:r>
          </a:p>
        </p:txBody>
      </p:sp>
      <p:sp>
        <p:nvSpPr>
          <p:cNvPr id="114" name="对角圆角矩形 113"/>
          <p:cNvSpPr/>
          <p:nvPr/>
        </p:nvSpPr>
        <p:spPr bwMode="auto">
          <a:xfrm>
            <a:off x="7151357" y="2989719"/>
            <a:ext cx="995381" cy="223278"/>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年龄</a:t>
            </a:r>
          </a:p>
        </p:txBody>
      </p:sp>
      <p:sp>
        <p:nvSpPr>
          <p:cNvPr id="115" name="对角圆角矩形 114"/>
          <p:cNvSpPr/>
          <p:nvPr/>
        </p:nvSpPr>
        <p:spPr bwMode="auto">
          <a:xfrm>
            <a:off x="7151357" y="3259723"/>
            <a:ext cx="995380" cy="212364"/>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身高</a:t>
            </a:r>
          </a:p>
        </p:txBody>
      </p:sp>
      <p:sp>
        <p:nvSpPr>
          <p:cNvPr id="116" name="对角圆角矩形 115"/>
          <p:cNvSpPr/>
          <p:nvPr/>
        </p:nvSpPr>
        <p:spPr bwMode="auto">
          <a:xfrm>
            <a:off x="7151357" y="3534163"/>
            <a:ext cx="995381" cy="217372"/>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体重</a:t>
            </a:r>
          </a:p>
        </p:txBody>
      </p:sp>
      <p:sp>
        <p:nvSpPr>
          <p:cNvPr id="117" name="对角圆角矩形 116"/>
          <p:cNvSpPr/>
          <p:nvPr/>
        </p:nvSpPr>
        <p:spPr bwMode="auto">
          <a:xfrm>
            <a:off x="7156607" y="3791193"/>
            <a:ext cx="990131" cy="252809"/>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p:spPr>
        <p:txBody>
          <a:bodyPr lIns="30477" tIns="30477" rIns="30477" bIns="30477" anchor="ctr"/>
          <a:lstStyle/>
          <a:p>
            <a:pPr algn="ctr" defTabSz="409520"/>
            <a:r>
              <a:rPr lang="zh-CN" altLang="en-US" sz="1050" dirty="0">
                <a:solidFill>
                  <a:prstClr val="black"/>
                </a:solidFill>
                <a:latin typeface="微软雅黑"/>
                <a:sym typeface="Gill Sans" charset="0"/>
              </a:rPr>
              <a:t>常驻地域</a:t>
            </a:r>
          </a:p>
        </p:txBody>
      </p:sp>
      <p:sp>
        <p:nvSpPr>
          <p:cNvPr id="118" name="对角圆角矩形 117"/>
          <p:cNvSpPr/>
          <p:nvPr/>
        </p:nvSpPr>
        <p:spPr bwMode="auto">
          <a:xfrm>
            <a:off x="8580859" y="4761473"/>
            <a:ext cx="1006564" cy="233548"/>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extLst/>
        </p:spPr>
        <p:txBody>
          <a:bodyPr lIns="30477" tIns="30477" rIns="30477" bIns="30477" anchor="ctr"/>
          <a:lstStyle/>
          <a:p>
            <a:pPr algn="ctr" defTabSz="409520"/>
            <a:r>
              <a:rPr lang="zh-CN" altLang="en-US" sz="1050" dirty="0">
                <a:solidFill>
                  <a:prstClr val="black"/>
                </a:solidFill>
                <a:latin typeface="微软雅黑"/>
                <a:sym typeface="Gill Sans" charset="0"/>
              </a:rPr>
              <a:t>收入水平</a:t>
            </a:r>
            <a:endParaRPr lang="en-US" altLang="zh-CN" sz="1050" dirty="0">
              <a:solidFill>
                <a:prstClr val="black"/>
              </a:solidFill>
              <a:latin typeface="微软雅黑"/>
              <a:sym typeface="Gill Sans" charset="0"/>
            </a:endParaRPr>
          </a:p>
        </p:txBody>
      </p:sp>
      <p:sp>
        <p:nvSpPr>
          <p:cNvPr id="119" name="对角圆角矩形 118"/>
          <p:cNvSpPr/>
          <p:nvPr/>
        </p:nvSpPr>
        <p:spPr bwMode="auto">
          <a:xfrm>
            <a:off x="8580859" y="5369077"/>
            <a:ext cx="1006564" cy="219952"/>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extLst/>
        </p:spPr>
        <p:txBody>
          <a:bodyPr lIns="30477" tIns="30477" rIns="30477" bIns="30477" anchor="ctr"/>
          <a:lstStyle/>
          <a:p>
            <a:pPr algn="ctr" defTabSz="409520"/>
            <a:r>
              <a:rPr lang="zh-CN" altLang="en-US" sz="1050" dirty="0">
                <a:solidFill>
                  <a:prstClr val="black"/>
                </a:solidFill>
                <a:latin typeface="微软雅黑"/>
                <a:sym typeface="Gill Sans" charset="0"/>
              </a:rPr>
              <a:t>信用评分</a:t>
            </a:r>
            <a:endParaRPr lang="en-US" altLang="zh-CN" sz="1050" dirty="0">
              <a:solidFill>
                <a:prstClr val="black"/>
              </a:solidFill>
              <a:latin typeface="微软雅黑"/>
              <a:sym typeface="Gill Sans" charset="0"/>
            </a:endParaRPr>
          </a:p>
        </p:txBody>
      </p:sp>
      <p:sp>
        <p:nvSpPr>
          <p:cNvPr id="120" name="对角圆角矩形 119"/>
          <p:cNvSpPr/>
          <p:nvPr/>
        </p:nvSpPr>
        <p:spPr bwMode="auto">
          <a:xfrm>
            <a:off x="8580859" y="4465364"/>
            <a:ext cx="1006564" cy="230154"/>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extLst/>
        </p:spPr>
        <p:txBody>
          <a:bodyPr lIns="30477" tIns="30477" rIns="30477" bIns="30477" anchor="ctr"/>
          <a:lstStyle/>
          <a:p>
            <a:pPr algn="ctr" defTabSz="409520"/>
            <a:r>
              <a:rPr lang="zh-CN" altLang="en-US" sz="1050" dirty="0">
                <a:solidFill>
                  <a:prstClr val="black"/>
                </a:solidFill>
                <a:latin typeface="微软雅黑"/>
                <a:sym typeface="Gill Sans" charset="0"/>
              </a:rPr>
              <a:t>消费能力</a:t>
            </a:r>
            <a:endParaRPr lang="en-US" altLang="zh-CN" sz="1050" dirty="0">
              <a:solidFill>
                <a:prstClr val="black"/>
              </a:solidFill>
              <a:latin typeface="微软雅黑"/>
              <a:sym typeface="Gill Sans" charset="0"/>
            </a:endParaRPr>
          </a:p>
        </p:txBody>
      </p:sp>
      <p:sp>
        <p:nvSpPr>
          <p:cNvPr id="121" name="对角圆角矩形 120"/>
          <p:cNvSpPr/>
          <p:nvPr/>
        </p:nvSpPr>
        <p:spPr bwMode="auto">
          <a:xfrm>
            <a:off x="8580859" y="5049021"/>
            <a:ext cx="1006564" cy="232115"/>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extLst/>
        </p:spPr>
        <p:txBody>
          <a:bodyPr lIns="30477" tIns="30477" rIns="30477" bIns="30477" anchor="ctr"/>
          <a:lstStyle/>
          <a:p>
            <a:pPr algn="ctr" defTabSz="409520"/>
            <a:r>
              <a:rPr lang="zh-CN" altLang="en-US" sz="1050" dirty="0">
                <a:solidFill>
                  <a:prstClr val="black"/>
                </a:solidFill>
                <a:latin typeface="微软雅黑"/>
                <a:sym typeface="Gill Sans" charset="0"/>
              </a:rPr>
              <a:t>收入来源</a:t>
            </a:r>
            <a:endParaRPr lang="en-US" altLang="zh-CN" sz="1050" dirty="0">
              <a:solidFill>
                <a:prstClr val="black"/>
              </a:solidFill>
              <a:latin typeface="微软雅黑"/>
              <a:sym typeface="Gill Sans" charset="0"/>
            </a:endParaRPr>
          </a:p>
        </p:txBody>
      </p:sp>
      <p:sp>
        <p:nvSpPr>
          <p:cNvPr id="122" name="对角圆角矩形 121"/>
          <p:cNvSpPr/>
          <p:nvPr/>
        </p:nvSpPr>
        <p:spPr bwMode="auto">
          <a:xfrm>
            <a:off x="8580859" y="5676970"/>
            <a:ext cx="1006564" cy="219106"/>
          </a:xfrm>
          <a:prstGeom prst="round2DiagRect">
            <a:avLst/>
          </a:prstGeom>
          <a:solidFill>
            <a:srgbClr val="809D20"/>
          </a:solid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extLst/>
        </p:spPr>
        <p:txBody>
          <a:bodyPr lIns="30477" tIns="30477" rIns="30477" bIns="30477" anchor="ctr"/>
          <a:lstStyle/>
          <a:p>
            <a:pPr algn="ctr" defTabSz="409520"/>
            <a:r>
              <a:rPr lang="zh-CN" altLang="en-US" sz="1050" dirty="0">
                <a:solidFill>
                  <a:prstClr val="black"/>
                </a:solidFill>
                <a:latin typeface="微软雅黑"/>
                <a:sym typeface="Gill Sans" charset="0"/>
              </a:rPr>
              <a:t>会员等级</a:t>
            </a:r>
            <a:endParaRPr lang="en-US" altLang="zh-CN" sz="1050" dirty="0">
              <a:solidFill>
                <a:prstClr val="black"/>
              </a:solidFill>
              <a:latin typeface="微软雅黑"/>
              <a:sym typeface="Gill Sans" charset="0"/>
            </a:endParaRPr>
          </a:p>
        </p:txBody>
      </p:sp>
    </p:spTree>
    <p:extLst>
      <p:ext uri="{BB962C8B-B14F-4D97-AF65-F5344CB8AC3E}">
        <p14:creationId xmlns:p14="http://schemas.microsoft.com/office/powerpoint/2010/main" val="4216232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700" dirty="0"/>
              <a:t>从应用场景出发提炼标签</a:t>
            </a:r>
          </a:p>
        </p:txBody>
      </p:sp>
      <p:sp>
        <p:nvSpPr>
          <p:cNvPr id="61" name="矩形 4"/>
          <p:cNvSpPr/>
          <p:nvPr/>
        </p:nvSpPr>
        <p:spPr>
          <a:xfrm>
            <a:off x="352671" y="992435"/>
            <a:ext cx="11305404" cy="369332"/>
          </a:xfrm>
          <a:prstGeom prst="rect">
            <a:avLst/>
          </a:prstGeom>
        </p:spPr>
        <p:txBody>
          <a:bodyPr wrap="square">
            <a:spAutoFit/>
          </a:bodyPr>
          <a:lstStyle/>
          <a:p>
            <a:pPr defTabSz="1149935"/>
            <a:r>
              <a:rPr lang="zh-CN" altLang="en-US" dirty="0">
                <a:solidFill>
                  <a:prstClr val="black"/>
                </a:solidFill>
                <a:latin typeface="微软雅黑" panose="020B0503020204020204" pitchFamily="34" charset="-122"/>
              </a:rPr>
              <a:t>由应用场景出发，总结出与用户相关的属性，并提炼出</a:t>
            </a:r>
            <a:r>
              <a:rPr lang="zh-CN" altLang="en-US" b="1" dirty="0">
                <a:solidFill>
                  <a:srgbClr val="FF0000"/>
                </a:solidFill>
                <a:latin typeface="微软雅黑" panose="020B0503020204020204" pitchFamily="34" charset="-122"/>
              </a:rPr>
              <a:t>身份识别、产品、行为、心理、偏好与价值</a:t>
            </a:r>
            <a:r>
              <a:rPr lang="zh-CN" altLang="en-US" dirty="0">
                <a:solidFill>
                  <a:prstClr val="black"/>
                </a:solidFill>
                <a:latin typeface="微软雅黑" panose="020B0503020204020204" pitchFamily="34" charset="-122"/>
              </a:rPr>
              <a:t>等关键维度。</a:t>
            </a:r>
          </a:p>
        </p:txBody>
      </p:sp>
      <p:grpSp>
        <p:nvGrpSpPr>
          <p:cNvPr id="63" name="组合 62"/>
          <p:cNvGrpSpPr/>
          <p:nvPr/>
        </p:nvGrpSpPr>
        <p:grpSpPr>
          <a:xfrm>
            <a:off x="1346421" y="1602142"/>
            <a:ext cx="9123638" cy="4638353"/>
            <a:chOff x="413679" y="1941148"/>
            <a:chExt cx="8562574" cy="4224156"/>
          </a:xfrm>
        </p:grpSpPr>
        <p:grpSp>
          <p:nvGrpSpPr>
            <p:cNvPr id="4" name="组合 3"/>
            <p:cNvGrpSpPr/>
            <p:nvPr/>
          </p:nvGrpSpPr>
          <p:grpSpPr>
            <a:xfrm>
              <a:off x="413679" y="2093548"/>
              <a:ext cx="2971800" cy="3955320"/>
              <a:chOff x="5791200" y="1143000"/>
              <a:chExt cx="2971800" cy="5181600"/>
            </a:xfrm>
          </p:grpSpPr>
          <p:sp>
            <p:nvSpPr>
              <p:cNvPr id="5" name="Freeform 145"/>
              <p:cNvSpPr/>
              <p:nvPr/>
            </p:nvSpPr>
            <p:spPr bwMode="gray">
              <a:xfrm>
                <a:off x="5933729" y="1624334"/>
                <a:ext cx="2744325" cy="4432082"/>
              </a:xfrm>
              <a:custGeom>
                <a:avLst/>
                <a:gdLst>
                  <a:gd name="connsiteX0" fmla="*/ 428476 w 2744325"/>
                  <a:gd name="connsiteY0" fmla="*/ 2585 h 4432082"/>
                  <a:gd name="connsiteX1" fmla="*/ 2708539 w 2744325"/>
                  <a:gd name="connsiteY1" fmla="*/ 275718 h 4432082"/>
                  <a:gd name="connsiteX2" fmla="*/ 143468 w 2744325"/>
                  <a:gd name="connsiteY2" fmla="*/ 1736383 h 4432082"/>
                  <a:gd name="connsiteX3" fmla="*/ 2744165 w 2744325"/>
                  <a:gd name="connsiteY3" fmla="*/ 2603282 h 4432082"/>
                  <a:gd name="connsiteX4" fmla="*/ 965 w 2744325"/>
                  <a:gd name="connsiteY4" fmla="*/ 3624560 h 4432082"/>
                  <a:gd name="connsiteX5" fmla="*/ 2435406 w 2744325"/>
                  <a:gd name="connsiteY5" fmla="*/ 4432082 h 443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4325" h="4432082">
                    <a:moveTo>
                      <a:pt x="428476" y="2585"/>
                    </a:moveTo>
                    <a:cubicBezTo>
                      <a:pt x="1592258" y="-5332"/>
                      <a:pt x="2756040" y="-13248"/>
                      <a:pt x="2708539" y="275718"/>
                    </a:cubicBezTo>
                    <a:cubicBezTo>
                      <a:pt x="2661038" y="564684"/>
                      <a:pt x="137530" y="1348456"/>
                      <a:pt x="143468" y="1736383"/>
                    </a:cubicBezTo>
                    <a:cubicBezTo>
                      <a:pt x="149406" y="2124310"/>
                      <a:pt x="2767915" y="2288586"/>
                      <a:pt x="2744165" y="2603282"/>
                    </a:cubicBezTo>
                    <a:cubicBezTo>
                      <a:pt x="2720415" y="2917978"/>
                      <a:pt x="52425" y="3319760"/>
                      <a:pt x="965" y="3624560"/>
                    </a:cubicBezTo>
                    <a:cubicBezTo>
                      <a:pt x="-50495" y="3929360"/>
                      <a:pt x="1970289" y="4352913"/>
                      <a:pt x="2435406" y="4432082"/>
                    </a:cubicBezTo>
                  </a:path>
                </a:pathLst>
              </a:custGeom>
              <a:noFill/>
              <a:ln w="28575">
                <a:solidFill>
                  <a:srgbClr val="778888">
                    <a:lumMod val="20000"/>
                    <a:lumOff val="80000"/>
                  </a:srgbClr>
                </a:solidFill>
                <a:miter lim="800000"/>
                <a:headEnd/>
                <a:tailEnd/>
              </a:ln>
              <a:effectLst/>
            </p:spPr>
            <p:txBody>
              <a:bodyPr rtlCol="0" anchor="ctr"/>
              <a:lstStyle/>
              <a:p>
                <a:pPr algn="ctr" defTabSz="1149935"/>
                <a:endParaRPr lang="zh-CN" altLang="en-US" sz="2263">
                  <a:solidFill>
                    <a:prstClr val="black"/>
                  </a:solidFill>
                  <a:latin typeface="微软雅黑" panose="020B0503020204020204" pitchFamily="34" charset="-122"/>
                </a:endParaRPr>
              </a:p>
            </p:txBody>
          </p:sp>
          <p:sp>
            <p:nvSpPr>
              <p:cNvPr id="6" name="Oval 42"/>
              <p:cNvSpPr/>
              <p:nvPr/>
            </p:nvSpPr>
            <p:spPr bwMode="gray">
              <a:xfrm>
                <a:off x="6019800" y="1143000"/>
                <a:ext cx="914400" cy="914400"/>
              </a:xfrm>
              <a:prstGeom prst="ellipse">
                <a:avLst/>
              </a:prstGeom>
              <a:solidFill>
                <a:schemeClr val="accent4">
                  <a:lumMod val="20000"/>
                  <a:lumOff val="80000"/>
                </a:schemeClr>
              </a:solidFill>
              <a:ln w="6350">
                <a:solidFill>
                  <a:srgbClr val="778888">
                    <a:lumMod val="20000"/>
                    <a:lumOff val="80000"/>
                  </a:srgbClr>
                </a:solidFill>
                <a:miter lim="800000"/>
                <a:headEnd/>
                <a:tailEnd/>
              </a:ln>
              <a:effectLst>
                <a:outerShdw blurRad="76200" dir="18900000" sy="23000" kx="-1200000" algn="bl" rotWithShape="0">
                  <a:prstClr val="black">
                    <a:alpha val="20000"/>
                  </a:prstClr>
                </a:outerShdw>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1200" kern="0" dirty="0">
                    <a:solidFill>
                      <a:sysClr val="windowText" lastClr="000000"/>
                    </a:solidFill>
                    <a:latin typeface="微软雅黑" panose="020B0503020204020204" pitchFamily="34" charset="-122"/>
                    <a:cs typeface="Arial" pitchFamily="34" charset="0"/>
                  </a:rPr>
                  <a:t>身份识别</a:t>
                </a:r>
              </a:p>
            </p:txBody>
          </p:sp>
          <p:sp>
            <p:nvSpPr>
              <p:cNvPr id="7" name="Oval 43"/>
              <p:cNvSpPr/>
              <p:nvPr/>
            </p:nvSpPr>
            <p:spPr bwMode="gray">
              <a:xfrm>
                <a:off x="7848600" y="1676400"/>
                <a:ext cx="914400" cy="914400"/>
              </a:xfrm>
              <a:prstGeom prst="ellipse">
                <a:avLst/>
              </a:prstGeom>
              <a:solidFill>
                <a:schemeClr val="accent5">
                  <a:lumMod val="20000"/>
                  <a:lumOff val="80000"/>
                </a:schemeClr>
              </a:solidFill>
              <a:ln w="6350">
                <a:solidFill>
                  <a:srgbClr val="778888">
                    <a:lumMod val="20000"/>
                    <a:lumOff val="80000"/>
                  </a:srgbClr>
                </a:solidFill>
                <a:miter lim="800000"/>
                <a:headEnd/>
                <a:tailEnd/>
              </a:ln>
              <a:effectLst>
                <a:outerShdw blurRad="76200" dir="18900000" sy="23000" kx="-1200000" algn="bl" rotWithShape="0">
                  <a:prstClr val="black">
                    <a:alpha val="20000"/>
                  </a:prstClr>
                </a:outerShdw>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1200" kern="0" dirty="0">
                    <a:solidFill>
                      <a:sysClr val="windowText" lastClr="000000"/>
                    </a:solidFill>
                    <a:latin typeface="微软雅黑" panose="020B0503020204020204" pitchFamily="34" charset="-122"/>
                    <a:cs typeface="Arial" pitchFamily="34" charset="0"/>
                  </a:rPr>
                  <a:t>产品</a:t>
                </a:r>
              </a:p>
            </p:txBody>
          </p:sp>
          <p:sp>
            <p:nvSpPr>
              <p:cNvPr id="8" name="Oval 44"/>
              <p:cNvSpPr/>
              <p:nvPr/>
            </p:nvSpPr>
            <p:spPr bwMode="gray">
              <a:xfrm>
                <a:off x="6019800" y="2849880"/>
                <a:ext cx="914400" cy="914400"/>
              </a:xfrm>
              <a:prstGeom prst="ellipse">
                <a:avLst/>
              </a:prstGeom>
              <a:solidFill>
                <a:schemeClr val="accent3">
                  <a:lumMod val="60000"/>
                  <a:lumOff val="40000"/>
                </a:schemeClr>
              </a:solidFill>
              <a:ln w="6350">
                <a:solidFill>
                  <a:srgbClr val="778888">
                    <a:lumMod val="20000"/>
                    <a:lumOff val="80000"/>
                  </a:srgbClr>
                </a:solidFill>
                <a:miter lim="800000"/>
                <a:headEnd/>
                <a:tailEnd/>
              </a:ln>
              <a:effectLst>
                <a:outerShdw blurRad="76200" dir="18900000" sy="23000" kx="-1200000" algn="bl" rotWithShape="0">
                  <a:prstClr val="black">
                    <a:alpha val="20000"/>
                  </a:prstClr>
                </a:outerShdw>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1200" kern="0" dirty="0">
                    <a:solidFill>
                      <a:sysClr val="windowText" lastClr="000000"/>
                    </a:solidFill>
                    <a:latin typeface="微软雅黑" panose="020B0503020204020204" pitchFamily="34" charset="-122"/>
                    <a:cs typeface="Arial" pitchFamily="34" charset="0"/>
                  </a:rPr>
                  <a:t>行为</a:t>
                </a:r>
              </a:p>
            </p:txBody>
          </p:sp>
          <p:sp>
            <p:nvSpPr>
              <p:cNvPr id="9" name="Oval 45"/>
              <p:cNvSpPr/>
              <p:nvPr/>
            </p:nvSpPr>
            <p:spPr bwMode="gray">
              <a:xfrm>
                <a:off x="7848600" y="3703320"/>
                <a:ext cx="914400" cy="914400"/>
              </a:xfrm>
              <a:prstGeom prst="ellipse">
                <a:avLst/>
              </a:prstGeom>
              <a:solidFill>
                <a:schemeClr val="tx2">
                  <a:lumMod val="40000"/>
                  <a:lumOff val="60000"/>
                </a:schemeClr>
              </a:solidFill>
              <a:ln w="6350">
                <a:solidFill>
                  <a:srgbClr val="778888">
                    <a:lumMod val="20000"/>
                    <a:lumOff val="80000"/>
                  </a:srgbClr>
                </a:solidFill>
                <a:miter lim="800000"/>
                <a:headEnd/>
                <a:tailEnd/>
              </a:ln>
              <a:effectLst>
                <a:outerShdw blurRad="76200" dir="18900000" sy="23000" kx="-1200000" algn="bl" rotWithShape="0">
                  <a:prstClr val="black">
                    <a:alpha val="20000"/>
                  </a:prstClr>
                </a:outerShdw>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1200" kern="0" dirty="0">
                    <a:solidFill>
                      <a:sysClr val="windowText" lastClr="000000"/>
                    </a:solidFill>
                    <a:latin typeface="微软雅黑" panose="020B0503020204020204" pitchFamily="34" charset="-122"/>
                    <a:cs typeface="Arial" pitchFamily="34" charset="0"/>
                  </a:rPr>
                  <a:t>心理</a:t>
                </a:r>
              </a:p>
            </p:txBody>
          </p:sp>
          <p:sp>
            <p:nvSpPr>
              <p:cNvPr id="10" name="Oval 46"/>
              <p:cNvSpPr/>
              <p:nvPr/>
            </p:nvSpPr>
            <p:spPr bwMode="gray">
              <a:xfrm>
                <a:off x="5791200" y="4572000"/>
                <a:ext cx="914400" cy="914400"/>
              </a:xfrm>
              <a:prstGeom prst="ellipse">
                <a:avLst/>
              </a:prstGeom>
              <a:solidFill>
                <a:srgbClr val="778888">
                  <a:lumMod val="20000"/>
                  <a:lumOff val="80000"/>
                </a:srgbClr>
              </a:solidFill>
              <a:ln w="6350">
                <a:solidFill>
                  <a:srgbClr val="778888">
                    <a:lumMod val="20000"/>
                    <a:lumOff val="80000"/>
                  </a:srgbClr>
                </a:solidFill>
                <a:miter lim="800000"/>
                <a:headEnd/>
                <a:tailEnd/>
              </a:ln>
              <a:effectLst>
                <a:outerShdw blurRad="76200" dir="18900000" sy="23000" kx="-1200000" algn="bl" rotWithShape="0">
                  <a:prstClr val="black">
                    <a:alpha val="20000"/>
                  </a:prstClr>
                </a:outerShdw>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1200" kern="0" dirty="0">
                    <a:solidFill>
                      <a:sysClr val="windowText" lastClr="000000"/>
                    </a:solidFill>
                    <a:latin typeface="微软雅黑" panose="020B0503020204020204" pitchFamily="34" charset="-122"/>
                    <a:cs typeface="Arial" pitchFamily="34" charset="0"/>
                  </a:rPr>
                  <a:t>偏好</a:t>
                </a:r>
              </a:p>
            </p:txBody>
          </p:sp>
          <p:sp>
            <p:nvSpPr>
              <p:cNvPr id="11" name="Oval 47"/>
              <p:cNvSpPr/>
              <p:nvPr/>
            </p:nvSpPr>
            <p:spPr bwMode="gray">
              <a:xfrm>
                <a:off x="7696200" y="5410200"/>
                <a:ext cx="914400" cy="914400"/>
              </a:xfrm>
              <a:prstGeom prst="ellipse">
                <a:avLst/>
              </a:prstGeom>
              <a:solidFill>
                <a:srgbClr val="FFC000"/>
              </a:solidFill>
              <a:ln w="6350">
                <a:solidFill>
                  <a:srgbClr val="778888">
                    <a:lumMod val="20000"/>
                    <a:lumOff val="80000"/>
                  </a:srgbClr>
                </a:solidFill>
                <a:miter lim="800000"/>
                <a:headEnd/>
                <a:tailEnd/>
              </a:ln>
              <a:effectLst>
                <a:outerShdw blurRad="76200" dir="18900000" sy="23000" kx="-1200000" algn="bl" rotWithShape="0">
                  <a:prstClr val="black">
                    <a:alpha val="20000"/>
                  </a:prstClr>
                </a:outerShdw>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1200" kern="0" dirty="0">
                    <a:solidFill>
                      <a:sysClr val="windowText" lastClr="000000"/>
                    </a:solidFill>
                    <a:latin typeface="微软雅黑" panose="020B0503020204020204" pitchFamily="34" charset="-122"/>
                    <a:cs typeface="Arial" pitchFamily="34" charset="0"/>
                  </a:rPr>
                  <a:t>价值</a:t>
                </a:r>
              </a:p>
            </p:txBody>
          </p:sp>
        </p:grpSp>
        <p:grpSp>
          <p:nvGrpSpPr>
            <p:cNvPr id="12" name="组合 11"/>
            <p:cNvGrpSpPr/>
            <p:nvPr/>
          </p:nvGrpSpPr>
          <p:grpSpPr>
            <a:xfrm>
              <a:off x="4283968" y="1957276"/>
              <a:ext cx="4692285" cy="4071756"/>
              <a:chOff x="164205" y="2057400"/>
              <a:chExt cx="4692285" cy="4071756"/>
            </a:xfrm>
          </p:grpSpPr>
          <p:sp>
            <p:nvSpPr>
              <p:cNvPr id="13" name="圆角矩形 12"/>
              <p:cNvSpPr/>
              <p:nvPr/>
            </p:nvSpPr>
            <p:spPr bwMode="gray">
              <a:xfrm>
                <a:off x="164205" y="2057400"/>
                <a:ext cx="4692285" cy="4071756"/>
              </a:xfrm>
              <a:prstGeom prst="roundRect">
                <a:avLst/>
              </a:prstGeom>
              <a:solidFill>
                <a:schemeClr val="bg1"/>
              </a:solidFill>
              <a:ln w="6350">
                <a:solidFill>
                  <a:schemeClr val="bg2"/>
                </a:solidFill>
                <a:miter lim="800000"/>
                <a:headEnd/>
                <a:tailEnd/>
              </a:ln>
              <a:effectLst/>
            </p:spPr>
            <p:txBody>
              <a:bodyPr vert="horz" wrap="square" lIns="53995" tIns="53995" rIns="53995" bIns="53995" numCol="1" rtlCol="0" anchor="t" anchorCtr="0" compatLnSpc="1">
                <a:prstTxWarp prst="textNoShape">
                  <a:avLst/>
                </a:prstTxWarp>
                <a:noAutofit/>
              </a:bodyPr>
              <a:lstStyle/>
              <a:p>
                <a:pPr defTabSz="1149935" fontAlgn="base">
                  <a:spcAft>
                    <a:spcPts val="225"/>
                  </a:spcAft>
                </a:pPr>
                <a:endParaRPr lang="zh-CN" altLang="en-US" sz="1200" kern="0" dirty="0" err="1">
                  <a:solidFill>
                    <a:sysClr val="windowText" lastClr="000000"/>
                  </a:solidFill>
                  <a:cs typeface="Arial" pitchFamily="34" charset="0"/>
                </a:endParaRPr>
              </a:p>
            </p:txBody>
          </p:sp>
          <p:grpSp>
            <p:nvGrpSpPr>
              <p:cNvPr id="14" name="组合 13"/>
              <p:cNvGrpSpPr/>
              <p:nvPr/>
            </p:nvGrpSpPr>
            <p:grpSpPr>
              <a:xfrm>
                <a:off x="228600" y="2327055"/>
                <a:ext cx="4534839" cy="3616545"/>
                <a:chOff x="341961" y="2133600"/>
                <a:chExt cx="4534839" cy="3616545"/>
              </a:xfrm>
            </p:grpSpPr>
            <p:cxnSp>
              <p:nvCxnSpPr>
                <p:cNvPr id="15" name="Straight Connector 58"/>
                <p:cNvCxnSpPr>
                  <a:endCxn id="59" idx="1"/>
                </p:cNvCxnSpPr>
                <p:nvPr/>
              </p:nvCxnSpPr>
              <p:spPr>
                <a:xfrm flipV="1">
                  <a:off x="2342916" y="2455215"/>
                  <a:ext cx="1387222" cy="1397784"/>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50"/>
                <p:cNvCxnSpPr>
                  <a:endCxn id="58" idx="1"/>
                </p:cNvCxnSpPr>
                <p:nvPr/>
              </p:nvCxnSpPr>
              <p:spPr>
                <a:xfrm>
                  <a:off x="2872155" y="4982664"/>
                  <a:ext cx="793665" cy="612484"/>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 name="Rectangle 6"/>
                <p:cNvSpPr/>
                <p:nvPr/>
              </p:nvSpPr>
              <p:spPr bwMode="gray">
                <a:xfrm>
                  <a:off x="1749324" y="2154182"/>
                  <a:ext cx="481151"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性别</a:t>
                  </a:r>
                </a:p>
              </p:txBody>
            </p:sp>
            <p:sp>
              <p:nvSpPr>
                <p:cNvPr id="18" name="Rectangle 7"/>
                <p:cNvSpPr/>
                <p:nvPr/>
              </p:nvSpPr>
              <p:spPr bwMode="gray">
                <a:xfrm>
                  <a:off x="1103682" y="2429950"/>
                  <a:ext cx="481151"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年龄</a:t>
                  </a:r>
                </a:p>
              </p:txBody>
            </p:sp>
            <p:sp>
              <p:nvSpPr>
                <p:cNvPr id="19" name="Rectangle 10"/>
                <p:cNvSpPr/>
                <p:nvPr/>
              </p:nvSpPr>
              <p:spPr bwMode="gray">
                <a:xfrm>
                  <a:off x="1275522" y="3289627"/>
                  <a:ext cx="481151"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星座</a:t>
                  </a:r>
                </a:p>
              </p:txBody>
            </p:sp>
            <p:sp>
              <p:nvSpPr>
                <p:cNvPr id="20" name="Rectangle 11"/>
                <p:cNvSpPr/>
                <p:nvPr/>
              </p:nvSpPr>
              <p:spPr bwMode="gray">
                <a:xfrm>
                  <a:off x="541046" y="3823502"/>
                  <a:ext cx="726812" cy="219389"/>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prstClr val="black"/>
                      </a:solidFill>
                      <a:latin typeface="微软雅黑" panose="020B0503020204020204" pitchFamily="34" charset="-122"/>
                      <a:cs typeface="Arial" pitchFamily="34" charset="0"/>
                    </a:rPr>
                    <a:t>收入阶层</a:t>
                  </a:r>
                </a:p>
              </p:txBody>
            </p:sp>
            <p:sp>
              <p:nvSpPr>
                <p:cNvPr id="21" name="Rectangle 14"/>
                <p:cNvSpPr/>
                <p:nvPr/>
              </p:nvSpPr>
              <p:spPr bwMode="gray">
                <a:xfrm>
                  <a:off x="341961" y="3383764"/>
                  <a:ext cx="727353" cy="26214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prstClr val="black"/>
                      </a:solidFill>
                      <a:latin typeface="微软雅黑" panose="020B0503020204020204" pitchFamily="34" charset="-122"/>
                      <a:cs typeface="Arial" pitchFamily="34" charset="0"/>
                    </a:rPr>
                    <a:t>上网位置</a:t>
                  </a:r>
                </a:p>
              </p:txBody>
            </p:sp>
            <p:sp>
              <p:nvSpPr>
                <p:cNvPr id="22" name="Rectangle 19"/>
                <p:cNvSpPr/>
                <p:nvPr/>
              </p:nvSpPr>
              <p:spPr bwMode="gray">
                <a:xfrm>
                  <a:off x="2347059" y="2571877"/>
                  <a:ext cx="481151"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职业</a:t>
                  </a:r>
                </a:p>
              </p:txBody>
            </p:sp>
            <p:sp>
              <p:nvSpPr>
                <p:cNvPr id="23" name="Rectangle 20"/>
                <p:cNvSpPr/>
                <p:nvPr/>
              </p:nvSpPr>
              <p:spPr bwMode="gray">
                <a:xfrm>
                  <a:off x="2872155" y="2133600"/>
                  <a:ext cx="731931" cy="205564"/>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prstClr val="black"/>
                      </a:solidFill>
                      <a:latin typeface="微软雅黑" panose="020B0503020204020204" pitchFamily="34" charset="-122"/>
                      <a:cs typeface="Arial" pitchFamily="34" charset="0"/>
                    </a:rPr>
                    <a:t>联系方式</a:t>
                  </a:r>
                </a:p>
              </p:txBody>
            </p:sp>
            <p:sp>
              <p:nvSpPr>
                <p:cNvPr id="24" name="Rectangle 21"/>
                <p:cNvSpPr/>
                <p:nvPr/>
              </p:nvSpPr>
              <p:spPr bwMode="gray">
                <a:xfrm>
                  <a:off x="3779583" y="2642394"/>
                  <a:ext cx="859198"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使用时长</a:t>
                  </a:r>
                </a:p>
              </p:txBody>
            </p:sp>
            <p:sp>
              <p:nvSpPr>
                <p:cNvPr id="25" name="Rectangle 22"/>
                <p:cNvSpPr/>
                <p:nvPr/>
              </p:nvSpPr>
              <p:spPr bwMode="gray">
                <a:xfrm>
                  <a:off x="3825200" y="2994972"/>
                  <a:ext cx="859198"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曾用机型</a:t>
                  </a:r>
                </a:p>
              </p:txBody>
            </p:sp>
            <p:sp>
              <p:nvSpPr>
                <p:cNvPr id="26" name="Rectangle 23"/>
                <p:cNvSpPr/>
                <p:nvPr/>
              </p:nvSpPr>
              <p:spPr bwMode="gray">
                <a:xfrm>
                  <a:off x="3681968" y="3354868"/>
                  <a:ext cx="859198"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prstClr val="black"/>
                      </a:solidFill>
                      <a:latin typeface="微软雅黑" panose="020B0503020204020204" pitchFamily="34" charset="-122"/>
                      <a:cs typeface="Arial" pitchFamily="34" charset="0"/>
                    </a:rPr>
                    <a:t>使用评价</a:t>
                  </a:r>
                </a:p>
              </p:txBody>
            </p:sp>
            <p:sp>
              <p:nvSpPr>
                <p:cNvPr id="27" name="Rectangle 24"/>
                <p:cNvSpPr/>
                <p:nvPr/>
              </p:nvSpPr>
              <p:spPr bwMode="gray">
                <a:xfrm>
                  <a:off x="3789002" y="3769265"/>
                  <a:ext cx="859198"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颜色偏好</a:t>
                  </a:r>
                </a:p>
              </p:txBody>
            </p:sp>
            <p:sp>
              <p:nvSpPr>
                <p:cNvPr id="28" name="Rectangle 26"/>
                <p:cNvSpPr/>
                <p:nvPr/>
              </p:nvSpPr>
              <p:spPr bwMode="gray">
                <a:xfrm>
                  <a:off x="3706668" y="4603203"/>
                  <a:ext cx="1104856"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手机使用偏好</a:t>
                  </a:r>
                  <a:endParaRPr lang="zh-CN" altLang="en-US" sz="825" kern="0" dirty="0" err="1">
                    <a:solidFill>
                      <a:sysClr val="windowText" lastClr="000000"/>
                    </a:solidFill>
                    <a:latin typeface="微软雅黑" panose="020B0503020204020204" pitchFamily="34" charset="-122"/>
                    <a:cs typeface="Arial" pitchFamily="34" charset="0"/>
                  </a:endParaRPr>
                </a:p>
              </p:txBody>
            </p:sp>
            <p:sp>
              <p:nvSpPr>
                <p:cNvPr id="29" name="Rectangle 28"/>
                <p:cNvSpPr/>
                <p:nvPr/>
              </p:nvSpPr>
              <p:spPr bwMode="gray">
                <a:xfrm>
                  <a:off x="2239932" y="5385710"/>
                  <a:ext cx="859198"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所属群体</a:t>
                  </a:r>
                </a:p>
              </p:txBody>
            </p:sp>
            <p:sp>
              <p:nvSpPr>
                <p:cNvPr id="30" name="Rectangle 30"/>
                <p:cNvSpPr/>
                <p:nvPr/>
              </p:nvSpPr>
              <p:spPr bwMode="gray">
                <a:xfrm>
                  <a:off x="3613266" y="5022709"/>
                  <a:ext cx="1048865" cy="233991"/>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en-US" altLang="zh-CN" sz="825" kern="0" dirty="0">
                      <a:solidFill>
                        <a:prstClr val="black"/>
                      </a:solidFill>
                      <a:latin typeface="微软雅黑" panose="020B0503020204020204" pitchFamily="34" charset="-122"/>
                      <a:cs typeface="Arial" pitchFamily="34" charset="0"/>
                    </a:rPr>
                    <a:t>APP</a:t>
                  </a:r>
                  <a:r>
                    <a:rPr lang="zh-CN" altLang="en-US" sz="825" kern="0" dirty="0">
                      <a:solidFill>
                        <a:prstClr val="black"/>
                      </a:solidFill>
                      <a:latin typeface="微软雅黑" panose="020B0503020204020204" pitchFamily="34" charset="-122"/>
                      <a:cs typeface="Arial" pitchFamily="34" charset="0"/>
                    </a:rPr>
                    <a:t>应用偏好</a:t>
                  </a:r>
                </a:p>
              </p:txBody>
            </p:sp>
            <p:sp>
              <p:nvSpPr>
                <p:cNvPr id="31" name="Rectangle 31"/>
                <p:cNvSpPr/>
                <p:nvPr/>
              </p:nvSpPr>
              <p:spPr bwMode="gray">
                <a:xfrm>
                  <a:off x="1214271" y="5507188"/>
                  <a:ext cx="859198"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消费水平</a:t>
                  </a:r>
                </a:p>
              </p:txBody>
            </p:sp>
            <p:sp>
              <p:nvSpPr>
                <p:cNvPr id="32" name="Rectangle 40"/>
                <p:cNvSpPr/>
                <p:nvPr/>
              </p:nvSpPr>
              <p:spPr bwMode="gray">
                <a:xfrm>
                  <a:off x="4017602" y="4185381"/>
                  <a:ext cx="859198"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渠道偏好</a:t>
                  </a:r>
                </a:p>
              </p:txBody>
            </p:sp>
            <p:cxnSp>
              <p:nvCxnSpPr>
                <p:cNvPr id="33" name="Straight Connector 50"/>
                <p:cNvCxnSpPr>
                  <a:endCxn id="23" idx="2"/>
                </p:cNvCxnSpPr>
                <p:nvPr/>
              </p:nvCxnSpPr>
              <p:spPr>
                <a:xfrm flipV="1">
                  <a:off x="2638380" y="2339164"/>
                  <a:ext cx="599741" cy="1388985"/>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53"/>
                <p:cNvCxnSpPr>
                  <a:endCxn id="24" idx="1"/>
                </p:cNvCxnSpPr>
                <p:nvPr/>
              </p:nvCxnSpPr>
              <p:spPr>
                <a:xfrm flipV="1">
                  <a:off x="2606965" y="2763873"/>
                  <a:ext cx="1172618" cy="967050"/>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5" name="Straight Connector 58"/>
                <p:cNvCxnSpPr>
                  <a:endCxn id="25" idx="1"/>
                </p:cNvCxnSpPr>
                <p:nvPr/>
              </p:nvCxnSpPr>
              <p:spPr>
                <a:xfrm flipV="1">
                  <a:off x="2339928" y="3116451"/>
                  <a:ext cx="1485272" cy="795241"/>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61"/>
                <p:cNvCxnSpPr>
                  <a:endCxn id="26" idx="1"/>
                </p:cNvCxnSpPr>
                <p:nvPr/>
              </p:nvCxnSpPr>
              <p:spPr>
                <a:xfrm flipV="1">
                  <a:off x="2773182" y="3476347"/>
                  <a:ext cx="908786" cy="366723"/>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64"/>
                <p:cNvCxnSpPr>
                  <a:endCxn id="27" idx="1"/>
                </p:cNvCxnSpPr>
                <p:nvPr/>
              </p:nvCxnSpPr>
              <p:spPr>
                <a:xfrm flipV="1">
                  <a:off x="2945004" y="3890744"/>
                  <a:ext cx="843998" cy="316269"/>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68"/>
                <p:cNvCxnSpPr>
                  <a:endCxn id="32" idx="1"/>
                </p:cNvCxnSpPr>
                <p:nvPr/>
              </p:nvCxnSpPr>
              <p:spPr>
                <a:xfrm>
                  <a:off x="3243613" y="4257937"/>
                  <a:ext cx="773989" cy="48923"/>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71"/>
                <p:cNvCxnSpPr>
                  <a:endCxn id="28" idx="1"/>
                </p:cNvCxnSpPr>
                <p:nvPr/>
              </p:nvCxnSpPr>
              <p:spPr>
                <a:xfrm>
                  <a:off x="2949789" y="4544389"/>
                  <a:ext cx="756879" cy="180293"/>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74"/>
                <p:cNvCxnSpPr>
                  <a:endCxn id="30" idx="1"/>
                </p:cNvCxnSpPr>
                <p:nvPr/>
              </p:nvCxnSpPr>
              <p:spPr>
                <a:xfrm>
                  <a:off x="2747615" y="4887662"/>
                  <a:ext cx="865651" cy="252043"/>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84"/>
                <p:cNvCxnSpPr>
                  <a:endCxn id="31" idx="0"/>
                </p:cNvCxnSpPr>
                <p:nvPr/>
              </p:nvCxnSpPr>
              <p:spPr>
                <a:xfrm flipH="1">
                  <a:off x="1643870" y="4796506"/>
                  <a:ext cx="994985" cy="710682"/>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88"/>
                <p:cNvCxnSpPr>
                  <a:stCxn id="55" idx="2"/>
                  <a:endCxn id="29" idx="0"/>
                </p:cNvCxnSpPr>
                <p:nvPr/>
              </p:nvCxnSpPr>
              <p:spPr>
                <a:xfrm flipH="1">
                  <a:off x="2669531" y="5053320"/>
                  <a:ext cx="2056" cy="332390"/>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101"/>
                <p:cNvCxnSpPr>
                  <a:endCxn id="52" idx="3"/>
                </p:cNvCxnSpPr>
                <p:nvPr/>
              </p:nvCxnSpPr>
              <p:spPr>
                <a:xfrm flipH="1">
                  <a:off x="1784716" y="4553001"/>
                  <a:ext cx="776117" cy="524698"/>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108"/>
                <p:cNvCxnSpPr>
                  <a:endCxn id="57" idx="3"/>
                </p:cNvCxnSpPr>
                <p:nvPr/>
              </p:nvCxnSpPr>
              <p:spPr>
                <a:xfrm flipH="1">
                  <a:off x="1654931" y="4443439"/>
                  <a:ext cx="709240" cy="273165"/>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111"/>
                <p:cNvCxnSpPr>
                  <a:stCxn id="55" idx="1"/>
                  <a:endCxn id="56" idx="3"/>
                </p:cNvCxnSpPr>
                <p:nvPr/>
              </p:nvCxnSpPr>
              <p:spPr>
                <a:xfrm flipH="1">
                  <a:off x="1503002" y="4070512"/>
                  <a:ext cx="699515" cy="263930"/>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115"/>
                <p:cNvCxnSpPr/>
                <p:nvPr/>
              </p:nvCxnSpPr>
              <p:spPr>
                <a:xfrm flipH="1">
                  <a:off x="1344258" y="3989185"/>
                  <a:ext cx="1002802" cy="1"/>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119"/>
                <p:cNvCxnSpPr/>
                <p:nvPr/>
              </p:nvCxnSpPr>
              <p:spPr>
                <a:xfrm flipH="1" flipV="1">
                  <a:off x="1129499" y="3556879"/>
                  <a:ext cx="1132357" cy="277297"/>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122"/>
                <p:cNvCxnSpPr/>
                <p:nvPr/>
              </p:nvCxnSpPr>
              <p:spPr>
                <a:xfrm flipH="1" flipV="1">
                  <a:off x="1845658" y="3453152"/>
                  <a:ext cx="690021" cy="277296"/>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126"/>
                <p:cNvCxnSpPr/>
                <p:nvPr/>
              </p:nvCxnSpPr>
              <p:spPr>
                <a:xfrm flipH="1" flipV="1">
                  <a:off x="2693564" y="2876602"/>
                  <a:ext cx="82691" cy="576550"/>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130"/>
                <p:cNvCxnSpPr/>
                <p:nvPr/>
              </p:nvCxnSpPr>
              <p:spPr>
                <a:xfrm flipH="1" flipV="1">
                  <a:off x="1980690" y="3164877"/>
                  <a:ext cx="501336" cy="530650"/>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134"/>
                <p:cNvCxnSpPr/>
                <p:nvPr/>
              </p:nvCxnSpPr>
              <p:spPr>
                <a:xfrm flipH="1" flipV="1">
                  <a:off x="2131231" y="2429950"/>
                  <a:ext cx="465354" cy="1387057"/>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52" name="Rectangle 9"/>
                <p:cNvSpPr/>
                <p:nvPr/>
              </p:nvSpPr>
              <p:spPr bwMode="gray">
                <a:xfrm>
                  <a:off x="1054496" y="4961270"/>
                  <a:ext cx="730220" cy="2328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用户类型</a:t>
                  </a:r>
                </a:p>
              </p:txBody>
            </p:sp>
            <p:cxnSp>
              <p:nvCxnSpPr>
                <p:cNvPr id="53" name="Straight Connector 136"/>
                <p:cNvCxnSpPr/>
                <p:nvPr/>
              </p:nvCxnSpPr>
              <p:spPr>
                <a:xfrm flipH="1" flipV="1">
                  <a:off x="1695677" y="2560757"/>
                  <a:ext cx="900908" cy="1256249"/>
                </a:xfrm>
                <a:prstGeom prst="line">
                  <a:avLst/>
                </a:prstGeom>
                <a:ln w="12700">
                  <a:solidFill>
                    <a:schemeClr val="bg1">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54" name="Rectangle 8"/>
                <p:cNvSpPr/>
                <p:nvPr/>
              </p:nvSpPr>
              <p:spPr bwMode="gray">
                <a:xfrm>
                  <a:off x="1103682" y="2860509"/>
                  <a:ext cx="859198"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教育程度</a:t>
                  </a:r>
                </a:p>
              </p:txBody>
            </p:sp>
            <p:pic>
              <p:nvPicPr>
                <p:cNvPr id="55" name="Picture 4"/>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6999" t="9162" r="19943" b="9617"/>
                <a:stretch/>
              </p:blipFill>
              <p:spPr bwMode="auto">
                <a:xfrm>
                  <a:off x="2202517" y="3087703"/>
                  <a:ext cx="938139" cy="1965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Rectangle 9"/>
                <p:cNvSpPr/>
                <p:nvPr/>
              </p:nvSpPr>
              <p:spPr bwMode="gray">
                <a:xfrm>
                  <a:off x="728856" y="4215310"/>
                  <a:ext cx="774146" cy="238264"/>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活跃地点</a:t>
                  </a:r>
                </a:p>
              </p:txBody>
            </p:sp>
            <p:sp>
              <p:nvSpPr>
                <p:cNvPr id="57" name="Rectangle 9"/>
                <p:cNvSpPr/>
                <p:nvPr/>
              </p:nvSpPr>
              <p:spPr bwMode="gray">
                <a:xfrm>
                  <a:off x="880785" y="4597472"/>
                  <a:ext cx="774146" cy="238264"/>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活跃时间</a:t>
                  </a:r>
                </a:p>
              </p:txBody>
            </p:sp>
            <p:sp>
              <p:nvSpPr>
                <p:cNvPr id="58" name="Rectangle 20"/>
                <p:cNvSpPr/>
                <p:nvPr/>
              </p:nvSpPr>
              <p:spPr bwMode="gray">
                <a:xfrm>
                  <a:off x="3665820" y="5492366"/>
                  <a:ext cx="731931" cy="205564"/>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prstClr val="black"/>
                      </a:solidFill>
                      <a:latin typeface="微软雅黑" panose="020B0503020204020204" pitchFamily="34" charset="-122"/>
                      <a:cs typeface="Arial" pitchFamily="34" charset="0"/>
                    </a:rPr>
                    <a:t>电信网络</a:t>
                  </a:r>
                </a:p>
              </p:txBody>
            </p:sp>
            <p:sp>
              <p:nvSpPr>
                <p:cNvPr id="59" name="Rectangle 22"/>
                <p:cNvSpPr/>
                <p:nvPr/>
              </p:nvSpPr>
              <p:spPr bwMode="gray">
                <a:xfrm>
                  <a:off x="3730138" y="2333736"/>
                  <a:ext cx="859198" cy="242957"/>
                </a:xfrm>
                <a:prstGeom prst="rect">
                  <a:avLst/>
                </a:prstGeom>
                <a:solidFill>
                  <a:schemeClr val="accent5">
                    <a:lumMod val="20000"/>
                    <a:lumOff val="80000"/>
                    <a:alpha val="77000"/>
                  </a:schemeClr>
                </a:solidFill>
                <a:ln w="6350">
                  <a:solidFill>
                    <a:schemeClr val="bg1">
                      <a:lumMod val="50000"/>
                    </a:schemeClr>
                  </a:solidFill>
                  <a:prstDash val="dash"/>
                  <a:miter lim="800000"/>
                  <a:headEnd/>
                  <a:tailEnd/>
                </a:ln>
                <a:effectLst/>
              </p:spPr>
              <p:txBody>
                <a:bodyPr vert="horz" wrap="square" lIns="53995" tIns="53995" rIns="53995" bIns="53995" numCol="1" rtlCol="0" anchor="ctr" anchorCtr="0" compatLnSpc="1">
                  <a:prstTxWarp prst="textNoShape">
                    <a:avLst/>
                  </a:prstTxWarp>
                  <a:noAutofit/>
                </a:bodyPr>
                <a:lstStyle/>
                <a:p>
                  <a:pPr algn="ctr" defTabSz="1149935" fontAlgn="base">
                    <a:spcAft>
                      <a:spcPts val="225"/>
                    </a:spcAft>
                  </a:pPr>
                  <a:r>
                    <a:rPr lang="zh-CN" altLang="en-US" sz="825" kern="0" dirty="0">
                      <a:solidFill>
                        <a:sysClr val="windowText" lastClr="000000"/>
                      </a:solidFill>
                      <a:latin typeface="微软雅黑" panose="020B0503020204020204" pitchFamily="34" charset="-122"/>
                      <a:cs typeface="Arial" pitchFamily="34" charset="0"/>
                    </a:rPr>
                    <a:t>使用机型</a:t>
                  </a:r>
                </a:p>
              </p:txBody>
            </p:sp>
          </p:grpSp>
        </p:grpSp>
        <p:sp>
          <p:nvSpPr>
            <p:cNvPr id="60" name="右箭头 59"/>
            <p:cNvSpPr/>
            <p:nvPr/>
          </p:nvSpPr>
          <p:spPr bwMode="gray">
            <a:xfrm>
              <a:off x="3783732" y="3494156"/>
              <a:ext cx="500236" cy="569399"/>
            </a:xfrm>
            <a:prstGeom prst="rightArrow">
              <a:avLst/>
            </a:prstGeom>
            <a:solidFill>
              <a:schemeClr val="bg2">
                <a:lumMod val="50000"/>
              </a:schemeClr>
            </a:solidFill>
            <a:ln w="6350">
              <a:solidFill>
                <a:srgbClr val="778888">
                  <a:lumMod val="20000"/>
                  <a:lumOff val="80000"/>
                </a:srgbClr>
              </a:solidFill>
              <a:miter lim="800000"/>
              <a:headEnd/>
              <a:tailEnd/>
            </a:ln>
            <a:effectLst/>
          </p:spPr>
          <p:txBody>
            <a:bodyPr vert="horz" wrap="square" lIns="53995" tIns="53995" rIns="53995" bIns="53995" numCol="1" rtlCol="0" anchor="t" anchorCtr="0" compatLnSpc="1">
              <a:prstTxWarp prst="textNoShape">
                <a:avLst/>
              </a:prstTxWarp>
              <a:noAutofit/>
            </a:bodyPr>
            <a:lstStyle/>
            <a:p>
              <a:pPr defTabSz="1149935" fontAlgn="base">
                <a:spcAft>
                  <a:spcPts val="225"/>
                </a:spcAft>
              </a:pPr>
              <a:endParaRPr lang="zh-CN" altLang="en-US" sz="1200" kern="0" dirty="0" err="1">
                <a:solidFill>
                  <a:sysClr val="windowText" lastClr="000000"/>
                </a:solidFill>
                <a:cs typeface="Arial" pitchFamily="34" charset="0"/>
              </a:endParaRPr>
            </a:p>
          </p:txBody>
        </p:sp>
        <p:sp>
          <p:nvSpPr>
            <p:cNvPr id="62" name="矩形 61"/>
            <p:cNvSpPr/>
            <p:nvPr/>
          </p:nvSpPr>
          <p:spPr bwMode="gray">
            <a:xfrm>
              <a:off x="413679" y="1941148"/>
              <a:ext cx="3352800" cy="4224156"/>
            </a:xfrm>
            <a:prstGeom prst="rect">
              <a:avLst/>
            </a:prstGeom>
            <a:noFill/>
            <a:ln w="6350">
              <a:solidFill>
                <a:schemeClr val="tx2"/>
              </a:solidFill>
              <a:prstDash val="dash"/>
              <a:miter lim="800000"/>
              <a:headEnd/>
              <a:tailEnd/>
            </a:ln>
            <a:effectLst/>
          </p:spPr>
          <p:txBody>
            <a:bodyPr vert="horz" wrap="square" lIns="53995" tIns="53995" rIns="53995" bIns="53995" numCol="1" rtlCol="0" anchor="t" anchorCtr="0" compatLnSpc="1">
              <a:prstTxWarp prst="textNoShape">
                <a:avLst/>
              </a:prstTxWarp>
              <a:noAutofit/>
            </a:bodyPr>
            <a:lstStyle/>
            <a:p>
              <a:pPr defTabSz="1149935" fontAlgn="base">
                <a:spcAft>
                  <a:spcPts val="225"/>
                </a:spcAft>
              </a:pPr>
              <a:endParaRPr lang="zh-CN" altLang="en-US" sz="1200" kern="0" dirty="0" err="1">
                <a:solidFill>
                  <a:sysClr val="windowText" lastClr="000000"/>
                </a:solidFill>
                <a:cs typeface="Arial" pitchFamily="34" charset="0"/>
              </a:endParaRPr>
            </a:p>
          </p:txBody>
        </p:sp>
      </p:grpSp>
    </p:spTree>
    <p:extLst>
      <p:ext uri="{BB962C8B-B14F-4D97-AF65-F5344CB8AC3E}">
        <p14:creationId xmlns:p14="http://schemas.microsoft.com/office/powerpoint/2010/main" val="22679174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400" dirty="0"/>
              <a:t>标签业务权限设计</a:t>
            </a:r>
          </a:p>
        </p:txBody>
      </p:sp>
      <p:grpSp>
        <p:nvGrpSpPr>
          <p:cNvPr id="15" name="组合 14"/>
          <p:cNvGrpSpPr/>
          <p:nvPr/>
        </p:nvGrpSpPr>
        <p:grpSpPr>
          <a:xfrm>
            <a:off x="2423951" y="1376973"/>
            <a:ext cx="7074095" cy="3591391"/>
            <a:chOff x="2915816" y="3781619"/>
            <a:chExt cx="2675344" cy="2959749"/>
          </a:xfrm>
        </p:grpSpPr>
        <p:sp>
          <p:nvSpPr>
            <p:cNvPr id="6" name="矩形 92"/>
            <p:cNvSpPr/>
            <p:nvPr/>
          </p:nvSpPr>
          <p:spPr bwMode="auto">
            <a:xfrm>
              <a:off x="2915816" y="3781619"/>
              <a:ext cx="504057" cy="89775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73" tIns="34287" rIns="68573" bIns="34287" numCol="1" rtlCol="0" anchor="ctr" anchorCtr="0" compatLnSpc="1">
              <a:prstTxWarp prst="textNoShape">
                <a:avLst/>
              </a:prstTxWarp>
            </a:bodyPr>
            <a:lstStyle/>
            <a:p>
              <a:pPr algn="ctr" defTabSz="1149935">
                <a:defRPr/>
              </a:pPr>
              <a:r>
                <a:rPr lang="zh-CN" altLang="en-US" sz="1500" kern="0" dirty="0">
                  <a:solidFill>
                    <a:srgbClr val="000000"/>
                  </a:solidFill>
                  <a:latin typeface="微软雅黑" pitchFamily="34" charset="-122"/>
                </a:rPr>
                <a:t>公共标签</a:t>
              </a:r>
              <a:endParaRPr lang="en-US" altLang="zh-CN" sz="1500" kern="0" dirty="0">
                <a:solidFill>
                  <a:srgbClr val="000000"/>
                </a:solidFill>
                <a:latin typeface="微软雅黑" pitchFamily="34" charset="-122"/>
              </a:endParaRPr>
            </a:p>
            <a:p>
              <a:pPr algn="ctr" defTabSz="1149935">
                <a:defRPr/>
              </a:pPr>
              <a:r>
                <a:rPr lang="en-US" altLang="zh-CN" sz="1500" kern="0" dirty="0">
                  <a:solidFill>
                    <a:srgbClr val="000000"/>
                  </a:solidFill>
                  <a:latin typeface="微软雅黑" pitchFamily="34" charset="-122"/>
                </a:rPr>
                <a:t>PUBLIC</a:t>
              </a:r>
            </a:p>
          </p:txBody>
        </p:sp>
        <p:sp>
          <p:nvSpPr>
            <p:cNvPr id="9" name="矩形 95"/>
            <p:cNvSpPr/>
            <p:nvPr/>
          </p:nvSpPr>
          <p:spPr bwMode="auto">
            <a:xfrm>
              <a:off x="2915816" y="4869160"/>
              <a:ext cx="504057" cy="8341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73" tIns="34287" rIns="68573" bIns="34287" numCol="1" rtlCol="0" anchor="ctr" anchorCtr="0" compatLnSpc="1">
              <a:prstTxWarp prst="textNoShape">
                <a:avLst/>
              </a:prstTxWarp>
            </a:bodyPr>
            <a:lstStyle/>
            <a:p>
              <a:pPr algn="ctr" defTabSz="1149935">
                <a:defRPr/>
              </a:pPr>
              <a:r>
                <a:rPr lang="zh-CN" altLang="en-US" sz="1500" kern="0" dirty="0">
                  <a:solidFill>
                    <a:srgbClr val="000000"/>
                  </a:solidFill>
                  <a:latin typeface="微软雅黑" pitchFamily="34" charset="-122"/>
                </a:rPr>
                <a:t>业务部门私有标签</a:t>
              </a:r>
              <a:endParaRPr lang="en-US" altLang="zh-CN" sz="1500" kern="0" dirty="0">
                <a:solidFill>
                  <a:srgbClr val="000000"/>
                </a:solidFill>
                <a:latin typeface="微软雅黑" pitchFamily="34" charset="-122"/>
              </a:endParaRPr>
            </a:p>
            <a:p>
              <a:pPr algn="ctr" defTabSz="1149935">
                <a:defRPr/>
              </a:pPr>
              <a:r>
                <a:rPr lang="en-US" altLang="zh-CN" sz="1500" kern="0" dirty="0">
                  <a:solidFill>
                    <a:srgbClr val="000000"/>
                  </a:solidFill>
                  <a:latin typeface="微软雅黑" pitchFamily="34" charset="-122"/>
                </a:rPr>
                <a:t>DEPT</a:t>
              </a:r>
            </a:p>
          </p:txBody>
        </p:sp>
        <p:sp>
          <p:nvSpPr>
            <p:cNvPr id="10" name="矩形 96"/>
            <p:cNvSpPr/>
            <p:nvPr/>
          </p:nvSpPr>
          <p:spPr bwMode="auto">
            <a:xfrm>
              <a:off x="3545868" y="3781619"/>
              <a:ext cx="2030758" cy="897755"/>
            </a:xfrm>
            <a:prstGeom prst="rect">
              <a:avLst/>
            </a:prstGeom>
            <a:noFill/>
            <a:ln w="9525" cap="flat" cmpd="sng" algn="ctr">
              <a:solidFill>
                <a:schemeClr val="accent1"/>
              </a:solidFill>
              <a:prstDash val="sysDash"/>
              <a:headEnd type="none" w="med" len="med"/>
              <a:tailEnd type="none" w="med" len="med"/>
            </a:ln>
            <a:effectLst/>
          </p:spPr>
          <p:txBody>
            <a:bodyPr vert="horz" wrap="square" lIns="68573" tIns="34287" rIns="68573" bIns="34287" numCol="1" rtlCol="0" anchor="ctr" anchorCtr="0" compatLnSpc="1">
              <a:prstTxWarp prst="textNoShape">
                <a:avLst/>
              </a:prstTxWarp>
            </a:bodyPr>
            <a:lstStyle/>
            <a:p>
              <a:pPr defTabSz="1149935">
                <a:lnSpc>
                  <a:spcPct val="150000"/>
                </a:lnSpc>
                <a:defRPr/>
              </a:pPr>
              <a:r>
                <a:rPr lang="zh-CN" altLang="en-US" sz="1500" kern="0" dirty="0">
                  <a:solidFill>
                    <a:srgbClr val="000000"/>
                  </a:solidFill>
                  <a:latin typeface="微软雅黑" pitchFamily="34" charset="-122"/>
                </a:rPr>
                <a:t>标签库内所有具有稳定用途的标签均为公共标签，业务人员可以根据公共标签分类表进行选择符合自己需求标签开展营销</a:t>
              </a:r>
              <a:endParaRPr lang="en-US" altLang="zh-CN" sz="1500" kern="0" dirty="0">
                <a:solidFill>
                  <a:srgbClr val="000000"/>
                </a:solidFill>
                <a:latin typeface="微软雅黑" pitchFamily="34" charset="-122"/>
              </a:endParaRPr>
            </a:p>
          </p:txBody>
        </p:sp>
        <p:sp>
          <p:nvSpPr>
            <p:cNvPr id="11" name="矩形 97"/>
            <p:cNvSpPr/>
            <p:nvPr/>
          </p:nvSpPr>
          <p:spPr bwMode="auto">
            <a:xfrm>
              <a:off x="3545867" y="4869161"/>
              <a:ext cx="2030759" cy="834128"/>
            </a:xfrm>
            <a:prstGeom prst="rect">
              <a:avLst/>
            </a:prstGeom>
            <a:noFill/>
            <a:ln w="9525" cap="flat" cmpd="sng" algn="ctr">
              <a:solidFill>
                <a:schemeClr val="accent1"/>
              </a:solidFill>
              <a:prstDash val="sysDash"/>
              <a:headEnd type="none" w="med" len="med"/>
              <a:tailEnd type="none" w="med" len="med"/>
            </a:ln>
            <a:effectLst/>
          </p:spPr>
          <p:txBody>
            <a:bodyPr vert="horz" wrap="square" lIns="68573" tIns="34287" rIns="68573" bIns="34287" numCol="1" rtlCol="0" anchor="ctr" anchorCtr="0" compatLnSpc="1">
              <a:prstTxWarp prst="textNoShape">
                <a:avLst/>
              </a:prstTxWarp>
            </a:bodyPr>
            <a:lstStyle/>
            <a:p>
              <a:pPr defTabSz="1149935">
                <a:lnSpc>
                  <a:spcPct val="150000"/>
                </a:lnSpc>
                <a:defRPr/>
              </a:pPr>
              <a:r>
                <a:rPr lang="zh-CN" altLang="en-US" sz="1500" kern="0" dirty="0">
                  <a:solidFill>
                    <a:srgbClr val="000000"/>
                  </a:solidFill>
                  <a:latin typeface="微软雅黑" pitchFamily="34" charset="-122"/>
                </a:rPr>
                <a:t>只能被相应业务部门查看并调用，标签具有定向使用目标，可由部门更改</a:t>
              </a:r>
              <a:r>
                <a:rPr lang="en-US" altLang="zh-CN" sz="1500" kern="0" dirty="0">
                  <a:solidFill>
                    <a:srgbClr val="000000"/>
                  </a:solidFill>
                  <a:latin typeface="微软雅黑" pitchFamily="34" charset="-122"/>
                </a:rPr>
                <a:t>/</a:t>
              </a:r>
              <a:r>
                <a:rPr lang="zh-CN" altLang="en-US" sz="1500" kern="0" dirty="0">
                  <a:solidFill>
                    <a:srgbClr val="000000"/>
                  </a:solidFill>
                  <a:latin typeface="微软雅黑" pitchFamily="34" charset="-122"/>
                </a:rPr>
                <a:t>删除，更新周期较短</a:t>
              </a:r>
              <a:endParaRPr lang="en-US" altLang="zh-CN" sz="1500" kern="0" dirty="0">
                <a:solidFill>
                  <a:srgbClr val="000000"/>
                </a:solidFill>
                <a:latin typeface="微软雅黑" pitchFamily="34" charset="-122"/>
              </a:endParaRPr>
            </a:p>
          </p:txBody>
        </p:sp>
        <p:sp>
          <p:nvSpPr>
            <p:cNvPr id="12" name="矩形 95"/>
            <p:cNvSpPr/>
            <p:nvPr/>
          </p:nvSpPr>
          <p:spPr bwMode="auto">
            <a:xfrm>
              <a:off x="2930350" y="5907239"/>
              <a:ext cx="504057" cy="8341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73" tIns="34287" rIns="68573" bIns="34287" numCol="1" rtlCol="0" anchor="ctr" anchorCtr="0" compatLnSpc="1">
              <a:prstTxWarp prst="textNoShape">
                <a:avLst/>
              </a:prstTxWarp>
            </a:bodyPr>
            <a:lstStyle/>
            <a:p>
              <a:pPr algn="ctr" defTabSz="1149935">
                <a:defRPr/>
              </a:pPr>
              <a:r>
                <a:rPr lang="zh-CN" altLang="en-US" sz="1500" kern="0" dirty="0">
                  <a:solidFill>
                    <a:srgbClr val="000000"/>
                  </a:solidFill>
                  <a:latin typeface="微软雅黑" pitchFamily="34" charset="-122"/>
                </a:rPr>
                <a:t>个人私有标签</a:t>
              </a:r>
              <a:endParaRPr lang="en-US" altLang="zh-CN" sz="1500" kern="0" dirty="0">
                <a:solidFill>
                  <a:srgbClr val="000000"/>
                </a:solidFill>
                <a:latin typeface="微软雅黑" pitchFamily="34" charset="-122"/>
              </a:endParaRPr>
            </a:p>
            <a:p>
              <a:pPr algn="ctr" defTabSz="1149935">
                <a:defRPr/>
              </a:pPr>
              <a:r>
                <a:rPr lang="en-US" altLang="zh-CN" sz="1500" kern="0" dirty="0">
                  <a:solidFill>
                    <a:srgbClr val="000000"/>
                  </a:solidFill>
                  <a:latin typeface="微软雅黑" pitchFamily="34" charset="-122"/>
                </a:rPr>
                <a:t>PRIVATE</a:t>
              </a:r>
            </a:p>
          </p:txBody>
        </p:sp>
        <p:sp>
          <p:nvSpPr>
            <p:cNvPr id="13" name="矩形 97"/>
            <p:cNvSpPr/>
            <p:nvPr/>
          </p:nvSpPr>
          <p:spPr bwMode="auto">
            <a:xfrm>
              <a:off x="3560401" y="5907240"/>
              <a:ext cx="2030759" cy="834128"/>
            </a:xfrm>
            <a:prstGeom prst="rect">
              <a:avLst/>
            </a:prstGeom>
            <a:noFill/>
            <a:ln w="9525" cap="flat" cmpd="sng" algn="ctr">
              <a:solidFill>
                <a:schemeClr val="accent1"/>
              </a:solidFill>
              <a:prstDash val="sysDash"/>
              <a:headEnd type="none" w="med" len="med"/>
              <a:tailEnd type="none" w="med" len="med"/>
            </a:ln>
            <a:effectLst/>
          </p:spPr>
          <p:txBody>
            <a:bodyPr vert="horz" wrap="square" lIns="68573" tIns="34287" rIns="68573" bIns="34287" numCol="1" rtlCol="0" anchor="ctr" anchorCtr="0" compatLnSpc="1">
              <a:prstTxWarp prst="textNoShape">
                <a:avLst/>
              </a:prstTxWarp>
            </a:bodyPr>
            <a:lstStyle/>
            <a:p>
              <a:pPr defTabSz="1149935">
                <a:lnSpc>
                  <a:spcPct val="150000"/>
                </a:lnSpc>
                <a:defRPr/>
              </a:pPr>
              <a:r>
                <a:rPr lang="zh-CN" altLang="en-US" sz="1500" kern="0" dirty="0">
                  <a:solidFill>
                    <a:srgbClr val="000000"/>
                  </a:solidFill>
                  <a:latin typeface="微软雅黑" pitchFamily="34" charset="-122"/>
                </a:rPr>
                <a:t>可通过多种方式构建个性化标签库，个性标签仅能在自己账户内查询</a:t>
              </a:r>
              <a:r>
                <a:rPr lang="en-US" altLang="zh-CN" sz="1500" kern="0" dirty="0">
                  <a:solidFill>
                    <a:srgbClr val="000000"/>
                  </a:solidFill>
                  <a:latin typeface="微软雅黑" pitchFamily="34" charset="-122"/>
                </a:rPr>
                <a:t>:</a:t>
              </a:r>
            </a:p>
          </p:txBody>
        </p:sp>
      </p:grpSp>
    </p:spTree>
    <p:extLst>
      <p:ext uri="{BB962C8B-B14F-4D97-AF65-F5344CB8AC3E}">
        <p14:creationId xmlns:p14="http://schemas.microsoft.com/office/powerpoint/2010/main" val="20781095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矩形 2"/>
          <p:cNvSpPr/>
          <p:nvPr/>
        </p:nvSpPr>
        <p:spPr>
          <a:xfrm>
            <a:off x="1788459" y="1582341"/>
            <a:ext cx="7355541" cy="3139321"/>
          </a:xfrm>
          <a:prstGeom prst="rect">
            <a:avLst/>
          </a:prstGeom>
        </p:spPr>
        <p:txBody>
          <a:bodyPr wrap="square">
            <a:spAutoFit/>
          </a:bodyPr>
          <a:lstStyle/>
          <a:p>
            <a:pPr marL="342900" lvl="0" indent="-342900" algn="just">
              <a:spcAft>
                <a:spcPts val="0"/>
              </a:spcAft>
              <a:buFont typeface="+mj-lt"/>
              <a:buAutoNum type="arabicPeriod"/>
            </a:pPr>
            <a:r>
              <a:rPr lang="zh-CN" altLang="zh-CN" dirty="0">
                <a:latin typeface="Calibri" panose="020F0502020204030204" pitchFamily="34" charset="0"/>
                <a:ea typeface="宋体" panose="02010600030101010101" pitchFamily="2" charset="-122"/>
                <a:cs typeface="宋体" panose="02010600030101010101" pitchFamily="2" charset="-122"/>
              </a:rPr>
              <a:t>画像搬迁到新的模型</a:t>
            </a:r>
          </a:p>
          <a:p>
            <a:pPr marL="342900" lvl="0" indent="-342900" algn="just">
              <a:spcAft>
                <a:spcPts val="0"/>
              </a:spcAft>
              <a:buFont typeface="+mj-lt"/>
              <a:buAutoNum type="arabicPeriod"/>
            </a:pPr>
            <a:r>
              <a:rPr lang="zh-CN" altLang="zh-CN" dirty="0">
                <a:latin typeface="Calibri" panose="020F0502020204030204" pitchFamily="34" charset="0"/>
                <a:ea typeface="宋体" panose="02010600030101010101" pitchFamily="2" charset="-122"/>
                <a:cs typeface="宋体" panose="02010600030101010101" pitchFamily="2" charset="-122"/>
              </a:rPr>
              <a:t>咨询项目，包括：标签体系建设方法论，标签的梳理（从业务场景到标签），标签管理平台（标签质量评估体系、标签生命周期、标签运营等）、内容标签管理平台等</a:t>
            </a:r>
          </a:p>
          <a:p>
            <a:pPr marL="342900" lvl="0" indent="-342900" algn="just">
              <a:spcAft>
                <a:spcPts val="0"/>
              </a:spcAft>
              <a:buFont typeface="+mj-lt"/>
              <a:buAutoNum type="arabicPeriod"/>
            </a:pPr>
            <a:r>
              <a:rPr lang="zh-CN" altLang="zh-CN" dirty="0">
                <a:latin typeface="Calibri" panose="020F0502020204030204" pitchFamily="34" charset="0"/>
                <a:ea typeface="宋体" panose="02010600030101010101" pitchFamily="2" charset="-122"/>
                <a:cs typeface="宋体" panose="02010600030101010101" pitchFamily="2" charset="-122"/>
              </a:rPr>
              <a:t>指标体系的细化和完善</a:t>
            </a:r>
          </a:p>
          <a:p>
            <a:pPr marL="342900" lvl="0" indent="-342900" algn="just">
              <a:spcAft>
                <a:spcPts val="0"/>
              </a:spcAft>
              <a:buFont typeface="+mj-lt"/>
              <a:buAutoNum type="arabicPeriod"/>
            </a:pPr>
            <a:r>
              <a:rPr lang="zh-CN" altLang="zh-CN" dirty="0">
                <a:latin typeface="Calibri" panose="020F0502020204030204" pitchFamily="34" charset="0"/>
                <a:ea typeface="宋体" panose="02010600030101010101" pitchFamily="2" charset="-122"/>
                <a:cs typeface="宋体" panose="02010600030101010101" pitchFamily="2" charset="-122"/>
              </a:rPr>
              <a:t>画像</a:t>
            </a:r>
            <a:r>
              <a:rPr lang="en-US" altLang="zh-CN" dirty="0">
                <a:latin typeface="Calibri" panose="020F0502020204030204" pitchFamily="34" charset="0"/>
                <a:ea typeface="宋体" panose="02010600030101010101" pitchFamily="2" charset="-122"/>
                <a:cs typeface="宋体" panose="02010600030101010101" pitchFamily="2" charset="-122"/>
              </a:rPr>
              <a:t>2.0</a:t>
            </a:r>
            <a:r>
              <a:rPr lang="zh-CN" altLang="zh-CN" dirty="0">
                <a:latin typeface="Calibri" panose="020F0502020204030204" pitchFamily="34" charset="0"/>
                <a:ea typeface="宋体" panose="02010600030101010101" pitchFamily="2" charset="-122"/>
                <a:cs typeface="宋体" panose="02010600030101010101" pitchFamily="2" charset="-122"/>
              </a:rPr>
              <a:t>和</a:t>
            </a:r>
            <a:r>
              <a:rPr lang="en-US" altLang="zh-CN" dirty="0">
                <a:latin typeface="Calibri" panose="020F0502020204030204" pitchFamily="34" charset="0"/>
                <a:ea typeface="宋体" panose="02010600030101010101" pitchFamily="2" charset="-122"/>
                <a:cs typeface="宋体" panose="02010600030101010101" pitchFamily="2" charset="-122"/>
              </a:rPr>
              <a:t>3.0</a:t>
            </a:r>
            <a:r>
              <a:rPr lang="zh-CN" altLang="zh-CN" dirty="0">
                <a:latin typeface="Calibri" panose="020F0502020204030204" pitchFamily="34" charset="0"/>
                <a:ea typeface="宋体" panose="02010600030101010101" pitchFamily="2" charset="-122"/>
                <a:cs typeface="宋体" panose="02010600030101010101" pitchFamily="2" charset="-122"/>
              </a:rPr>
              <a:t>平台版本归一，以及</a:t>
            </a:r>
            <a:r>
              <a:rPr lang="en-US" altLang="zh-CN" dirty="0" err="1">
                <a:latin typeface="Calibri" panose="020F0502020204030204" pitchFamily="34" charset="0"/>
                <a:ea typeface="宋体" panose="02010600030101010101" pitchFamily="2" charset="-122"/>
                <a:cs typeface="宋体" panose="02010600030101010101" pitchFamily="2" charset="-122"/>
              </a:rPr>
              <a:t>Fastbit</a:t>
            </a:r>
            <a:r>
              <a:rPr lang="zh-CN" altLang="zh-CN" dirty="0">
                <a:latin typeface="Calibri" panose="020F0502020204030204" pitchFamily="34" charset="0"/>
                <a:ea typeface="宋体" panose="02010600030101010101" pitchFamily="2" charset="-122"/>
                <a:cs typeface="宋体" panose="02010600030101010101" pitchFamily="2" charset="-122"/>
              </a:rPr>
              <a:t>和</a:t>
            </a:r>
            <a:r>
              <a:rPr lang="en-US" altLang="zh-CN" dirty="0">
                <a:latin typeface="Calibri" panose="020F0502020204030204" pitchFamily="34" charset="0"/>
                <a:ea typeface="宋体" panose="02010600030101010101" pitchFamily="2" charset="-122"/>
                <a:cs typeface="宋体" panose="02010600030101010101" pitchFamily="2" charset="-122"/>
              </a:rPr>
              <a:t>ES</a:t>
            </a:r>
            <a:r>
              <a:rPr lang="zh-CN" altLang="zh-CN" dirty="0">
                <a:latin typeface="Calibri" panose="020F0502020204030204" pitchFamily="34" charset="0"/>
                <a:ea typeface="宋体" panose="02010600030101010101" pitchFamily="2" charset="-122"/>
                <a:cs typeface="宋体" panose="02010600030101010101" pitchFamily="2" charset="-122"/>
              </a:rPr>
              <a:t>到</a:t>
            </a:r>
            <a:r>
              <a:rPr lang="en-US" altLang="zh-CN" dirty="0">
                <a:latin typeface="Calibri" panose="020F0502020204030204" pitchFamily="34" charset="0"/>
                <a:ea typeface="宋体" panose="02010600030101010101" pitchFamily="2" charset="-122"/>
                <a:cs typeface="宋体" panose="02010600030101010101" pitchFamily="2" charset="-122"/>
              </a:rPr>
              <a:t>MPP DB</a:t>
            </a:r>
            <a:r>
              <a:rPr lang="zh-CN" altLang="zh-CN" dirty="0">
                <a:latin typeface="Calibri" panose="020F0502020204030204" pitchFamily="34" charset="0"/>
                <a:ea typeface="宋体" panose="02010600030101010101" pitchFamily="2" charset="-122"/>
                <a:cs typeface="宋体" panose="02010600030101010101" pitchFamily="2" charset="-122"/>
              </a:rPr>
              <a:t>的切换</a:t>
            </a:r>
          </a:p>
          <a:p>
            <a:pPr marL="342900" lvl="0" indent="-342900" algn="just">
              <a:spcAft>
                <a:spcPts val="0"/>
              </a:spcAft>
              <a:buFont typeface="+mj-lt"/>
              <a:buAutoNum type="arabicPeriod"/>
            </a:pPr>
            <a:r>
              <a:rPr lang="zh-CN" altLang="zh-CN" dirty="0">
                <a:latin typeface="Calibri" panose="020F0502020204030204" pitchFamily="34" charset="0"/>
                <a:ea typeface="宋体" panose="02010600030101010101" pitchFamily="2" charset="-122"/>
                <a:cs typeface="宋体" panose="02010600030101010101" pitchFamily="2" charset="-122"/>
              </a:rPr>
              <a:t>和</a:t>
            </a:r>
            <a:r>
              <a:rPr lang="en-US" altLang="zh-CN" dirty="0" err="1">
                <a:latin typeface="Calibri" panose="020F0502020204030204" pitchFamily="34" charset="0"/>
                <a:ea typeface="宋体" panose="02010600030101010101" pitchFamily="2" charset="-122"/>
                <a:cs typeface="宋体" panose="02010600030101010101" pitchFamily="2" charset="-122"/>
              </a:rPr>
              <a:t>WiseOper</a:t>
            </a:r>
            <a:r>
              <a:rPr lang="zh-CN" altLang="zh-CN" dirty="0">
                <a:latin typeface="Calibri" panose="020F0502020204030204" pitchFamily="34" charset="0"/>
                <a:ea typeface="宋体" panose="02010600030101010101" pitchFamily="2" charset="-122"/>
                <a:cs typeface="宋体" panose="02010600030101010101" pitchFamily="2" charset="-122"/>
              </a:rPr>
              <a:t>的分工与集成（叶松组织讨论）</a:t>
            </a:r>
          </a:p>
          <a:p>
            <a:pPr marL="342900" lvl="0" indent="-342900" algn="just">
              <a:spcAft>
                <a:spcPts val="0"/>
              </a:spcAft>
              <a:buFont typeface="+mj-lt"/>
              <a:buAutoNum type="arabicPeriod"/>
            </a:pPr>
            <a:r>
              <a:rPr lang="zh-CN" altLang="zh-CN" dirty="0">
                <a:latin typeface="Calibri" panose="020F0502020204030204" pitchFamily="34" charset="0"/>
                <a:ea typeface="宋体" panose="02010600030101010101" pitchFamily="2" charset="-122"/>
                <a:cs typeface="宋体" panose="02010600030101010101" pitchFamily="2" charset="-122"/>
              </a:rPr>
              <a:t>标签需求的交付，</a:t>
            </a:r>
            <a:r>
              <a:rPr lang="en-US" altLang="zh-CN" dirty="0">
                <a:latin typeface="Calibri" panose="020F0502020204030204" pitchFamily="34" charset="0"/>
                <a:ea typeface="宋体" panose="02010600030101010101" pitchFamily="2" charset="-122"/>
                <a:cs typeface="宋体" panose="02010600030101010101" pitchFamily="2" charset="-122"/>
              </a:rPr>
              <a:t>SLA</a:t>
            </a:r>
            <a:r>
              <a:rPr lang="zh-CN" altLang="zh-CN" dirty="0">
                <a:latin typeface="Calibri" panose="020F0502020204030204" pitchFamily="34" charset="0"/>
                <a:ea typeface="宋体" panose="02010600030101010101" pitchFamily="2" charset="-122"/>
                <a:cs typeface="宋体" panose="02010600030101010101" pitchFamily="2" charset="-122"/>
              </a:rPr>
              <a:t>的提升</a:t>
            </a:r>
          </a:p>
          <a:p>
            <a:pPr marL="342900" lvl="0" indent="-342900" algn="just">
              <a:spcAft>
                <a:spcPts val="0"/>
              </a:spcAft>
              <a:buFont typeface="+mj-lt"/>
              <a:buAutoNum type="arabicPeriod"/>
            </a:pPr>
            <a:r>
              <a:rPr lang="en-US" altLang="zh-CN" dirty="0">
                <a:latin typeface="Calibri" panose="020F0502020204030204" pitchFamily="34" charset="0"/>
                <a:ea typeface="宋体" panose="02010600030101010101" pitchFamily="2" charset="-122"/>
                <a:cs typeface="宋体" panose="02010600030101010101" pitchFamily="2" charset="-122"/>
              </a:rPr>
              <a:t>Event</a:t>
            </a:r>
            <a:r>
              <a:rPr lang="zh-CN" altLang="zh-CN" dirty="0">
                <a:latin typeface="Calibri" panose="020F0502020204030204" pitchFamily="34" charset="0"/>
                <a:ea typeface="宋体" panose="02010600030101010101" pitchFamily="2" charset="-122"/>
                <a:cs typeface="宋体" panose="02010600030101010101" pitchFamily="2" charset="-122"/>
              </a:rPr>
              <a:t>模型的落地（张政勇和孙翔负责解决方案设计，数据资产组负责落地）</a:t>
            </a:r>
          </a:p>
          <a:p>
            <a:pPr marL="342900" lvl="0" indent="-342900" algn="just">
              <a:spcAft>
                <a:spcPts val="0"/>
              </a:spcAft>
              <a:buFont typeface="+mj-lt"/>
              <a:buAutoNum type="arabicPeriod"/>
            </a:pPr>
            <a:r>
              <a:rPr lang="zh-CN" altLang="zh-CN" dirty="0">
                <a:latin typeface="Calibri" panose="020F0502020204030204" pitchFamily="34" charset="0"/>
                <a:ea typeface="宋体" panose="02010600030101010101" pitchFamily="2" charset="-122"/>
                <a:cs typeface="宋体" panose="02010600030101010101" pitchFamily="2" charset="-122"/>
              </a:rPr>
              <a:t>对</a:t>
            </a:r>
            <a:r>
              <a:rPr lang="en-US" altLang="zh-CN" dirty="0">
                <a:latin typeface="Calibri" panose="020F0502020204030204" pitchFamily="34" charset="0"/>
                <a:ea typeface="宋体" panose="02010600030101010101" pitchFamily="2" charset="-122"/>
                <a:cs typeface="宋体" panose="02010600030101010101" pitchFamily="2" charset="-122"/>
              </a:rPr>
              <a:t>DMP</a:t>
            </a:r>
            <a:r>
              <a:rPr lang="zh-CN" altLang="zh-CN" dirty="0">
                <a:latin typeface="Calibri" panose="020F0502020204030204" pitchFamily="34" charset="0"/>
                <a:ea typeface="宋体" panose="02010600030101010101" pitchFamily="2" charset="-122"/>
                <a:cs typeface="宋体" panose="02010600030101010101" pitchFamily="2" charset="-122"/>
              </a:rPr>
              <a:t>需求的支撑（朱振华牵头明确需求）</a:t>
            </a:r>
            <a:endParaRPr lang="zh-CN" altLang="zh-CN" dirty="0">
              <a:effectLst/>
              <a:latin typeface="Calibri" panose="020F0502020204030204" pitchFamily="34"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601723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31386" y="134956"/>
            <a:ext cx="11650693" cy="540007"/>
          </a:xfrm>
        </p:spPr>
        <p:txBody>
          <a:bodyPr/>
          <a:lstStyle/>
          <a:p>
            <a:r>
              <a:rPr lang="zh-CN" altLang="en-US" dirty="0" smtClean="0"/>
              <a:t>在</a:t>
            </a:r>
            <a:r>
              <a:rPr lang="en-US" altLang="zh-CN" dirty="0" err="1" smtClean="0"/>
              <a:t>WiseData</a:t>
            </a:r>
            <a:r>
              <a:rPr lang="zh-CN" altLang="en-US" dirty="0"/>
              <a:t>整</a:t>
            </a:r>
            <a:r>
              <a:rPr lang="zh-CN" altLang="en-US" dirty="0" smtClean="0"/>
              <a:t>体框架中的位置</a:t>
            </a:r>
            <a:endParaRPr lang="zh-CN" altLang="en-US" dirty="0"/>
          </a:p>
        </p:txBody>
      </p:sp>
      <p:sp>
        <p:nvSpPr>
          <p:cNvPr id="5" name="圆角矩形 4"/>
          <p:cNvSpPr/>
          <p:nvPr/>
        </p:nvSpPr>
        <p:spPr bwMode="auto">
          <a:xfrm>
            <a:off x="194600" y="2068798"/>
            <a:ext cx="11580490" cy="1096565"/>
          </a:xfrm>
          <a:prstGeom prst="roundRect">
            <a:avLst>
              <a:gd name="adj" fmla="val 7420"/>
            </a:avLst>
          </a:prstGeom>
          <a:noFill/>
          <a:ln w="25400" cap="flat" cmpd="sng" algn="ctr">
            <a:solidFill>
              <a:srgbClr val="C00000"/>
            </a:solidFill>
            <a:prstDash val="solid"/>
            <a:headEnd type="none" w="med" len="med"/>
            <a:tailEnd type="none" w="med" len="med"/>
          </a:ln>
          <a:effectLst/>
        </p:spPr>
        <p:txBody>
          <a:bodyPr vert="horz" wrap="none" lIns="91335" tIns="45667" rIns="91335" bIns="45667" numCol="1" rtlCol="0" anchor="t" anchorCtr="0" compatLnSpc="1">
            <a:prstTxWarp prst="textNoShape">
              <a:avLst/>
            </a:prstTxWarp>
          </a:bodyPr>
          <a:lstStyle/>
          <a:p>
            <a:pPr defTabSz="405934">
              <a:buClr>
                <a:srgbClr val="CC9900"/>
              </a:buClr>
              <a:defRPr/>
            </a:pPr>
            <a:endParaRPr lang="en-US" altLang="zh-CN" sz="1350" b="1" kern="0" dirty="0">
              <a:solidFill>
                <a:srgbClr val="0000FF"/>
              </a:solidFill>
              <a:latin typeface="微软雅黑" pitchFamily="34" charset="-122"/>
              <a:cs typeface="Arial" pitchFamily="34" charset="0"/>
            </a:endParaRPr>
          </a:p>
        </p:txBody>
      </p:sp>
      <p:sp>
        <p:nvSpPr>
          <p:cNvPr id="6" name="圆角矩形 5"/>
          <p:cNvSpPr/>
          <p:nvPr/>
        </p:nvSpPr>
        <p:spPr bwMode="auto">
          <a:xfrm>
            <a:off x="220741" y="4675143"/>
            <a:ext cx="11599336" cy="1723896"/>
          </a:xfrm>
          <a:prstGeom prst="roundRect">
            <a:avLst>
              <a:gd name="adj" fmla="val 7420"/>
            </a:avLst>
          </a:prstGeom>
          <a:solidFill>
            <a:schemeClr val="bg1"/>
          </a:solidFill>
          <a:ln w="25400" cap="flat" cmpd="sng" algn="ctr">
            <a:solidFill>
              <a:srgbClr val="C00000"/>
            </a:solidFill>
            <a:prstDash val="solid"/>
            <a:headEnd type="none" w="med" len="med"/>
            <a:tailEnd type="none" w="med" len="med"/>
          </a:ln>
          <a:effectLst/>
        </p:spPr>
        <p:txBody>
          <a:bodyPr vert="horz" wrap="none" lIns="91335" tIns="45667" rIns="91335" bIns="45667" numCol="1" rtlCol="0" anchor="t" anchorCtr="0" compatLnSpc="1">
            <a:prstTxWarp prst="textNoShape">
              <a:avLst/>
            </a:prstTxWarp>
          </a:bodyPr>
          <a:lstStyle/>
          <a:p>
            <a:pPr defTabSz="405934">
              <a:buClr>
                <a:srgbClr val="CC9900"/>
              </a:buClr>
              <a:defRPr/>
            </a:pPr>
            <a:endParaRPr lang="en-US" altLang="zh-CN" sz="1350" b="1" kern="0" dirty="0">
              <a:solidFill>
                <a:srgbClr val="0000FF"/>
              </a:solidFill>
              <a:latin typeface="微软雅黑" pitchFamily="34" charset="-122"/>
              <a:cs typeface="Arial" pitchFamily="34" charset="0"/>
            </a:endParaRPr>
          </a:p>
        </p:txBody>
      </p:sp>
      <p:sp>
        <p:nvSpPr>
          <p:cNvPr id="7" name="圆角矩形 6"/>
          <p:cNvSpPr/>
          <p:nvPr/>
        </p:nvSpPr>
        <p:spPr bwMode="auto">
          <a:xfrm>
            <a:off x="1843719" y="5513514"/>
            <a:ext cx="9780365" cy="285664"/>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11" tIns="39556" rIns="79111" bIns="39556"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8" name="TextBox 47"/>
          <p:cNvSpPr txBox="1"/>
          <p:nvPr/>
        </p:nvSpPr>
        <p:spPr>
          <a:xfrm>
            <a:off x="5724414" y="5542065"/>
            <a:ext cx="750314" cy="207642"/>
          </a:xfrm>
          <a:prstGeom prst="rect">
            <a:avLst/>
          </a:prstGeom>
          <a:noFill/>
        </p:spPr>
        <p:txBody>
          <a:bodyPr wrap="none" lIns="91335" tIns="45667" rIns="91335" bIns="45667" rtlCol="0">
            <a:spAutoFit/>
          </a:bodyPr>
          <a:lstStyle/>
          <a:p>
            <a:pPr defTabSz="405934"/>
            <a:r>
              <a:rPr lang="en-US" altLang="zh-CN" sz="750" b="1" dirty="0" err="1">
                <a:solidFill>
                  <a:prstClr val="black"/>
                </a:solidFill>
                <a:latin typeface="微软雅黑" pitchFamily="34" charset="-122"/>
              </a:rPr>
              <a:t>PaaS</a:t>
            </a:r>
            <a:r>
              <a:rPr lang="en-US" altLang="zh-CN" sz="750" b="1" dirty="0">
                <a:solidFill>
                  <a:prstClr val="black"/>
                </a:solidFill>
                <a:latin typeface="微软雅黑" pitchFamily="34" charset="-122"/>
              </a:rPr>
              <a:t>/</a:t>
            </a:r>
            <a:r>
              <a:rPr lang="zh-CN" altLang="en-US" sz="750" b="1" dirty="0">
                <a:solidFill>
                  <a:prstClr val="black"/>
                </a:solidFill>
                <a:latin typeface="微软雅黑" pitchFamily="34" charset="-122"/>
              </a:rPr>
              <a:t>容器化</a:t>
            </a:r>
          </a:p>
        </p:txBody>
      </p:sp>
      <p:sp>
        <p:nvSpPr>
          <p:cNvPr id="9" name="圆角矩形 8"/>
          <p:cNvSpPr/>
          <p:nvPr/>
        </p:nvSpPr>
        <p:spPr bwMode="auto">
          <a:xfrm>
            <a:off x="1840061" y="5884850"/>
            <a:ext cx="3307085" cy="428490"/>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11" tIns="39556" rIns="79111" bIns="39556"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10" name="TextBox 51"/>
          <p:cNvSpPr txBox="1"/>
          <p:nvPr/>
        </p:nvSpPr>
        <p:spPr>
          <a:xfrm>
            <a:off x="2055588" y="5971236"/>
            <a:ext cx="569175" cy="207642"/>
          </a:xfrm>
          <a:prstGeom prst="rect">
            <a:avLst/>
          </a:prstGeom>
          <a:noFill/>
        </p:spPr>
        <p:txBody>
          <a:bodyPr wrap="none" lIns="91335" tIns="45667" rIns="91335" bIns="45667" rtlCol="0">
            <a:spAutoFit/>
          </a:bodyPr>
          <a:lstStyle/>
          <a:p>
            <a:pPr defTabSz="405934"/>
            <a:r>
              <a:rPr lang="zh-CN" altLang="en-US" sz="750" b="1" dirty="0">
                <a:solidFill>
                  <a:prstClr val="black"/>
                </a:solidFill>
                <a:latin typeface="微软雅黑" pitchFamily="34" charset="-122"/>
              </a:rPr>
              <a:t>硬件类型</a:t>
            </a:r>
          </a:p>
        </p:txBody>
      </p:sp>
      <p:sp>
        <p:nvSpPr>
          <p:cNvPr id="11" name="圆角矩形 10"/>
          <p:cNvSpPr/>
          <p:nvPr/>
        </p:nvSpPr>
        <p:spPr bwMode="auto">
          <a:xfrm>
            <a:off x="8075014" y="5884874"/>
            <a:ext cx="3547205" cy="413327"/>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11" tIns="39556" rIns="79111" bIns="39556"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12" name="TextBox 56"/>
          <p:cNvSpPr txBox="1"/>
          <p:nvPr/>
        </p:nvSpPr>
        <p:spPr>
          <a:xfrm>
            <a:off x="8150467" y="5970544"/>
            <a:ext cx="569175" cy="207642"/>
          </a:xfrm>
          <a:prstGeom prst="rect">
            <a:avLst/>
          </a:prstGeom>
          <a:noFill/>
        </p:spPr>
        <p:txBody>
          <a:bodyPr wrap="none" lIns="91335" tIns="45667" rIns="91335" bIns="45667" rtlCol="0">
            <a:spAutoFit/>
          </a:bodyPr>
          <a:lstStyle/>
          <a:p>
            <a:pPr defTabSz="405934"/>
            <a:r>
              <a:rPr lang="zh-CN" altLang="en-US" sz="750" b="1" dirty="0">
                <a:solidFill>
                  <a:prstClr val="black"/>
                </a:solidFill>
                <a:latin typeface="微软雅黑" pitchFamily="34" charset="-122"/>
              </a:rPr>
              <a:t>硬件资源</a:t>
            </a:r>
          </a:p>
        </p:txBody>
      </p:sp>
      <p:sp>
        <p:nvSpPr>
          <p:cNvPr id="13" name="圆角矩形 12"/>
          <p:cNvSpPr/>
          <p:nvPr/>
        </p:nvSpPr>
        <p:spPr bwMode="auto">
          <a:xfrm>
            <a:off x="3935768" y="5126449"/>
            <a:ext cx="4467647" cy="303455"/>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20" tIns="39562" rIns="79120" bIns="39562"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14" name="TextBox 59"/>
          <p:cNvSpPr txBox="1"/>
          <p:nvPr/>
        </p:nvSpPr>
        <p:spPr>
          <a:xfrm>
            <a:off x="3837959" y="5223272"/>
            <a:ext cx="761553" cy="207654"/>
          </a:xfrm>
          <a:prstGeom prst="rect">
            <a:avLst/>
          </a:prstGeom>
          <a:noFill/>
        </p:spPr>
        <p:txBody>
          <a:bodyPr wrap="none" lIns="91344" tIns="45673" rIns="91344" bIns="45673" rtlCol="0">
            <a:spAutoFit/>
          </a:bodyPr>
          <a:lstStyle/>
          <a:p>
            <a:pPr defTabSz="405934"/>
            <a:r>
              <a:rPr lang="zh-CN" altLang="en-US" sz="750" b="1" dirty="0">
                <a:solidFill>
                  <a:prstClr val="black"/>
                </a:solidFill>
                <a:latin typeface="微软雅黑" pitchFamily="34" charset="-122"/>
              </a:rPr>
              <a:t>融合数据存储</a:t>
            </a:r>
          </a:p>
        </p:txBody>
      </p:sp>
      <p:sp>
        <p:nvSpPr>
          <p:cNvPr id="15" name="圆角矩形 14"/>
          <p:cNvSpPr/>
          <p:nvPr/>
        </p:nvSpPr>
        <p:spPr bwMode="auto">
          <a:xfrm>
            <a:off x="3908773" y="4698321"/>
            <a:ext cx="4494642" cy="365784"/>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20" tIns="39562" rIns="79120" bIns="39562"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16" name="TextBox 63"/>
          <p:cNvSpPr txBox="1"/>
          <p:nvPr/>
        </p:nvSpPr>
        <p:spPr>
          <a:xfrm>
            <a:off x="3837959" y="4786867"/>
            <a:ext cx="761553" cy="207654"/>
          </a:xfrm>
          <a:prstGeom prst="rect">
            <a:avLst/>
          </a:prstGeom>
          <a:noFill/>
        </p:spPr>
        <p:txBody>
          <a:bodyPr wrap="none" lIns="91344" tIns="45673" rIns="91344" bIns="45673" rtlCol="0">
            <a:spAutoFit/>
          </a:bodyPr>
          <a:lstStyle/>
          <a:p>
            <a:pPr defTabSz="405934"/>
            <a:r>
              <a:rPr lang="zh-CN" altLang="en-US" sz="750" b="1" dirty="0">
                <a:solidFill>
                  <a:prstClr val="black"/>
                </a:solidFill>
                <a:latin typeface="微软雅黑" pitchFamily="34" charset="-122"/>
              </a:rPr>
              <a:t>融合计算框架</a:t>
            </a:r>
          </a:p>
        </p:txBody>
      </p:sp>
      <p:sp>
        <p:nvSpPr>
          <p:cNvPr id="17" name="圆角矩形 16"/>
          <p:cNvSpPr/>
          <p:nvPr/>
        </p:nvSpPr>
        <p:spPr bwMode="auto">
          <a:xfrm>
            <a:off x="9514402" y="4685075"/>
            <a:ext cx="1008145" cy="731485"/>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20" tIns="39562" rIns="79120" bIns="39562"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18" name="TextBox 68"/>
          <p:cNvSpPr txBox="1"/>
          <p:nvPr/>
        </p:nvSpPr>
        <p:spPr>
          <a:xfrm>
            <a:off x="9673337" y="4664434"/>
            <a:ext cx="569193" cy="207654"/>
          </a:xfrm>
          <a:prstGeom prst="rect">
            <a:avLst/>
          </a:prstGeom>
          <a:noFill/>
        </p:spPr>
        <p:txBody>
          <a:bodyPr wrap="none" lIns="91344" tIns="45673" rIns="91344" bIns="45673" rtlCol="0">
            <a:spAutoFit/>
          </a:bodyPr>
          <a:lstStyle/>
          <a:p>
            <a:pPr defTabSz="405934"/>
            <a:r>
              <a:rPr lang="zh-CN" altLang="en-US" sz="750" b="1" dirty="0">
                <a:solidFill>
                  <a:prstClr val="black"/>
                </a:solidFill>
                <a:latin typeface="微软雅黑" pitchFamily="34" charset="-122"/>
              </a:rPr>
              <a:t>调度管理</a:t>
            </a:r>
          </a:p>
        </p:txBody>
      </p:sp>
      <p:sp>
        <p:nvSpPr>
          <p:cNvPr id="19" name="圆角矩形 18"/>
          <p:cNvSpPr/>
          <p:nvPr/>
        </p:nvSpPr>
        <p:spPr bwMode="auto">
          <a:xfrm>
            <a:off x="2887366" y="4704740"/>
            <a:ext cx="967928" cy="731485"/>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20" tIns="39562" rIns="79120" bIns="39562"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20" name="TextBox 74"/>
          <p:cNvSpPr txBox="1"/>
          <p:nvPr/>
        </p:nvSpPr>
        <p:spPr>
          <a:xfrm>
            <a:off x="3094919" y="4751233"/>
            <a:ext cx="569193" cy="207654"/>
          </a:xfrm>
          <a:prstGeom prst="rect">
            <a:avLst/>
          </a:prstGeom>
          <a:noFill/>
        </p:spPr>
        <p:txBody>
          <a:bodyPr wrap="none" lIns="91344" tIns="45673" rIns="91344" bIns="45673" rtlCol="0">
            <a:spAutoFit/>
          </a:bodyPr>
          <a:lstStyle/>
          <a:p>
            <a:pPr defTabSz="405934"/>
            <a:r>
              <a:rPr lang="zh-CN" altLang="en-US" sz="750" b="1" dirty="0">
                <a:solidFill>
                  <a:prstClr val="black"/>
                </a:solidFill>
                <a:latin typeface="微软雅黑" pitchFamily="34" charset="-122"/>
              </a:rPr>
              <a:t>统一分发</a:t>
            </a:r>
          </a:p>
        </p:txBody>
      </p:sp>
      <p:sp>
        <p:nvSpPr>
          <p:cNvPr id="21" name="TextBox 76"/>
          <p:cNvSpPr txBox="1"/>
          <p:nvPr/>
        </p:nvSpPr>
        <p:spPr>
          <a:xfrm>
            <a:off x="2066522" y="4744819"/>
            <a:ext cx="569193" cy="207654"/>
          </a:xfrm>
          <a:prstGeom prst="rect">
            <a:avLst/>
          </a:prstGeom>
          <a:noFill/>
        </p:spPr>
        <p:txBody>
          <a:bodyPr wrap="none" lIns="91344" tIns="45673" rIns="91344" bIns="45673" rtlCol="0">
            <a:spAutoFit/>
          </a:bodyPr>
          <a:lstStyle/>
          <a:p>
            <a:pPr defTabSz="405934"/>
            <a:r>
              <a:rPr lang="zh-CN" altLang="en-US" sz="750" b="1" dirty="0">
                <a:solidFill>
                  <a:prstClr val="black"/>
                </a:solidFill>
                <a:latin typeface="微软雅黑" pitchFamily="34" charset="-122"/>
              </a:rPr>
              <a:t>日志采集</a:t>
            </a:r>
          </a:p>
        </p:txBody>
      </p:sp>
      <p:sp>
        <p:nvSpPr>
          <p:cNvPr id="22" name="圆角矩形 21"/>
          <p:cNvSpPr/>
          <p:nvPr/>
        </p:nvSpPr>
        <p:spPr bwMode="auto">
          <a:xfrm>
            <a:off x="8461189" y="4710069"/>
            <a:ext cx="1008145" cy="731485"/>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20" tIns="39562" rIns="79120" bIns="39562"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23" name="TextBox 80"/>
          <p:cNvSpPr txBox="1"/>
          <p:nvPr/>
        </p:nvSpPr>
        <p:spPr>
          <a:xfrm>
            <a:off x="8530246" y="4689429"/>
            <a:ext cx="761553" cy="207654"/>
          </a:xfrm>
          <a:prstGeom prst="rect">
            <a:avLst/>
          </a:prstGeom>
          <a:noFill/>
        </p:spPr>
        <p:txBody>
          <a:bodyPr wrap="none" lIns="91344" tIns="45673" rIns="91344" bIns="45673" rtlCol="0">
            <a:spAutoFit/>
          </a:bodyPr>
          <a:lstStyle/>
          <a:p>
            <a:pPr defTabSz="405934"/>
            <a:r>
              <a:rPr lang="zh-CN" altLang="en-US" sz="750" b="1" dirty="0">
                <a:solidFill>
                  <a:prstClr val="black"/>
                </a:solidFill>
                <a:latin typeface="微软雅黑" pitchFamily="34" charset="-122"/>
              </a:rPr>
              <a:t>平台维护管理</a:t>
            </a:r>
          </a:p>
        </p:txBody>
      </p:sp>
      <p:sp>
        <p:nvSpPr>
          <p:cNvPr id="24" name="圆角矩形 23"/>
          <p:cNvSpPr/>
          <p:nvPr/>
        </p:nvSpPr>
        <p:spPr bwMode="auto">
          <a:xfrm>
            <a:off x="1828111" y="4706389"/>
            <a:ext cx="967928" cy="731485"/>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20" tIns="39562" rIns="79120" bIns="39562"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25" name="TextBox 83"/>
          <p:cNvSpPr txBox="1"/>
          <p:nvPr/>
        </p:nvSpPr>
        <p:spPr>
          <a:xfrm>
            <a:off x="10619888" y="4799173"/>
            <a:ext cx="967928" cy="353777"/>
          </a:xfrm>
          <a:prstGeom prst="rect">
            <a:avLst/>
          </a:prstGeom>
          <a:noFill/>
        </p:spPr>
        <p:txBody>
          <a:bodyPr wrap="square" lIns="121759" tIns="60878" rIns="121759" bIns="60878" rtlCol="0">
            <a:spAutoFit/>
          </a:bodyPr>
          <a:lstStyle/>
          <a:p>
            <a:pPr defTabSz="405934">
              <a:buClr>
                <a:srgbClr val="CC9900"/>
              </a:buClr>
              <a:defRPr/>
            </a:pPr>
            <a:r>
              <a:rPr lang="zh-CN" altLang="en-US" sz="750" b="1" kern="0" dirty="0">
                <a:solidFill>
                  <a:prstClr val="black"/>
                </a:solidFill>
                <a:latin typeface="微软雅黑" pitchFamily="34" charset="-122"/>
                <a:cs typeface="Arial" pitchFamily="34" charset="0"/>
              </a:rPr>
              <a:t>大数据应用</a:t>
            </a:r>
            <a:r>
              <a:rPr lang="en-US" altLang="zh-CN" sz="750" b="1" kern="0" dirty="0">
                <a:solidFill>
                  <a:prstClr val="black"/>
                </a:solidFill>
                <a:latin typeface="微软雅黑" pitchFamily="34" charset="-122"/>
                <a:cs typeface="Arial" pitchFamily="34" charset="0"/>
              </a:rPr>
              <a:t>IDE</a:t>
            </a:r>
            <a:r>
              <a:rPr lang="zh-CN" altLang="en-US" sz="750" b="1" kern="0" dirty="0">
                <a:solidFill>
                  <a:prstClr val="black"/>
                </a:solidFill>
                <a:latin typeface="微软雅黑" pitchFamily="34" charset="-122"/>
                <a:cs typeface="Arial" pitchFamily="34" charset="0"/>
              </a:rPr>
              <a:t>二次开发环境</a:t>
            </a:r>
          </a:p>
        </p:txBody>
      </p:sp>
      <p:sp>
        <p:nvSpPr>
          <p:cNvPr id="26" name="圆角矩形 25"/>
          <p:cNvSpPr/>
          <p:nvPr/>
        </p:nvSpPr>
        <p:spPr bwMode="auto">
          <a:xfrm>
            <a:off x="10619888" y="4685075"/>
            <a:ext cx="967928" cy="731485"/>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20" tIns="39562" rIns="79120" bIns="39562"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27" name="矩形 26"/>
          <p:cNvSpPr/>
          <p:nvPr/>
        </p:nvSpPr>
        <p:spPr>
          <a:xfrm>
            <a:off x="269043" y="5043326"/>
            <a:ext cx="2044801" cy="461558"/>
          </a:xfrm>
          <a:prstGeom prst="rect">
            <a:avLst/>
          </a:prstGeom>
        </p:spPr>
        <p:txBody>
          <a:bodyPr wrap="square" lIns="91335" tIns="45667" rIns="91335" bIns="45667">
            <a:spAutoFit/>
          </a:bodyPr>
          <a:lstStyle/>
          <a:p>
            <a:pPr defTabSz="405934">
              <a:buClr>
                <a:srgbClr val="CC9900"/>
              </a:buClr>
              <a:defRPr/>
            </a:pPr>
            <a:r>
              <a:rPr lang="zh-CN" altLang="en-US" sz="1200" b="1" kern="0" dirty="0">
                <a:solidFill>
                  <a:srgbClr val="0000CC"/>
                </a:solidFill>
                <a:latin typeface="微软雅黑" pitchFamily="34" charset="-122"/>
                <a:cs typeface="Arial" pitchFamily="34" charset="0"/>
              </a:rPr>
              <a:t>数据处理平台</a:t>
            </a:r>
            <a:endParaRPr lang="en-US" altLang="zh-CN" sz="1200" b="1" kern="0" dirty="0">
              <a:solidFill>
                <a:srgbClr val="0000CC"/>
              </a:solidFill>
              <a:latin typeface="微软雅黑" pitchFamily="34" charset="-122"/>
              <a:cs typeface="Arial" pitchFamily="34" charset="0"/>
            </a:endParaRPr>
          </a:p>
          <a:p>
            <a:pPr defTabSz="405934">
              <a:buClr>
                <a:srgbClr val="CC9900"/>
              </a:buClr>
              <a:defRPr/>
            </a:pPr>
            <a:r>
              <a:rPr lang="zh-CN" altLang="en-US" sz="1200" b="1" kern="0" dirty="0">
                <a:solidFill>
                  <a:srgbClr val="0000CC"/>
                </a:solidFill>
                <a:latin typeface="微软雅黑" pitchFamily="34" charset="-122"/>
                <a:cs typeface="Arial" pitchFamily="34" charset="0"/>
              </a:rPr>
              <a:t>（</a:t>
            </a:r>
            <a:r>
              <a:rPr lang="en-US" altLang="zh-CN" sz="1200" b="1" kern="0" dirty="0">
                <a:solidFill>
                  <a:srgbClr val="0000CC"/>
                </a:solidFill>
                <a:latin typeface="微软雅黑" pitchFamily="34" charset="-122"/>
                <a:cs typeface="Arial" pitchFamily="34" charset="0"/>
              </a:rPr>
              <a:t>P/I</a:t>
            </a:r>
            <a:r>
              <a:rPr lang="zh-CN" altLang="en-US" sz="1200" b="1" kern="0" dirty="0">
                <a:solidFill>
                  <a:srgbClr val="0000CC"/>
                </a:solidFill>
                <a:latin typeface="微软雅黑" pitchFamily="34" charset="-122"/>
                <a:cs typeface="Arial" pitchFamily="34" charset="0"/>
              </a:rPr>
              <a:t>层）</a:t>
            </a:r>
            <a:endParaRPr lang="en-US" altLang="zh-CN" sz="1200" b="1" kern="0" dirty="0">
              <a:solidFill>
                <a:srgbClr val="0000CC"/>
              </a:solidFill>
              <a:latin typeface="微软雅黑" pitchFamily="34" charset="-122"/>
              <a:cs typeface="Arial" pitchFamily="34" charset="0"/>
            </a:endParaRPr>
          </a:p>
        </p:txBody>
      </p:sp>
      <p:sp>
        <p:nvSpPr>
          <p:cNvPr id="28" name="圆角矩形 27"/>
          <p:cNvSpPr/>
          <p:nvPr/>
        </p:nvSpPr>
        <p:spPr bwMode="auto">
          <a:xfrm>
            <a:off x="1814794" y="2119398"/>
            <a:ext cx="3471292" cy="656353"/>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11" tIns="39556" rIns="79111" bIns="39556"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29" name="TextBox 89"/>
          <p:cNvSpPr txBox="1"/>
          <p:nvPr/>
        </p:nvSpPr>
        <p:spPr>
          <a:xfrm>
            <a:off x="2882883" y="2129998"/>
            <a:ext cx="1441922" cy="213525"/>
          </a:xfrm>
          <a:prstGeom prst="rect">
            <a:avLst/>
          </a:prstGeom>
          <a:noFill/>
        </p:spPr>
        <p:txBody>
          <a:bodyPr wrap="square" lIns="51440" tIns="25720" rIns="51440" bIns="25720" rtlCol="0">
            <a:spAutoFit/>
          </a:bodyPr>
          <a:lstStyle/>
          <a:p>
            <a:pPr defTabSz="307100"/>
            <a:r>
              <a:rPr lang="zh-CN" altLang="en-US" sz="1050" dirty="0">
                <a:solidFill>
                  <a:prstClr val="black"/>
                </a:solidFill>
                <a:latin typeface="微软雅黑" pitchFamily="34" charset="-122"/>
                <a:sym typeface="Gill Sans" pitchFamily="-109" charset="0"/>
              </a:rPr>
              <a:t>可视化分析框架</a:t>
            </a:r>
          </a:p>
        </p:txBody>
      </p:sp>
      <p:sp>
        <p:nvSpPr>
          <p:cNvPr id="30" name="TextBox 90"/>
          <p:cNvSpPr txBox="1"/>
          <p:nvPr/>
        </p:nvSpPr>
        <p:spPr>
          <a:xfrm>
            <a:off x="1868414" y="2417909"/>
            <a:ext cx="746956" cy="323093"/>
          </a:xfrm>
          <a:prstGeom prst="rect">
            <a:avLst/>
          </a:prstGeom>
          <a:noFill/>
        </p:spPr>
        <p:txBody>
          <a:bodyPr wrap="square" lIns="91367" tIns="45684" rIns="91367" bIns="45684" rtlCol="0">
            <a:spAutoFit/>
          </a:bodyPr>
          <a:lstStyle/>
          <a:p>
            <a:pPr defTabSz="1217527"/>
            <a:r>
              <a:rPr lang="en-US" altLang="zh-CN" sz="750" b="1" dirty="0">
                <a:solidFill>
                  <a:prstClr val="black"/>
                </a:solidFill>
                <a:latin typeface="微软雅黑" pitchFamily="34" charset="-122"/>
              </a:rPr>
              <a:t>Dashboard</a:t>
            </a:r>
          </a:p>
          <a:p>
            <a:pPr defTabSz="1217527"/>
            <a:r>
              <a:rPr lang="zh-CN" altLang="en-US" sz="750" b="1" dirty="0">
                <a:solidFill>
                  <a:prstClr val="black"/>
                </a:solidFill>
                <a:latin typeface="微软雅黑" pitchFamily="34" charset="-122"/>
              </a:rPr>
              <a:t>自定义</a:t>
            </a:r>
          </a:p>
        </p:txBody>
      </p:sp>
      <p:sp>
        <p:nvSpPr>
          <p:cNvPr id="31" name="TextBox 91"/>
          <p:cNvSpPr txBox="1"/>
          <p:nvPr/>
        </p:nvSpPr>
        <p:spPr>
          <a:xfrm>
            <a:off x="2602996" y="2417909"/>
            <a:ext cx="746956" cy="323093"/>
          </a:xfrm>
          <a:prstGeom prst="rect">
            <a:avLst/>
          </a:prstGeom>
          <a:noFill/>
        </p:spPr>
        <p:txBody>
          <a:bodyPr wrap="square" lIns="91367" tIns="45684" rIns="91367" bIns="45684" rtlCol="0">
            <a:spAutoFit/>
          </a:bodyPr>
          <a:lstStyle/>
          <a:p>
            <a:pPr defTabSz="1217527"/>
            <a:r>
              <a:rPr lang="zh-CN" altLang="en-US" sz="750" b="1" dirty="0">
                <a:solidFill>
                  <a:prstClr val="black"/>
                </a:solidFill>
                <a:latin typeface="微软雅黑" pitchFamily="34" charset="-122"/>
              </a:rPr>
              <a:t>报表</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自定义</a:t>
            </a:r>
          </a:p>
        </p:txBody>
      </p:sp>
      <p:sp>
        <p:nvSpPr>
          <p:cNvPr id="32" name="TextBox 92"/>
          <p:cNvSpPr txBox="1"/>
          <p:nvPr/>
        </p:nvSpPr>
        <p:spPr>
          <a:xfrm>
            <a:off x="3257580" y="2417909"/>
            <a:ext cx="746956" cy="323093"/>
          </a:xfrm>
          <a:prstGeom prst="rect">
            <a:avLst/>
          </a:prstGeom>
          <a:noFill/>
        </p:spPr>
        <p:txBody>
          <a:bodyPr wrap="square" lIns="91367" tIns="45684" rIns="91367" bIns="45684" rtlCol="0">
            <a:spAutoFit/>
          </a:bodyPr>
          <a:lstStyle/>
          <a:p>
            <a:pPr defTabSz="1217527"/>
            <a:r>
              <a:rPr lang="zh-CN" altLang="en-US" sz="750" b="1" dirty="0">
                <a:solidFill>
                  <a:prstClr val="black"/>
                </a:solidFill>
                <a:latin typeface="微软雅黑" pitchFamily="34" charset="-122"/>
              </a:rPr>
              <a:t>分析专题</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自定义</a:t>
            </a:r>
          </a:p>
        </p:txBody>
      </p:sp>
      <p:sp>
        <p:nvSpPr>
          <p:cNvPr id="33" name="TextBox 93"/>
          <p:cNvSpPr txBox="1"/>
          <p:nvPr/>
        </p:nvSpPr>
        <p:spPr>
          <a:xfrm>
            <a:off x="3898867" y="2472609"/>
            <a:ext cx="746956" cy="207676"/>
          </a:xfrm>
          <a:prstGeom prst="rect">
            <a:avLst/>
          </a:prstGeom>
          <a:noFill/>
        </p:spPr>
        <p:txBody>
          <a:bodyPr wrap="square" lIns="91367" tIns="45684" rIns="91367" bIns="45684" rtlCol="0">
            <a:spAutoFit/>
          </a:bodyPr>
          <a:lstStyle/>
          <a:p>
            <a:pPr defTabSz="1217527"/>
            <a:r>
              <a:rPr lang="zh-CN" altLang="en-US" sz="750" b="1" dirty="0">
                <a:solidFill>
                  <a:prstClr val="black"/>
                </a:solidFill>
                <a:latin typeface="微软雅黑" pitchFamily="34" charset="-122"/>
              </a:rPr>
              <a:t>即席查询</a:t>
            </a:r>
          </a:p>
        </p:txBody>
      </p:sp>
      <p:sp>
        <p:nvSpPr>
          <p:cNvPr id="34" name="圆角矩形 33"/>
          <p:cNvSpPr/>
          <p:nvPr/>
        </p:nvSpPr>
        <p:spPr bwMode="auto">
          <a:xfrm>
            <a:off x="5339491" y="2119398"/>
            <a:ext cx="3217784" cy="656353"/>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11" tIns="39556" rIns="79111" bIns="39556"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35" name="TextBox 95"/>
          <p:cNvSpPr txBox="1"/>
          <p:nvPr/>
        </p:nvSpPr>
        <p:spPr>
          <a:xfrm>
            <a:off x="6327797" y="2129998"/>
            <a:ext cx="1441922" cy="213525"/>
          </a:xfrm>
          <a:prstGeom prst="rect">
            <a:avLst/>
          </a:prstGeom>
          <a:noFill/>
        </p:spPr>
        <p:txBody>
          <a:bodyPr wrap="square" lIns="51440" tIns="25720" rIns="51440" bIns="25720" rtlCol="0">
            <a:spAutoFit/>
          </a:bodyPr>
          <a:lstStyle/>
          <a:p>
            <a:pPr defTabSz="307100"/>
            <a:r>
              <a:rPr lang="zh-CN" altLang="en-US" sz="1050" dirty="0">
                <a:solidFill>
                  <a:prstClr val="black"/>
                </a:solidFill>
                <a:latin typeface="微软雅黑" pitchFamily="34" charset="-122"/>
                <a:sym typeface="Gill Sans" pitchFamily="-109" charset="0"/>
              </a:rPr>
              <a:t>实时应用开发框架</a:t>
            </a:r>
          </a:p>
        </p:txBody>
      </p:sp>
      <p:sp>
        <p:nvSpPr>
          <p:cNvPr id="36" name="TextBox 96"/>
          <p:cNvSpPr txBox="1"/>
          <p:nvPr/>
        </p:nvSpPr>
        <p:spPr>
          <a:xfrm>
            <a:off x="6942492" y="2370005"/>
            <a:ext cx="699720"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共享的标准算法库</a:t>
            </a:r>
          </a:p>
        </p:txBody>
      </p:sp>
      <p:sp>
        <p:nvSpPr>
          <p:cNvPr id="37" name="TextBox 97"/>
          <p:cNvSpPr txBox="1"/>
          <p:nvPr/>
        </p:nvSpPr>
        <p:spPr>
          <a:xfrm>
            <a:off x="7420239" y="2379653"/>
            <a:ext cx="1210419"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领域洞察</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任务管理子系统</a:t>
            </a:r>
          </a:p>
        </p:txBody>
      </p:sp>
      <p:sp>
        <p:nvSpPr>
          <p:cNvPr id="38" name="TextBox 98"/>
          <p:cNvSpPr txBox="1"/>
          <p:nvPr/>
        </p:nvSpPr>
        <p:spPr>
          <a:xfrm>
            <a:off x="6181315" y="2370005"/>
            <a:ext cx="689161"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线上解析</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执行框架</a:t>
            </a:r>
          </a:p>
        </p:txBody>
      </p:sp>
      <p:sp>
        <p:nvSpPr>
          <p:cNvPr id="39" name="圆角矩形 38"/>
          <p:cNvSpPr/>
          <p:nvPr/>
        </p:nvSpPr>
        <p:spPr bwMode="auto">
          <a:xfrm>
            <a:off x="6181314" y="2424706"/>
            <a:ext cx="694258"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40" name="TextBox 100"/>
          <p:cNvSpPr txBox="1"/>
          <p:nvPr/>
        </p:nvSpPr>
        <p:spPr>
          <a:xfrm>
            <a:off x="5420138" y="2370005"/>
            <a:ext cx="801068"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高并发实时计算框架</a:t>
            </a:r>
          </a:p>
        </p:txBody>
      </p:sp>
      <p:sp>
        <p:nvSpPr>
          <p:cNvPr id="41" name="圆角矩形 40"/>
          <p:cNvSpPr/>
          <p:nvPr/>
        </p:nvSpPr>
        <p:spPr bwMode="auto">
          <a:xfrm>
            <a:off x="5420139" y="2424706"/>
            <a:ext cx="694258"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42" name="圆角矩形 41"/>
          <p:cNvSpPr/>
          <p:nvPr/>
        </p:nvSpPr>
        <p:spPr bwMode="auto">
          <a:xfrm>
            <a:off x="6942491" y="2411085"/>
            <a:ext cx="694258"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43" name="圆角矩形 42"/>
          <p:cNvSpPr/>
          <p:nvPr/>
        </p:nvSpPr>
        <p:spPr bwMode="auto">
          <a:xfrm>
            <a:off x="7684908" y="2411085"/>
            <a:ext cx="694258"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44" name="圆角矩形 43"/>
          <p:cNvSpPr/>
          <p:nvPr/>
        </p:nvSpPr>
        <p:spPr bwMode="auto">
          <a:xfrm>
            <a:off x="1921602" y="2424706"/>
            <a:ext cx="640854"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45" name="圆角矩形 44"/>
          <p:cNvSpPr/>
          <p:nvPr/>
        </p:nvSpPr>
        <p:spPr bwMode="auto">
          <a:xfrm>
            <a:off x="2629374" y="2424706"/>
            <a:ext cx="614260"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46" name="圆角矩形 45"/>
          <p:cNvSpPr/>
          <p:nvPr/>
        </p:nvSpPr>
        <p:spPr bwMode="auto">
          <a:xfrm>
            <a:off x="3310768" y="2424706"/>
            <a:ext cx="640854"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47" name="圆角矩形 46"/>
          <p:cNvSpPr/>
          <p:nvPr/>
        </p:nvSpPr>
        <p:spPr bwMode="auto">
          <a:xfrm>
            <a:off x="4005460" y="2424706"/>
            <a:ext cx="587449"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48" name="圆角矩形 47"/>
          <p:cNvSpPr/>
          <p:nvPr/>
        </p:nvSpPr>
        <p:spPr bwMode="auto">
          <a:xfrm>
            <a:off x="8612411" y="2119398"/>
            <a:ext cx="3097461" cy="656353"/>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11" tIns="39556" rIns="79111" bIns="39556"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49" name="TextBox 109"/>
          <p:cNvSpPr txBox="1"/>
          <p:nvPr/>
        </p:nvSpPr>
        <p:spPr>
          <a:xfrm>
            <a:off x="9360074" y="2129998"/>
            <a:ext cx="1441922" cy="213525"/>
          </a:xfrm>
          <a:prstGeom prst="rect">
            <a:avLst/>
          </a:prstGeom>
          <a:noFill/>
        </p:spPr>
        <p:txBody>
          <a:bodyPr wrap="square" lIns="51440" tIns="25720" rIns="51440" bIns="25720" rtlCol="0">
            <a:spAutoFit/>
          </a:bodyPr>
          <a:lstStyle>
            <a:defPPr>
              <a:defRPr lang="zh-CN"/>
            </a:defPPr>
            <a:lvl1pPr defTabSz="409521">
              <a:defRPr sz="1400">
                <a:latin typeface="微软雅黑" pitchFamily="34" charset="-122"/>
                <a:ea typeface="微软雅黑" pitchFamily="34" charset="-122"/>
              </a:defRPr>
            </a:lvl1pPr>
          </a:lstStyle>
          <a:p>
            <a:r>
              <a:rPr lang="zh-CN" altLang="en-US" sz="1050" dirty="0">
                <a:solidFill>
                  <a:prstClr val="black"/>
                </a:solidFill>
                <a:sym typeface="Gill Sans" pitchFamily="-109" charset="0"/>
              </a:rPr>
              <a:t>数据探索工具</a:t>
            </a:r>
          </a:p>
        </p:txBody>
      </p:sp>
      <p:sp>
        <p:nvSpPr>
          <p:cNvPr id="50" name="圆角矩形 49"/>
          <p:cNvSpPr/>
          <p:nvPr/>
        </p:nvSpPr>
        <p:spPr bwMode="auto">
          <a:xfrm>
            <a:off x="9385441" y="2424706"/>
            <a:ext cx="694258"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51" name="圆角矩形 50"/>
          <p:cNvSpPr/>
          <p:nvPr/>
        </p:nvSpPr>
        <p:spPr bwMode="auto">
          <a:xfrm>
            <a:off x="8651074" y="2424706"/>
            <a:ext cx="694258"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52" name="圆角矩形 51"/>
          <p:cNvSpPr/>
          <p:nvPr/>
        </p:nvSpPr>
        <p:spPr bwMode="auto">
          <a:xfrm>
            <a:off x="10133103" y="2411085"/>
            <a:ext cx="694258"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53" name="圆角矩形 52"/>
          <p:cNvSpPr/>
          <p:nvPr/>
        </p:nvSpPr>
        <p:spPr bwMode="auto">
          <a:xfrm>
            <a:off x="10888602" y="2411085"/>
            <a:ext cx="694258"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54" name="TextBox 114"/>
          <p:cNvSpPr txBox="1"/>
          <p:nvPr/>
        </p:nvSpPr>
        <p:spPr>
          <a:xfrm>
            <a:off x="10880766" y="2376468"/>
            <a:ext cx="735809"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模型部署上线</a:t>
            </a:r>
          </a:p>
        </p:txBody>
      </p:sp>
      <p:sp>
        <p:nvSpPr>
          <p:cNvPr id="55" name="TextBox 115"/>
          <p:cNvSpPr txBox="1"/>
          <p:nvPr/>
        </p:nvSpPr>
        <p:spPr>
          <a:xfrm>
            <a:off x="10138645" y="2379652"/>
            <a:ext cx="682470"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算法建模效果评估</a:t>
            </a:r>
          </a:p>
        </p:txBody>
      </p:sp>
      <p:sp>
        <p:nvSpPr>
          <p:cNvPr id="56" name="TextBox 116"/>
          <p:cNvSpPr txBox="1"/>
          <p:nvPr/>
        </p:nvSpPr>
        <p:spPr>
          <a:xfrm>
            <a:off x="9425549" y="2424705"/>
            <a:ext cx="673428"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特征工程</a:t>
            </a:r>
          </a:p>
        </p:txBody>
      </p:sp>
      <p:sp>
        <p:nvSpPr>
          <p:cNvPr id="57" name="TextBox 117"/>
          <p:cNvSpPr txBox="1"/>
          <p:nvPr/>
        </p:nvSpPr>
        <p:spPr>
          <a:xfrm>
            <a:off x="8678163" y="2436628"/>
            <a:ext cx="741843"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数据探索</a:t>
            </a:r>
          </a:p>
        </p:txBody>
      </p:sp>
      <p:sp>
        <p:nvSpPr>
          <p:cNvPr id="58" name="圆角矩形 57"/>
          <p:cNvSpPr/>
          <p:nvPr/>
        </p:nvSpPr>
        <p:spPr bwMode="auto">
          <a:xfrm>
            <a:off x="194600" y="783185"/>
            <a:ext cx="11580490" cy="1205970"/>
          </a:xfrm>
          <a:prstGeom prst="roundRect">
            <a:avLst>
              <a:gd name="adj" fmla="val 7420"/>
            </a:avLst>
          </a:prstGeom>
          <a:noFill/>
          <a:ln w="25400" cap="flat" cmpd="sng" algn="ctr">
            <a:solidFill>
              <a:srgbClr val="C00000"/>
            </a:solidFill>
            <a:prstDash val="solid"/>
            <a:headEnd type="none" w="med" len="med"/>
            <a:tailEnd type="none" w="med" len="med"/>
          </a:ln>
          <a:effectLst/>
        </p:spPr>
        <p:txBody>
          <a:bodyPr vert="horz" wrap="none" lIns="91335" tIns="45667" rIns="91335" bIns="45667" numCol="1" rtlCol="0" anchor="t" anchorCtr="0" compatLnSpc="1">
            <a:prstTxWarp prst="textNoShape">
              <a:avLst/>
            </a:prstTxWarp>
          </a:bodyPr>
          <a:lstStyle/>
          <a:p>
            <a:pPr defTabSz="405934">
              <a:buClr>
                <a:srgbClr val="CC9900"/>
              </a:buClr>
              <a:defRPr/>
            </a:pPr>
            <a:endParaRPr lang="en-US" altLang="zh-CN" sz="1350" b="1" kern="0" dirty="0">
              <a:solidFill>
                <a:srgbClr val="0000FF"/>
              </a:solidFill>
              <a:latin typeface="微软雅黑" pitchFamily="34" charset="-122"/>
              <a:cs typeface="Arial" pitchFamily="34" charset="0"/>
            </a:endParaRPr>
          </a:p>
        </p:txBody>
      </p:sp>
      <p:sp>
        <p:nvSpPr>
          <p:cNvPr id="59" name="圆角矩形 58"/>
          <p:cNvSpPr/>
          <p:nvPr/>
        </p:nvSpPr>
        <p:spPr bwMode="auto">
          <a:xfrm>
            <a:off x="6567794" y="837887"/>
            <a:ext cx="5020023" cy="1110564"/>
          </a:xfrm>
          <a:prstGeom prst="roundRect">
            <a:avLst/>
          </a:prstGeom>
          <a:noFill/>
          <a:ln>
            <a:solidFill>
              <a:sysClr val="windowText" lastClr="000000"/>
            </a:solid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60" name="TextBox 121"/>
          <p:cNvSpPr txBox="1"/>
          <p:nvPr/>
        </p:nvSpPr>
        <p:spPr>
          <a:xfrm>
            <a:off x="8320310" y="815462"/>
            <a:ext cx="1960288" cy="284528"/>
          </a:xfrm>
          <a:prstGeom prst="rect">
            <a:avLst/>
          </a:prstGeom>
          <a:noFill/>
        </p:spPr>
        <p:txBody>
          <a:bodyPr wrap="square" lIns="121759" tIns="60878" rIns="121759" bIns="60878" rtlCol="0">
            <a:spAutoFit/>
          </a:bodyPr>
          <a:lstStyle/>
          <a:p>
            <a:pPr defTabSz="1217527"/>
            <a:r>
              <a:rPr lang="en-US" altLang="zh-CN" sz="1050" b="1" dirty="0">
                <a:solidFill>
                  <a:prstClr val="black"/>
                </a:solidFill>
                <a:latin typeface="微软雅黑" pitchFamily="34" charset="-122"/>
              </a:rPr>
              <a:t>2C </a:t>
            </a:r>
            <a:r>
              <a:rPr lang="zh-CN" altLang="en-US" sz="1050" b="1" dirty="0">
                <a:solidFill>
                  <a:prstClr val="black"/>
                </a:solidFill>
                <a:latin typeface="微软雅黑" pitchFamily="34" charset="-122"/>
              </a:rPr>
              <a:t>大数据应用的服务（</a:t>
            </a:r>
            <a:r>
              <a:rPr lang="en-US" altLang="zh-CN" sz="1050" b="1" dirty="0">
                <a:solidFill>
                  <a:prstClr val="black"/>
                </a:solidFill>
                <a:latin typeface="微软雅黑" pitchFamily="34" charset="-122"/>
              </a:rPr>
              <a:t>AI</a:t>
            </a:r>
            <a:r>
              <a:rPr lang="zh-CN" altLang="en-US" sz="1050" b="1" dirty="0">
                <a:solidFill>
                  <a:prstClr val="black"/>
                </a:solidFill>
                <a:latin typeface="微软雅黑" pitchFamily="34" charset="-122"/>
              </a:rPr>
              <a:t>）</a:t>
            </a:r>
            <a:endParaRPr lang="en-US" altLang="zh-CN" sz="1050" b="1" dirty="0">
              <a:solidFill>
                <a:prstClr val="black"/>
              </a:solidFill>
              <a:latin typeface="微软雅黑" pitchFamily="34" charset="-122"/>
            </a:endParaRPr>
          </a:p>
        </p:txBody>
      </p:sp>
      <p:sp>
        <p:nvSpPr>
          <p:cNvPr id="61" name="圆角矩形 60"/>
          <p:cNvSpPr/>
          <p:nvPr/>
        </p:nvSpPr>
        <p:spPr bwMode="auto">
          <a:xfrm>
            <a:off x="6674602" y="1056696"/>
            <a:ext cx="1014685" cy="816415"/>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62" name="TextBox 123"/>
          <p:cNvSpPr txBox="1"/>
          <p:nvPr/>
        </p:nvSpPr>
        <p:spPr>
          <a:xfrm>
            <a:off x="6844236" y="1001996"/>
            <a:ext cx="775047"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推荐</a:t>
            </a:r>
          </a:p>
        </p:txBody>
      </p:sp>
      <p:sp>
        <p:nvSpPr>
          <p:cNvPr id="63" name="TextBox 124"/>
          <p:cNvSpPr txBox="1"/>
          <p:nvPr/>
        </p:nvSpPr>
        <p:spPr>
          <a:xfrm>
            <a:off x="7818045" y="1011342"/>
            <a:ext cx="1069013"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欺诈识别</a:t>
            </a:r>
          </a:p>
        </p:txBody>
      </p:sp>
      <p:sp>
        <p:nvSpPr>
          <p:cNvPr id="64" name="圆角矩形 63"/>
          <p:cNvSpPr/>
          <p:nvPr/>
        </p:nvSpPr>
        <p:spPr bwMode="auto">
          <a:xfrm>
            <a:off x="8917591" y="1056698"/>
            <a:ext cx="764055" cy="832285"/>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65" name="TextBox 126"/>
          <p:cNvSpPr txBox="1"/>
          <p:nvPr/>
        </p:nvSpPr>
        <p:spPr>
          <a:xfrm>
            <a:off x="8942720" y="1156059"/>
            <a:ext cx="799446" cy="238361"/>
          </a:xfrm>
          <a:prstGeom prst="rect">
            <a:avLst/>
          </a:prstGeom>
          <a:noFill/>
        </p:spPr>
        <p:txBody>
          <a:bodyPr wrap="square" lIns="121759" tIns="60878" rIns="121759" bIns="60878" rtlCol="0">
            <a:spAutoFit/>
          </a:bodyPr>
          <a:lstStyle/>
          <a:p>
            <a:pPr defTabSz="1217527"/>
            <a:r>
              <a:rPr lang="en-US" altLang="zh-CN" sz="750" b="1" dirty="0">
                <a:solidFill>
                  <a:prstClr val="black"/>
                </a:solidFill>
                <a:latin typeface="微软雅黑" pitchFamily="34" charset="-122"/>
              </a:rPr>
              <a:t>DMP</a:t>
            </a:r>
            <a:endParaRPr lang="zh-CN" altLang="en-US" sz="750" b="1" dirty="0">
              <a:solidFill>
                <a:prstClr val="black"/>
              </a:solidFill>
              <a:latin typeface="微软雅黑" pitchFamily="34" charset="-122"/>
            </a:endParaRPr>
          </a:p>
        </p:txBody>
      </p:sp>
      <p:sp>
        <p:nvSpPr>
          <p:cNvPr id="66" name="圆角矩形 65"/>
          <p:cNvSpPr/>
          <p:nvPr/>
        </p:nvSpPr>
        <p:spPr bwMode="auto">
          <a:xfrm>
            <a:off x="10747643" y="1056698"/>
            <a:ext cx="726252" cy="832285"/>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67" name="圆角矩形 66"/>
          <p:cNvSpPr/>
          <p:nvPr/>
        </p:nvSpPr>
        <p:spPr bwMode="auto">
          <a:xfrm>
            <a:off x="9878458" y="1056698"/>
            <a:ext cx="726252" cy="832285"/>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68" name="TextBox 129"/>
          <p:cNvSpPr txBox="1"/>
          <p:nvPr/>
        </p:nvSpPr>
        <p:spPr>
          <a:xfrm>
            <a:off x="9865781" y="1156066"/>
            <a:ext cx="799446"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广告</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匹配</a:t>
            </a:r>
          </a:p>
        </p:txBody>
      </p:sp>
      <p:sp>
        <p:nvSpPr>
          <p:cNvPr id="69" name="TextBox 130"/>
          <p:cNvSpPr txBox="1"/>
          <p:nvPr/>
        </p:nvSpPr>
        <p:spPr>
          <a:xfrm>
            <a:off x="10734967" y="1156066"/>
            <a:ext cx="799446"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智能</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助理</a:t>
            </a:r>
          </a:p>
        </p:txBody>
      </p:sp>
      <p:sp>
        <p:nvSpPr>
          <p:cNvPr id="70" name="TextBox 131"/>
          <p:cNvSpPr txBox="1"/>
          <p:nvPr/>
        </p:nvSpPr>
        <p:spPr>
          <a:xfrm>
            <a:off x="7070082" y="1603499"/>
            <a:ext cx="681719"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负一屏</a:t>
            </a:r>
          </a:p>
        </p:txBody>
      </p:sp>
      <p:sp>
        <p:nvSpPr>
          <p:cNvPr id="71" name="TextBox 132"/>
          <p:cNvSpPr txBox="1"/>
          <p:nvPr/>
        </p:nvSpPr>
        <p:spPr>
          <a:xfrm>
            <a:off x="8248859" y="1263715"/>
            <a:ext cx="538072"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支付</a:t>
            </a:r>
          </a:p>
        </p:txBody>
      </p:sp>
      <p:sp>
        <p:nvSpPr>
          <p:cNvPr id="72" name="圆角矩形 71"/>
          <p:cNvSpPr/>
          <p:nvPr/>
        </p:nvSpPr>
        <p:spPr bwMode="auto">
          <a:xfrm>
            <a:off x="7804780" y="1056698"/>
            <a:ext cx="955082" cy="832285"/>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73" name="TextBox 134"/>
          <p:cNvSpPr txBox="1"/>
          <p:nvPr/>
        </p:nvSpPr>
        <p:spPr>
          <a:xfrm>
            <a:off x="6661671" y="1251290"/>
            <a:ext cx="707608"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应用市场</a:t>
            </a:r>
          </a:p>
        </p:txBody>
      </p:sp>
      <p:sp>
        <p:nvSpPr>
          <p:cNvPr id="74" name="圆角矩形 73"/>
          <p:cNvSpPr/>
          <p:nvPr/>
        </p:nvSpPr>
        <p:spPr bwMode="auto">
          <a:xfrm>
            <a:off x="6741264" y="1317009"/>
            <a:ext cx="397907" cy="229981"/>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75" name="TextBox 136"/>
          <p:cNvSpPr txBox="1"/>
          <p:nvPr/>
        </p:nvSpPr>
        <p:spPr>
          <a:xfrm>
            <a:off x="7110434" y="1285945"/>
            <a:ext cx="707608"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游戏中心</a:t>
            </a:r>
          </a:p>
        </p:txBody>
      </p:sp>
      <p:sp>
        <p:nvSpPr>
          <p:cNvPr id="76" name="圆角矩形 75"/>
          <p:cNvSpPr/>
          <p:nvPr/>
        </p:nvSpPr>
        <p:spPr bwMode="auto">
          <a:xfrm>
            <a:off x="7190031" y="1324659"/>
            <a:ext cx="397907" cy="229981"/>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77" name="圆角矩形 76"/>
          <p:cNvSpPr/>
          <p:nvPr/>
        </p:nvSpPr>
        <p:spPr bwMode="auto">
          <a:xfrm>
            <a:off x="6741264" y="1595177"/>
            <a:ext cx="397907" cy="229981"/>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78" name="TextBox 139"/>
          <p:cNvSpPr txBox="1"/>
          <p:nvPr/>
        </p:nvSpPr>
        <p:spPr>
          <a:xfrm>
            <a:off x="6701726" y="1568169"/>
            <a:ext cx="707608"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视频</a:t>
            </a:r>
          </a:p>
        </p:txBody>
      </p:sp>
      <p:sp>
        <p:nvSpPr>
          <p:cNvPr id="79" name="圆角矩形 78"/>
          <p:cNvSpPr/>
          <p:nvPr/>
        </p:nvSpPr>
        <p:spPr bwMode="auto">
          <a:xfrm>
            <a:off x="7190458" y="1599114"/>
            <a:ext cx="397907" cy="229981"/>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80" name="TextBox 141"/>
          <p:cNvSpPr txBox="1"/>
          <p:nvPr/>
        </p:nvSpPr>
        <p:spPr>
          <a:xfrm>
            <a:off x="7769691" y="1256136"/>
            <a:ext cx="707608"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账号</a:t>
            </a:r>
          </a:p>
        </p:txBody>
      </p:sp>
      <p:sp>
        <p:nvSpPr>
          <p:cNvPr id="81" name="圆角矩形 80"/>
          <p:cNvSpPr/>
          <p:nvPr/>
        </p:nvSpPr>
        <p:spPr bwMode="auto">
          <a:xfrm>
            <a:off x="7849281" y="1321851"/>
            <a:ext cx="397907" cy="229981"/>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82" name="圆角矩形 81"/>
          <p:cNvSpPr/>
          <p:nvPr/>
        </p:nvSpPr>
        <p:spPr bwMode="auto">
          <a:xfrm>
            <a:off x="8298748" y="1318428"/>
            <a:ext cx="397907" cy="229981"/>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83" name="圆角矩形 82"/>
          <p:cNvSpPr/>
          <p:nvPr/>
        </p:nvSpPr>
        <p:spPr bwMode="auto">
          <a:xfrm>
            <a:off x="1799303" y="837888"/>
            <a:ext cx="4607705" cy="1114806"/>
          </a:xfrm>
          <a:prstGeom prst="roundRect">
            <a:avLst/>
          </a:prstGeom>
          <a:noFill/>
          <a:ln>
            <a:solidFill>
              <a:sysClr val="windowText" lastClr="00000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kern="0" dirty="0">
              <a:solidFill>
                <a:prstClr val="black"/>
              </a:solidFill>
              <a:latin typeface="微软雅黑" pitchFamily="34" charset="-122"/>
            </a:endParaRPr>
          </a:p>
        </p:txBody>
      </p:sp>
      <p:sp>
        <p:nvSpPr>
          <p:cNvPr id="84" name="TextBox 145"/>
          <p:cNvSpPr txBox="1"/>
          <p:nvPr/>
        </p:nvSpPr>
        <p:spPr>
          <a:xfrm>
            <a:off x="3044309" y="1209302"/>
            <a:ext cx="569210"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网站</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分析</a:t>
            </a:r>
          </a:p>
        </p:txBody>
      </p:sp>
      <p:sp>
        <p:nvSpPr>
          <p:cNvPr id="85" name="TextBox 146"/>
          <p:cNvSpPr txBox="1"/>
          <p:nvPr/>
        </p:nvSpPr>
        <p:spPr>
          <a:xfrm>
            <a:off x="1888294" y="1483567"/>
            <a:ext cx="538072"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受众</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分析</a:t>
            </a:r>
          </a:p>
        </p:txBody>
      </p:sp>
      <p:sp>
        <p:nvSpPr>
          <p:cNvPr id="86" name="圆角矩形 85"/>
          <p:cNvSpPr/>
          <p:nvPr/>
        </p:nvSpPr>
        <p:spPr bwMode="auto">
          <a:xfrm>
            <a:off x="1846155" y="1056698"/>
            <a:ext cx="1730138" cy="824244"/>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87" name="TextBox 148"/>
          <p:cNvSpPr txBox="1"/>
          <p:nvPr/>
        </p:nvSpPr>
        <p:spPr>
          <a:xfrm>
            <a:off x="1878206" y="972030"/>
            <a:ext cx="1877295"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运营智能</a:t>
            </a:r>
            <a:endParaRPr lang="en-US" altLang="zh-CN" sz="750" b="1" dirty="0">
              <a:solidFill>
                <a:prstClr val="black"/>
              </a:solidFill>
              <a:latin typeface="微软雅黑" pitchFamily="34" charset="-122"/>
            </a:endParaRPr>
          </a:p>
        </p:txBody>
      </p:sp>
      <p:sp>
        <p:nvSpPr>
          <p:cNvPr id="88" name="圆角矩形 87"/>
          <p:cNvSpPr/>
          <p:nvPr/>
        </p:nvSpPr>
        <p:spPr bwMode="auto">
          <a:xfrm>
            <a:off x="2461238" y="1251208"/>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89" name="圆角矩形 88"/>
          <p:cNvSpPr/>
          <p:nvPr/>
        </p:nvSpPr>
        <p:spPr bwMode="auto">
          <a:xfrm>
            <a:off x="1915338" y="1559573"/>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90" name="圆角矩形 89"/>
          <p:cNvSpPr/>
          <p:nvPr/>
        </p:nvSpPr>
        <p:spPr bwMode="auto">
          <a:xfrm>
            <a:off x="1897169" y="1255430"/>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91" name="TextBox 152"/>
          <p:cNvSpPr txBox="1"/>
          <p:nvPr/>
        </p:nvSpPr>
        <p:spPr>
          <a:xfrm>
            <a:off x="1792665" y="1210080"/>
            <a:ext cx="746954"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业务运营</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报表</a:t>
            </a:r>
          </a:p>
        </p:txBody>
      </p:sp>
      <p:sp>
        <p:nvSpPr>
          <p:cNvPr id="92" name="TextBox 153"/>
          <p:cNvSpPr txBox="1"/>
          <p:nvPr/>
        </p:nvSpPr>
        <p:spPr>
          <a:xfrm>
            <a:off x="4189491" y="1568989"/>
            <a:ext cx="735809" cy="238361"/>
          </a:xfrm>
          <a:prstGeom prst="rect">
            <a:avLst/>
          </a:prstGeom>
          <a:noFill/>
        </p:spPr>
        <p:txBody>
          <a:bodyPr wrap="square" lIns="121759" tIns="60878" rIns="121759" bIns="60878" rtlCol="0">
            <a:spAutoFit/>
          </a:bodyPr>
          <a:lstStyle/>
          <a:p>
            <a:pPr defTabSz="1217527"/>
            <a:r>
              <a:rPr lang="en-US" altLang="zh-CN" sz="750" b="1" dirty="0">
                <a:solidFill>
                  <a:prstClr val="black"/>
                </a:solidFill>
                <a:latin typeface="微软雅黑" pitchFamily="34" charset="-122"/>
              </a:rPr>
              <a:t>CDN</a:t>
            </a:r>
            <a:r>
              <a:rPr lang="zh-CN" altLang="en-US" sz="750" b="1" dirty="0">
                <a:solidFill>
                  <a:prstClr val="black"/>
                </a:solidFill>
                <a:latin typeface="微软雅黑" pitchFamily="34" charset="-122"/>
              </a:rPr>
              <a:t>监控</a:t>
            </a:r>
          </a:p>
        </p:txBody>
      </p:sp>
      <p:sp>
        <p:nvSpPr>
          <p:cNvPr id="93" name="TextBox 154"/>
          <p:cNvSpPr txBox="1"/>
          <p:nvPr/>
        </p:nvSpPr>
        <p:spPr>
          <a:xfrm>
            <a:off x="3659482" y="1540342"/>
            <a:ext cx="68247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质量雷达</a:t>
            </a:r>
          </a:p>
        </p:txBody>
      </p:sp>
      <p:sp>
        <p:nvSpPr>
          <p:cNvPr id="94" name="TextBox 155"/>
          <p:cNvSpPr txBox="1"/>
          <p:nvPr/>
        </p:nvSpPr>
        <p:spPr>
          <a:xfrm>
            <a:off x="4766332" y="1557105"/>
            <a:ext cx="684195"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日志查询</a:t>
            </a:r>
          </a:p>
        </p:txBody>
      </p:sp>
      <p:sp>
        <p:nvSpPr>
          <p:cNvPr id="95" name="TextBox 156"/>
          <p:cNvSpPr txBox="1"/>
          <p:nvPr/>
        </p:nvSpPr>
        <p:spPr>
          <a:xfrm>
            <a:off x="4186059" y="1298525"/>
            <a:ext cx="673428"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安全分析</a:t>
            </a:r>
          </a:p>
        </p:txBody>
      </p:sp>
      <p:sp>
        <p:nvSpPr>
          <p:cNvPr id="96" name="TextBox 157"/>
          <p:cNvSpPr txBox="1"/>
          <p:nvPr/>
        </p:nvSpPr>
        <p:spPr>
          <a:xfrm>
            <a:off x="3700614" y="1281060"/>
            <a:ext cx="653621"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调用链</a:t>
            </a:r>
          </a:p>
        </p:txBody>
      </p:sp>
      <p:sp>
        <p:nvSpPr>
          <p:cNvPr id="97" name="TextBox 158"/>
          <p:cNvSpPr txBox="1"/>
          <p:nvPr/>
        </p:nvSpPr>
        <p:spPr>
          <a:xfrm>
            <a:off x="4757383" y="1292587"/>
            <a:ext cx="712897"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容量分析</a:t>
            </a:r>
          </a:p>
        </p:txBody>
      </p:sp>
      <p:sp>
        <p:nvSpPr>
          <p:cNvPr id="98" name="TextBox 159"/>
          <p:cNvSpPr txBox="1"/>
          <p:nvPr/>
        </p:nvSpPr>
        <p:spPr>
          <a:xfrm>
            <a:off x="2360383" y="1209302"/>
            <a:ext cx="736502"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移动应用</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分析</a:t>
            </a:r>
          </a:p>
        </p:txBody>
      </p:sp>
      <p:sp>
        <p:nvSpPr>
          <p:cNvPr id="99" name="圆角矩形 98"/>
          <p:cNvSpPr/>
          <p:nvPr/>
        </p:nvSpPr>
        <p:spPr bwMode="auto">
          <a:xfrm>
            <a:off x="3035157" y="1255648"/>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00" name="圆角矩形 99"/>
          <p:cNvSpPr/>
          <p:nvPr/>
        </p:nvSpPr>
        <p:spPr bwMode="auto">
          <a:xfrm>
            <a:off x="2461917" y="1551637"/>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01" name="TextBox 162"/>
          <p:cNvSpPr txBox="1"/>
          <p:nvPr/>
        </p:nvSpPr>
        <p:spPr>
          <a:xfrm>
            <a:off x="2347870" y="1475727"/>
            <a:ext cx="736502"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营销</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推广</a:t>
            </a:r>
          </a:p>
        </p:txBody>
      </p:sp>
      <p:sp>
        <p:nvSpPr>
          <p:cNvPr id="102" name="圆角矩形 101"/>
          <p:cNvSpPr/>
          <p:nvPr/>
        </p:nvSpPr>
        <p:spPr bwMode="auto">
          <a:xfrm>
            <a:off x="3032898" y="1555974"/>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03" name="TextBox 164"/>
          <p:cNvSpPr txBox="1"/>
          <p:nvPr/>
        </p:nvSpPr>
        <p:spPr>
          <a:xfrm>
            <a:off x="2945725" y="1487314"/>
            <a:ext cx="736502"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闭环效果分析优化</a:t>
            </a:r>
          </a:p>
        </p:txBody>
      </p:sp>
      <p:sp>
        <p:nvSpPr>
          <p:cNvPr id="104" name="TextBox 165"/>
          <p:cNvSpPr txBox="1"/>
          <p:nvPr/>
        </p:nvSpPr>
        <p:spPr>
          <a:xfrm>
            <a:off x="3522882" y="971253"/>
            <a:ext cx="1936673"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运维智能</a:t>
            </a:r>
          </a:p>
        </p:txBody>
      </p:sp>
      <p:sp>
        <p:nvSpPr>
          <p:cNvPr id="105" name="TextBox 166"/>
          <p:cNvSpPr txBox="1"/>
          <p:nvPr/>
        </p:nvSpPr>
        <p:spPr>
          <a:xfrm>
            <a:off x="3216391" y="782964"/>
            <a:ext cx="2336717" cy="284528"/>
          </a:xfrm>
          <a:prstGeom prst="rect">
            <a:avLst/>
          </a:prstGeom>
          <a:noFill/>
        </p:spPr>
        <p:txBody>
          <a:bodyPr wrap="square" lIns="121759" tIns="60878" rIns="121759" bIns="60878" rtlCol="0">
            <a:spAutoFit/>
          </a:bodyPr>
          <a:lstStyle/>
          <a:p>
            <a:pPr defTabSz="1217527"/>
            <a:r>
              <a:rPr lang="en-US" altLang="zh-CN" sz="1050" b="1" dirty="0">
                <a:solidFill>
                  <a:prstClr val="black"/>
                </a:solidFill>
                <a:latin typeface="微软雅黑" pitchFamily="34" charset="-122"/>
              </a:rPr>
              <a:t>2B </a:t>
            </a:r>
            <a:r>
              <a:rPr lang="zh-CN" altLang="en-US" sz="1050" b="1" dirty="0">
                <a:solidFill>
                  <a:prstClr val="black"/>
                </a:solidFill>
                <a:latin typeface="微软雅黑" pitchFamily="34" charset="-122"/>
              </a:rPr>
              <a:t>数据分析可视化（</a:t>
            </a:r>
            <a:r>
              <a:rPr lang="en-US" altLang="zh-CN" sz="1050" b="1" dirty="0">
                <a:solidFill>
                  <a:prstClr val="black"/>
                </a:solidFill>
                <a:latin typeface="微软雅黑" pitchFamily="34" charset="-122"/>
              </a:rPr>
              <a:t>BI</a:t>
            </a:r>
            <a:r>
              <a:rPr lang="zh-CN" altLang="en-US" sz="1050" b="1" dirty="0">
                <a:solidFill>
                  <a:prstClr val="black"/>
                </a:solidFill>
                <a:latin typeface="微软雅黑" pitchFamily="34" charset="-122"/>
              </a:rPr>
              <a:t>）</a:t>
            </a:r>
          </a:p>
        </p:txBody>
      </p:sp>
      <p:sp>
        <p:nvSpPr>
          <p:cNvPr id="106" name="圆角矩形 105"/>
          <p:cNvSpPr/>
          <p:nvPr/>
        </p:nvSpPr>
        <p:spPr bwMode="auto">
          <a:xfrm>
            <a:off x="3650814" y="1056699"/>
            <a:ext cx="1687997" cy="831728"/>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07" name="圆角矩形 106"/>
          <p:cNvSpPr/>
          <p:nvPr/>
        </p:nvSpPr>
        <p:spPr bwMode="auto">
          <a:xfrm>
            <a:off x="4238758" y="1269717"/>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08" name="圆角矩形 107"/>
          <p:cNvSpPr/>
          <p:nvPr/>
        </p:nvSpPr>
        <p:spPr bwMode="auto">
          <a:xfrm>
            <a:off x="3720000" y="1567057"/>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09" name="圆角矩形 108"/>
          <p:cNvSpPr/>
          <p:nvPr/>
        </p:nvSpPr>
        <p:spPr bwMode="auto">
          <a:xfrm>
            <a:off x="3701830" y="1262913"/>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10" name="圆角矩形 109"/>
          <p:cNvSpPr/>
          <p:nvPr/>
        </p:nvSpPr>
        <p:spPr bwMode="auto">
          <a:xfrm>
            <a:off x="4781585" y="1274158"/>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11" name="圆角矩形 110"/>
          <p:cNvSpPr/>
          <p:nvPr/>
        </p:nvSpPr>
        <p:spPr bwMode="auto">
          <a:xfrm>
            <a:off x="4239439" y="1570145"/>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12" name="圆角矩形 111"/>
          <p:cNvSpPr/>
          <p:nvPr/>
        </p:nvSpPr>
        <p:spPr bwMode="auto">
          <a:xfrm>
            <a:off x="4779330" y="1574483"/>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13" name="TextBox 174"/>
          <p:cNvSpPr txBox="1"/>
          <p:nvPr/>
        </p:nvSpPr>
        <p:spPr>
          <a:xfrm>
            <a:off x="5324889" y="1002217"/>
            <a:ext cx="1082118"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开放服务</a:t>
            </a:r>
          </a:p>
        </p:txBody>
      </p:sp>
      <p:sp>
        <p:nvSpPr>
          <p:cNvPr id="114" name="圆角矩形 113"/>
          <p:cNvSpPr/>
          <p:nvPr/>
        </p:nvSpPr>
        <p:spPr bwMode="auto">
          <a:xfrm>
            <a:off x="5399411" y="1056698"/>
            <a:ext cx="954184" cy="834598"/>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15" name="TextBox 176"/>
          <p:cNvSpPr txBox="1"/>
          <p:nvPr/>
        </p:nvSpPr>
        <p:spPr>
          <a:xfrm>
            <a:off x="5544231" y="1570261"/>
            <a:ext cx="712897"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分析服务</a:t>
            </a:r>
          </a:p>
        </p:txBody>
      </p:sp>
      <p:sp>
        <p:nvSpPr>
          <p:cNvPr id="116" name="圆角矩形 115"/>
          <p:cNvSpPr/>
          <p:nvPr/>
        </p:nvSpPr>
        <p:spPr bwMode="auto">
          <a:xfrm>
            <a:off x="5611495" y="1562858"/>
            <a:ext cx="480634" cy="24613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17" name="TextBox 178"/>
          <p:cNvSpPr txBox="1"/>
          <p:nvPr/>
        </p:nvSpPr>
        <p:spPr>
          <a:xfrm>
            <a:off x="7769691" y="1546222"/>
            <a:ext cx="707608"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交易</a:t>
            </a:r>
          </a:p>
        </p:txBody>
      </p:sp>
      <p:sp>
        <p:nvSpPr>
          <p:cNvPr id="118" name="圆角矩形 117"/>
          <p:cNvSpPr/>
          <p:nvPr/>
        </p:nvSpPr>
        <p:spPr bwMode="auto">
          <a:xfrm>
            <a:off x="7849281" y="1611937"/>
            <a:ext cx="397907" cy="229981"/>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19" name="圆角矩形 118"/>
          <p:cNvSpPr/>
          <p:nvPr/>
        </p:nvSpPr>
        <p:spPr bwMode="auto">
          <a:xfrm>
            <a:off x="5433435" y="2424706"/>
            <a:ext cx="694258"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20" name="TextBox 181"/>
          <p:cNvSpPr txBox="1"/>
          <p:nvPr/>
        </p:nvSpPr>
        <p:spPr>
          <a:xfrm>
            <a:off x="4592751" y="2445370"/>
            <a:ext cx="746956" cy="323093"/>
          </a:xfrm>
          <a:prstGeom prst="rect">
            <a:avLst/>
          </a:prstGeom>
          <a:noFill/>
        </p:spPr>
        <p:txBody>
          <a:bodyPr wrap="square" lIns="91367" tIns="45684" rIns="91367" bIns="45684" rtlCol="0">
            <a:spAutoFit/>
          </a:bodyPr>
          <a:lstStyle/>
          <a:p>
            <a:pPr defTabSz="1217527"/>
            <a:r>
              <a:rPr lang="en-US" altLang="zh-CN" sz="750" b="1" dirty="0">
                <a:solidFill>
                  <a:prstClr val="black"/>
                </a:solidFill>
                <a:latin typeface="微软雅黑" pitchFamily="34" charset="-122"/>
              </a:rPr>
              <a:t>A/</a:t>
            </a:r>
            <a:r>
              <a:rPr lang="en-US" altLang="zh-CN" sz="750" b="1" dirty="0" err="1">
                <a:solidFill>
                  <a:prstClr val="black"/>
                </a:solidFill>
                <a:latin typeface="微软雅黑" pitchFamily="34" charset="-122"/>
              </a:rPr>
              <a:t>Btest</a:t>
            </a:r>
            <a:r>
              <a:rPr lang="zh-CN" altLang="en-US" sz="750" b="1" dirty="0">
                <a:solidFill>
                  <a:prstClr val="black"/>
                </a:solidFill>
                <a:latin typeface="微软雅黑" pitchFamily="34" charset="-122"/>
              </a:rPr>
              <a:t>效果对比分析</a:t>
            </a:r>
          </a:p>
        </p:txBody>
      </p:sp>
      <p:sp>
        <p:nvSpPr>
          <p:cNvPr id="121" name="圆角矩形 120"/>
          <p:cNvSpPr/>
          <p:nvPr/>
        </p:nvSpPr>
        <p:spPr bwMode="auto">
          <a:xfrm>
            <a:off x="4646157" y="2424706"/>
            <a:ext cx="587449" cy="32821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78" name="矩形 177"/>
          <p:cNvSpPr/>
          <p:nvPr/>
        </p:nvSpPr>
        <p:spPr>
          <a:xfrm>
            <a:off x="293384" y="3500328"/>
            <a:ext cx="2044801" cy="461558"/>
          </a:xfrm>
          <a:prstGeom prst="rect">
            <a:avLst/>
          </a:prstGeom>
        </p:spPr>
        <p:txBody>
          <a:bodyPr wrap="square" lIns="91335" tIns="45667" rIns="91335" bIns="45667">
            <a:spAutoFit/>
          </a:bodyPr>
          <a:lstStyle/>
          <a:p>
            <a:pPr defTabSz="405934">
              <a:buClr>
                <a:srgbClr val="CC9900"/>
              </a:buClr>
              <a:defRPr/>
            </a:pPr>
            <a:r>
              <a:rPr lang="zh-CN" altLang="en-US" sz="1200" b="1" kern="0" dirty="0">
                <a:solidFill>
                  <a:srgbClr val="0000CC"/>
                </a:solidFill>
                <a:latin typeface="微软雅黑" pitchFamily="34" charset="-122"/>
                <a:cs typeface="Arial" pitchFamily="34" charset="0"/>
              </a:rPr>
              <a:t>数据资产管理</a:t>
            </a:r>
            <a:endParaRPr lang="en-US" altLang="zh-CN" sz="1200" b="1" kern="0" dirty="0">
              <a:solidFill>
                <a:srgbClr val="0000CC"/>
              </a:solidFill>
              <a:latin typeface="微软雅黑" pitchFamily="34" charset="-122"/>
              <a:cs typeface="Arial" pitchFamily="34" charset="0"/>
            </a:endParaRPr>
          </a:p>
          <a:p>
            <a:pPr defTabSz="405934">
              <a:buClr>
                <a:srgbClr val="CC9900"/>
              </a:buClr>
              <a:defRPr/>
            </a:pPr>
            <a:r>
              <a:rPr lang="zh-CN" altLang="en-US" sz="1200" b="1" kern="0" dirty="0">
                <a:solidFill>
                  <a:srgbClr val="0000CC"/>
                </a:solidFill>
                <a:latin typeface="微软雅黑" pitchFamily="34" charset="-122"/>
                <a:cs typeface="Arial" pitchFamily="34" charset="0"/>
              </a:rPr>
              <a:t>（</a:t>
            </a:r>
            <a:r>
              <a:rPr lang="en-US" altLang="zh-CN" sz="1200" b="1" kern="0" dirty="0">
                <a:solidFill>
                  <a:srgbClr val="0000CC"/>
                </a:solidFill>
                <a:latin typeface="微软雅黑" pitchFamily="34" charset="-122"/>
                <a:cs typeface="Arial" pitchFamily="34" charset="0"/>
              </a:rPr>
              <a:t>Data</a:t>
            </a:r>
            <a:r>
              <a:rPr lang="zh-CN" altLang="en-US" sz="1200" b="1" kern="0" dirty="0">
                <a:solidFill>
                  <a:srgbClr val="0000CC"/>
                </a:solidFill>
                <a:latin typeface="微软雅黑" pitchFamily="34" charset="-122"/>
                <a:cs typeface="Arial" pitchFamily="34" charset="0"/>
              </a:rPr>
              <a:t>层）</a:t>
            </a:r>
            <a:endParaRPr lang="en-US" altLang="zh-CN" sz="1200" b="1" kern="0" dirty="0">
              <a:solidFill>
                <a:srgbClr val="0000CC"/>
              </a:solidFill>
              <a:latin typeface="微软雅黑" pitchFamily="34" charset="-122"/>
              <a:cs typeface="Arial" pitchFamily="34" charset="0"/>
            </a:endParaRPr>
          </a:p>
        </p:txBody>
      </p:sp>
      <p:sp>
        <p:nvSpPr>
          <p:cNvPr id="179" name="圆角矩形 178"/>
          <p:cNvSpPr/>
          <p:nvPr/>
        </p:nvSpPr>
        <p:spPr bwMode="auto">
          <a:xfrm>
            <a:off x="1828720" y="3986757"/>
            <a:ext cx="3439865" cy="560261"/>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59365" tIns="29684" rIns="59365" bIns="29684"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180" name="TextBox 216"/>
          <p:cNvSpPr txBox="1"/>
          <p:nvPr/>
        </p:nvSpPr>
        <p:spPr>
          <a:xfrm>
            <a:off x="2946682" y="3973162"/>
            <a:ext cx="715494" cy="184622"/>
          </a:xfrm>
          <a:prstGeom prst="rect">
            <a:avLst/>
          </a:prstGeom>
          <a:noFill/>
        </p:spPr>
        <p:txBody>
          <a:bodyPr wrap="none" lIns="68537" tIns="34268" rIns="68537" bIns="34268" rtlCol="0">
            <a:spAutoFit/>
          </a:bodyPr>
          <a:lstStyle/>
          <a:p>
            <a:pPr defTabSz="405934"/>
            <a:r>
              <a:rPr lang="zh-CN" altLang="en-US" sz="750" dirty="0">
                <a:solidFill>
                  <a:prstClr val="black"/>
                </a:solidFill>
                <a:latin typeface="微软雅黑" pitchFamily="34" charset="-122"/>
              </a:rPr>
              <a:t>统一数据模型</a:t>
            </a:r>
          </a:p>
        </p:txBody>
      </p:sp>
      <p:sp>
        <p:nvSpPr>
          <p:cNvPr id="181" name="圆角矩形 180"/>
          <p:cNvSpPr/>
          <p:nvPr/>
        </p:nvSpPr>
        <p:spPr bwMode="auto">
          <a:xfrm>
            <a:off x="2462911" y="4210924"/>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67" tIns="45684" rIns="91367" bIns="45684"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82" name="TextBox 218"/>
          <p:cNvSpPr txBox="1"/>
          <p:nvPr/>
        </p:nvSpPr>
        <p:spPr>
          <a:xfrm>
            <a:off x="2463239" y="4188241"/>
            <a:ext cx="746956" cy="323093"/>
          </a:xfrm>
          <a:prstGeom prst="rect">
            <a:avLst/>
          </a:prstGeom>
          <a:noFill/>
        </p:spPr>
        <p:txBody>
          <a:bodyPr wrap="square" lIns="91367" tIns="45684" rIns="91367" bIns="45684" rtlCol="0">
            <a:spAutoFit/>
          </a:bodyPr>
          <a:lstStyle/>
          <a:p>
            <a:pPr defTabSz="1217527"/>
            <a:r>
              <a:rPr lang="en-US" altLang="zh-CN" sz="750" b="1" dirty="0">
                <a:solidFill>
                  <a:prstClr val="black"/>
                </a:solidFill>
                <a:latin typeface="微软雅黑" pitchFamily="34" charset="-122"/>
              </a:rPr>
              <a:t>ODS</a:t>
            </a:r>
          </a:p>
          <a:p>
            <a:pPr defTabSz="1217527"/>
            <a:r>
              <a:rPr lang="zh-CN" altLang="en-US" sz="750" b="1" dirty="0">
                <a:solidFill>
                  <a:prstClr val="black"/>
                </a:solidFill>
                <a:latin typeface="微软雅黑" pitchFamily="34" charset="-122"/>
              </a:rPr>
              <a:t>模型</a:t>
            </a:r>
          </a:p>
        </p:txBody>
      </p:sp>
      <p:sp>
        <p:nvSpPr>
          <p:cNvPr id="183" name="圆角矩形 182"/>
          <p:cNvSpPr/>
          <p:nvPr/>
        </p:nvSpPr>
        <p:spPr bwMode="auto">
          <a:xfrm>
            <a:off x="3770475" y="4222258"/>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67" tIns="45684" rIns="91367" bIns="45684"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84" name="TextBox 220"/>
          <p:cNvSpPr txBox="1"/>
          <p:nvPr/>
        </p:nvSpPr>
        <p:spPr>
          <a:xfrm>
            <a:off x="3647146" y="4188243"/>
            <a:ext cx="817419" cy="323093"/>
          </a:xfrm>
          <a:prstGeom prst="rect">
            <a:avLst/>
          </a:prstGeom>
          <a:noFill/>
        </p:spPr>
        <p:txBody>
          <a:bodyPr wrap="square" lIns="91367" tIns="45684" rIns="91367" bIns="45684" rtlCol="0">
            <a:spAutoFit/>
          </a:bodyPr>
          <a:lstStyle/>
          <a:p>
            <a:pPr defTabSz="1217527"/>
            <a:r>
              <a:rPr lang="en-US" altLang="zh-CN" sz="750" b="1" dirty="0">
                <a:solidFill>
                  <a:prstClr val="black"/>
                </a:solidFill>
                <a:latin typeface="微软雅黑" pitchFamily="34" charset="-122"/>
              </a:rPr>
              <a:t>DWS</a:t>
            </a:r>
          </a:p>
          <a:p>
            <a:pPr defTabSz="1217527"/>
            <a:r>
              <a:rPr lang="zh-CN" altLang="en-US" sz="750" b="1" dirty="0">
                <a:solidFill>
                  <a:prstClr val="black"/>
                </a:solidFill>
                <a:latin typeface="微软雅黑" pitchFamily="34" charset="-122"/>
              </a:rPr>
              <a:t>通用汇总模型</a:t>
            </a:r>
          </a:p>
        </p:txBody>
      </p:sp>
      <p:sp>
        <p:nvSpPr>
          <p:cNvPr id="185" name="圆角矩形 184"/>
          <p:cNvSpPr/>
          <p:nvPr/>
        </p:nvSpPr>
        <p:spPr bwMode="auto">
          <a:xfrm>
            <a:off x="4464947" y="4222258"/>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67" tIns="45684" rIns="91367" bIns="45684"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86" name="TextBox 222"/>
          <p:cNvSpPr txBox="1"/>
          <p:nvPr/>
        </p:nvSpPr>
        <p:spPr>
          <a:xfrm>
            <a:off x="4379278" y="4176909"/>
            <a:ext cx="746956" cy="323093"/>
          </a:xfrm>
          <a:prstGeom prst="rect">
            <a:avLst/>
          </a:prstGeom>
          <a:noFill/>
        </p:spPr>
        <p:txBody>
          <a:bodyPr wrap="square" lIns="91367" tIns="45684" rIns="91367" bIns="45684" rtlCol="0">
            <a:spAutoFit/>
          </a:bodyPr>
          <a:lstStyle/>
          <a:p>
            <a:pPr defTabSz="1217527"/>
            <a:r>
              <a:rPr lang="en-US" altLang="zh-CN" sz="750" b="1" dirty="0">
                <a:solidFill>
                  <a:prstClr val="black"/>
                </a:solidFill>
                <a:latin typeface="微软雅黑" pitchFamily="34" charset="-122"/>
              </a:rPr>
              <a:t>ADS</a:t>
            </a:r>
          </a:p>
          <a:p>
            <a:pPr defTabSz="1217527"/>
            <a:r>
              <a:rPr lang="zh-CN" altLang="en-US" sz="750" b="1" dirty="0">
                <a:solidFill>
                  <a:prstClr val="black"/>
                </a:solidFill>
                <a:latin typeface="微软雅黑" pitchFamily="34" charset="-122"/>
              </a:rPr>
              <a:t>应用模型</a:t>
            </a:r>
          </a:p>
        </p:txBody>
      </p:sp>
      <p:sp>
        <p:nvSpPr>
          <p:cNvPr id="187" name="圆角矩形 186"/>
          <p:cNvSpPr/>
          <p:nvPr/>
        </p:nvSpPr>
        <p:spPr bwMode="auto">
          <a:xfrm>
            <a:off x="1828720" y="3299707"/>
            <a:ext cx="3439865" cy="624656"/>
          </a:xfrm>
          <a:prstGeom prst="roundRect">
            <a:avLst/>
          </a:prstGeom>
          <a:solidFill>
            <a:srgbClr val="FFC000"/>
          </a:solidFill>
          <a:ln w="12700" cap="flat" cmpd="sng" algn="ctr">
            <a:solidFill>
              <a:sysClr val="windowText" lastClr="000000"/>
            </a:solidFill>
            <a:prstDash val="solid"/>
            <a:round/>
            <a:headEnd type="none" w="med" len="med"/>
            <a:tailEnd type="none" w="med" len="med"/>
          </a:ln>
          <a:effectLst/>
        </p:spPr>
        <p:txBody>
          <a:bodyPr vert="horz" wrap="square" lIns="79111" tIns="39556" rIns="79111" bIns="39556"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188" name="TextBox 224"/>
          <p:cNvSpPr txBox="1"/>
          <p:nvPr/>
        </p:nvSpPr>
        <p:spPr>
          <a:xfrm>
            <a:off x="2898540" y="3327924"/>
            <a:ext cx="761535" cy="207642"/>
          </a:xfrm>
          <a:prstGeom prst="rect">
            <a:avLst/>
          </a:prstGeom>
          <a:noFill/>
        </p:spPr>
        <p:txBody>
          <a:bodyPr wrap="none" lIns="91335" tIns="45667" rIns="91335" bIns="45667" rtlCol="0">
            <a:spAutoFit/>
          </a:bodyPr>
          <a:lstStyle/>
          <a:p>
            <a:pPr defTabSz="405934"/>
            <a:r>
              <a:rPr lang="zh-CN" altLang="en-US" sz="750" dirty="0">
                <a:solidFill>
                  <a:prstClr val="black"/>
                </a:solidFill>
                <a:latin typeface="微软雅黑" pitchFamily="34" charset="-122"/>
              </a:rPr>
              <a:t>画像数据模型</a:t>
            </a:r>
          </a:p>
        </p:txBody>
      </p:sp>
      <p:sp>
        <p:nvSpPr>
          <p:cNvPr id="189" name="圆角矩形 188"/>
          <p:cNvSpPr/>
          <p:nvPr/>
        </p:nvSpPr>
        <p:spPr bwMode="auto">
          <a:xfrm>
            <a:off x="3109146" y="3590202"/>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90" name="TextBox 226"/>
          <p:cNvSpPr txBox="1"/>
          <p:nvPr/>
        </p:nvSpPr>
        <p:spPr>
          <a:xfrm>
            <a:off x="3062413" y="3596461"/>
            <a:ext cx="746954"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静态属性</a:t>
            </a:r>
          </a:p>
        </p:txBody>
      </p:sp>
      <p:sp>
        <p:nvSpPr>
          <p:cNvPr id="191" name="圆角矩形 190"/>
          <p:cNvSpPr/>
          <p:nvPr/>
        </p:nvSpPr>
        <p:spPr bwMode="auto">
          <a:xfrm>
            <a:off x="3770187" y="3580043"/>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92" name="TextBox 228"/>
          <p:cNvSpPr txBox="1"/>
          <p:nvPr/>
        </p:nvSpPr>
        <p:spPr>
          <a:xfrm>
            <a:off x="3702918" y="3596461"/>
            <a:ext cx="746954"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动态行为</a:t>
            </a:r>
          </a:p>
        </p:txBody>
      </p:sp>
      <p:sp>
        <p:nvSpPr>
          <p:cNvPr id="193" name="TextBox 229"/>
          <p:cNvSpPr txBox="1"/>
          <p:nvPr/>
        </p:nvSpPr>
        <p:spPr>
          <a:xfrm>
            <a:off x="8488319" y="3259826"/>
            <a:ext cx="1293408" cy="238361"/>
          </a:xfrm>
          <a:prstGeom prst="rect">
            <a:avLst/>
          </a:prstGeom>
          <a:noFill/>
        </p:spPr>
        <p:txBody>
          <a:bodyPr wrap="square" lIns="121759" tIns="60878" rIns="121759" bIns="60878" rtlCol="0">
            <a:spAutoFit/>
          </a:bodyPr>
          <a:lstStyle/>
          <a:p>
            <a:pPr defTabSz="1217527"/>
            <a:r>
              <a:rPr lang="zh-CN" altLang="en-US" sz="750" dirty="0">
                <a:solidFill>
                  <a:prstClr val="black"/>
                </a:solidFill>
                <a:latin typeface="微软雅黑" pitchFamily="34" charset="-122"/>
              </a:rPr>
              <a:t>数据治理子系统</a:t>
            </a:r>
            <a:endParaRPr lang="en-US" altLang="zh-CN" sz="750" dirty="0">
              <a:solidFill>
                <a:prstClr val="black"/>
              </a:solidFill>
              <a:latin typeface="微软雅黑" pitchFamily="34" charset="-122"/>
            </a:endParaRPr>
          </a:p>
        </p:txBody>
      </p:sp>
      <p:sp>
        <p:nvSpPr>
          <p:cNvPr id="194" name="TextBox 230"/>
          <p:cNvSpPr txBox="1"/>
          <p:nvPr/>
        </p:nvSpPr>
        <p:spPr>
          <a:xfrm>
            <a:off x="8321147" y="3593379"/>
            <a:ext cx="854473"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数据开放安全</a:t>
            </a:r>
          </a:p>
        </p:txBody>
      </p:sp>
      <p:sp>
        <p:nvSpPr>
          <p:cNvPr id="195" name="TextBox 231"/>
          <p:cNvSpPr txBox="1"/>
          <p:nvPr/>
        </p:nvSpPr>
        <p:spPr>
          <a:xfrm>
            <a:off x="8986856" y="3581671"/>
            <a:ext cx="786773"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元数据驱动</a:t>
            </a:r>
          </a:p>
        </p:txBody>
      </p:sp>
      <p:sp>
        <p:nvSpPr>
          <p:cNvPr id="196" name="圆角矩形 195"/>
          <p:cNvSpPr/>
          <p:nvPr/>
        </p:nvSpPr>
        <p:spPr bwMode="auto">
          <a:xfrm>
            <a:off x="6905672" y="4222277"/>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97" name="圆角矩形 196"/>
          <p:cNvSpPr/>
          <p:nvPr/>
        </p:nvSpPr>
        <p:spPr bwMode="auto">
          <a:xfrm>
            <a:off x="6274122" y="4212629"/>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98" name="TextBox 234"/>
          <p:cNvSpPr txBox="1"/>
          <p:nvPr/>
        </p:nvSpPr>
        <p:spPr>
          <a:xfrm>
            <a:off x="6210557" y="4208930"/>
            <a:ext cx="746954"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数据标准</a:t>
            </a:r>
          </a:p>
        </p:txBody>
      </p:sp>
      <p:sp>
        <p:nvSpPr>
          <p:cNvPr id="199" name="TextBox 235"/>
          <p:cNvSpPr txBox="1"/>
          <p:nvPr/>
        </p:nvSpPr>
        <p:spPr>
          <a:xfrm>
            <a:off x="8162053" y="4165588"/>
            <a:ext cx="736502"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数据生命周期管理</a:t>
            </a:r>
          </a:p>
        </p:txBody>
      </p:sp>
      <p:sp>
        <p:nvSpPr>
          <p:cNvPr id="200" name="圆角矩形 199"/>
          <p:cNvSpPr/>
          <p:nvPr/>
        </p:nvSpPr>
        <p:spPr bwMode="auto">
          <a:xfrm>
            <a:off x="7548946" y="4222324"/>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01" name="TextBox 237"/>
          <p:cNvSpPr txBox="1"/>
          <p:nvPr/>
        </p:nvSpPr>
        <p:spPr>
          <a:xfrm>
            <a:off x="6778573" y="4155941"/>
            <a:ext cx="736502"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数据质量</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管理</a:t>
            </a:r>
          </a:p>
        </p:txBody>
      </p:sp>
      <p:sp>
        <p:nvSpPr>
          <p:cNvPr id="202" name="圆角矩形 201"/>
          <p:cNvSpPr/>
          <p:nvPr/>
        </p:nvSpPr>
        <p:spPr bwMode="auto">
          <a:xfrm>
            <a:off x="8196717" y="4226662"/>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03" name="TextBox 239"/>
          <p:cNvSpPr txBox="1"/>
          <p:nvPr/>
        </p:nvSpPr>
        <p:spPr>
          <a:xfrm>
            <a:off x="7457285" y="4155941"/>
            <a:ext cx="736502"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隐私安全</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管理</a:t>
            </a:r>
          </a:p>
        </p:txBody>
      </p:sp>
      <p:sp>
        <p:nvSpPr>
          <p:cNvPr id="204" name="圆角矩形 203"/>
          <p:cNvSpPr/>
          <p:nvPr/>
        </p:nvSpPr>
        <p:spPr bwMode="auto">
          <a:xfrm>
            <a:off x="5410937" y="3299709"/>
            <a:ext cx="2851179" cy="638828"/>
          </a:xfrm>
          <a:prstGeom prst="roundRect">
            <a:avLst/>
          </a:prstGeom>
          <a:solidFill>
            <a:srgbClr val="FFC000"/>
          </a:solidFill>
          <a:ln w="12700"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111" tIns="39556" rIns="79111" bIns="39556" numCol="1" rtlCol="0" anchor="t" anchorCtr="0" compatLnSpc="1">
            <a:prstTxWarp prst="textNoShape">
              <a:avLst/>
            </a:prstTxWarp>
            <a:noAutofit/>
          </a:bodyPr>
          <a:lstStyle/>
          <a:p>
            <a:pPr defTabSz="800746">
              <a:buClr>
                <a:srgbClr val="CC9900"/>
              </a:buClr>
              <a:buFont typeface="Wingdings" pitchFamily="2" charset="2"/>
              <a:buChar char="n"/>
              <a:defRPr/>
            </a:pPr>
            <a:endParaRPr lang="zh-CN" altLang="en-US" sz="750" kern="0" dirty="0">
              <a:solidFill>
                <a:sysClr val="windowText" lastClr="000000"/>
              </a:solidFill>
              <a:latin typeface="微软雅黑" pitchFamily="34" charset="-122"/>
            </a:endParaRPr>
          </a:p>
        </p:txBody>
      </p:sp>
      <p:sp>
        <p:nvSpPr>
          <p:cNvPr id="205" name="TextBox 241"/>
          <p:cNvSpPr txBox="1"/>
          <p:nvPr/>
        </p:nvSpPr>
        <p:spPr>
          <a:xfrm>
            <a:off x="6753172" y="3295927"/>
            <a:ext cx="857715" cy="207642"/>
          </a:xfrm>
          <a:prstGeom prst="rect">
            <a:avLst/>
          </a:prstGeom>
          <a:noFill/>
        </p:spPr>
        <p:txBody>
          <a:bodyPr wrap="none" lIns="91335" tIns="45667" rIns="91335" bIns="45667" rtlCol="0">
            <a:spAutoFit/>
          </a:bodyPr>
          <a:lstStyle/>
          <a:p>
            <a:pPr defTabSz="405934"/>
            <a:r>
              <a:rPr lang="zh-CN" altLang="en-US" sz="750" dirty="0">
                <a:solidFill>
                  <a:prstClr val="black"/>
                </a:solidFill>
                <a:latin typeface="微软雅黑" pitchFamily="34" charset="-122"/>
              </a:rPr>
              <a:t>画像管理子系统</a:t>
            </a:r>
          </a:p>
        </p:txBody>
      </p:sp>
      <p:sp>
        <p:nvSpPr>
          <p:cNvPr id="206" name="圆角矩形 205"/>
          <p:cNvSpPr/>
          <p:nvPr/>
        </p:nvSpPr>
        <p:spPr bwMode="auto">
          <a:xfrm>
            <a:off x="5635395" y="3608280"/>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07" name="圆角矩形 206"/>
          <p:cNvSpPr/>
          <p:nvPr/>
        </p:nvSpPr>
        <p:spPr bwMode="auto">
          <a:xfrm>
            <a:off x="6258575" y="3602618"/>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08" name="TextBox 244"/>
          <p:cNvSpPr txBox="1"/>
          <p:nvPr/>
        </p:nvSpPr>
        <p:spPr>
          <a:xfrm>
            <a:off x="6172909" y="3568597"/>
            <a:ext cx="746954"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自定义</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扩展标签</a:t>
            </a:r>
          </a:p>
        </p:txBody>
      </p:sp>
      <p:sp>
        <p:nvSpPr>
          <p:cNvPr id="209" name="圆角矩形 208"/>
          <p:cNvSpPr/>
          <p:nvPr/>
        </p:nvSpPr>
        <p:spPr bwMode="auto">
          <a:xfrm>
            <a:off x="6899315" y="3608966"/>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10" name="TextBox 246"/>
          <p:cNvSpPr txBox="1"/>
          <p:nvPr/>
        </p:nvSpPr>
        <p:spPr>
          <a:xfrm>
            <a:off x="6863859" y="3557942"/>
            <a:ext cx="746954"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画像标签</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热度</a:t>
            </a:r>
          </a:p>
        </p:txBody>
      </p:sp>
      <p:sp>
        <p:nvSpPr>
          <p:cNvPr id="211" name="TextBox 247"/>
          <p:cNvSpPr txBox="1"/>
          <p:nvPr/>
        </p:nvSpPr>
        <p:spPr>
          <a:xfrm>
            <a:off x="5578395" y="3574659"/>
            <a:ext cx="746954"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画像标签</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生命周期</a:t>
            </a:r>
          </a:p>
        </p:txBody>
      </p:sp>
      <p:sp>
        <p:nvSpPr>
          <p:cNvPr id="212" name="圆角矩形 211"/>
          <p:cNvSpPr/>
          <p:nvPr/>
        </p:nvSpPr>
        <p:spPr bwMode="auto">
          <a:xfrm>
            <a:off x="7544796" y="3602102"/>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13" name="TextBox 249"/>
          <p:cNvSpPr txBox="1"/>
          <p:nvPr/>
        </p:nvSpPr>
        <p:spPr>
          <a:xfrm>
            <a:off x="7538051" y="3551079"/>
            <a:ext cx="746954"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画像标签</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质量监控</a:t>
            </a:r>
          </a:p>
        </p:txBody>
      </p:sp>
      <p:sp>
        <p:nvSpPr>
          <p:cNvPr id="214" name="圆角矩形 213"/>
          <p:cNvSpPr/>
          <p:nvPr/>
        </p:nvSpPr>
        <p:spPr bwMode="auto">
          <a:xfrm>
            <a:off x="188610" y="3227540"/>
            <a:ext cx="11593988" cy="1382061"/>
          </a:xfrm>
          <a:prstGeom prst="roundRect">
            <a:avLst>
              <a:gd name="adj" fmla="val 7420"/>
            </a:avLst>
          </a:prstGeom>
          <a:noFill/>
          <a:ln w="25400" cap="flat" cmpd="sng" algn="ctr">
            <a:solidFill>
              <a:srgbClr val="C00000"/>
            </a:solidFill>
            <a:prstDash val="solid"/>
            <a:headEnd type="none" w="med" len="med"/>
            <a:tailEnd type="none" w="med" len="med"/>
          </a:ln>
          <a:effectLst/>
        </p:spPr>
        <p:txBody>
          <a:bodyPr vert="horz" wrap="none" lIns="91335" tIns="45667" rIns="91335" bIns="45667" numCol="1" rtlCol="0" anchor="t" anchorCtr="0" compatLnSpc="1">
            <a:prstTxWarp prst="textNoShape">
              <a:avLst/>
            </a:prstTxWarp>
          </a:bodyPr>
          <a:lstStyle/>
          <a:p>
            <a:pPr defTabSz="405934">
              <a:buClr>
                <a:srgbClr val="CC9900"/>
              </a:buClr>
              <a:defRPr/>
            </a:pPr>
            <a:endParaRPr lang="en-US" altLang="zh-CN" sz="1350" b="1" kern="0" dirty="0">
              <a:solidFill>
                <a:srgbClr val="0000FF"/>
              </a:solidFill>
              <a:latin typeface="微软雅黑" pitchFamily="34" charset="-122"/>
              <a:cs typeface="Arial" pitchFamily="34" charset="0"/>
            </a:endParaRPr>
          </a:p>
        </p:txBody>
      </p:sp>
      <p:sp>
        <p:nvSpPr>
          <p:cNvPr id="215" name="L 形 214"/>
          <p:cNvSpPr/>
          <p:nvPr/>
        </p:nvSpPr>
        <p:spPr bwMode="auto">
          <a:xfrm rot="16200000">
            <a:off x="6932394" y="1751233"/>
            <a:ext cx="1302958" cy="4345872"/>
          </a:xfrm>
          <a:prstGeom prst="corner">
            <a:avLst>
              <a:gd name="adj1" fmla="val 111678"/>
              <a:gd name="adj2" fmla="val 43514"/>
            </a:avLst>
          </a:prstGeom>
          <a:noFill/>
          <a:ln w="12700" cap="flat" cmpd="sng" algn="ctr">
            <a:solidFill>
              <a:sysClr val="windowText" lastClr="000000"/>
            </a:solidFill>
            <a:prstDash val="solid"/>
            <a:round/>
            <a:headEnd type="none" w="med" len="med"/>
            <a:tailEnd type="none" w="med" len="med"/>
          </a:ln>
          <a:effectLst/>
        </p:spPr>
        <p:txBody>
          <a:bodyPr vert="horz" wrap="square" lIns="79111" tIns="39556" rIns="79111" bIns="39556" numCol="1" rtlCol="0" anchor="t" anchorCtr="0" compatLnSpc="1">
            <a:prstTxWarp prst="textNoShape">
              <a:avLst/>
            </a:prstTxWarp>
            <a:noAutofit/>
          </a:bodyPr>
          <a:lstStyle/>
          <a:p>
            <a:pPr marL="128597" defTabSz="800746">
              <a:buClr>
                <a:srgbClr val="CC9900"/>
              </a:buClr>
              <a:buFont typeface="Wingdings" pitchFamily="2" charset="2"/>
              <a:buChar char="n"/>
              <a:defRPr/>
            </a:pPr>
            <a:endParaRPr lang="zh-CN" altLang="en-US" sz="750" kern="0" dirty="0">
              <a:solidFill>
                <a:sysClr val="windowText" lastClr="000000"/>
              </a:solidFill>
              <a:latin typeface="微软雅黑" pitchFamily="34" charset="-122"/>
            </a:endParaRPr>
          </a:p>
        </p:txBody>
      </p:sp>
      <p:sp>
        <p:nvSpPr>
          <p:cNvPr id="216" name="圆角矩形 215"/>
          <p:cNvSpPr/>
          <p:nvPr/>
        </p:nvSpPr>
        <p:spPr bwMode="auto">
          <a:xfrm>
            <a:off x="2454698" y="3593132"/>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17" name="TextBox 253"/>
          <p:cNvSpPr txBox="1"/>
          <p:nvPr/>
        </p:nvSpPr>
        <p:spPr>
          <a:xfrm>
            <a:off x="2411461" y="3601750"/>
            <a:ext cx="746954"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基础属性</a:t>
            </a:r>
          </a:p>
        </p:txBody>
      </p:sp>
      <p:sp>
        <p:nvSpPr>
          <p:cNvPr id="218" name="圆角矩形 217"/>
          <p:cNvSpPr/>
          <p:nvPr/>
        </p:nvSpPr>
        <p:spPr bwMode="auto">
          <a:xfrm>
            <a:off x="3105754" y="4210637"/>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67" tIns="45684" rIns="91367" bIns="45684"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19" name="TextBox 255"/>
          <p:cNvSpPr txBox="1"/>
          <p:nvPr/>
        </p:nvSpPr>
        <p:spPr>
          <a:xfrm>
            <a:off x="3020084" y="4176622"/>
            <a:ext cx="746956" cy="323093"/>
          </a:xfrm>
          <a:prstGeom prst="rect">
            <a:avLst/>
          </a:prstGeom>
          <a:noFill/>
        </p:spPr>
        <p:txBody>
          <a:bodyPr wrap="square" lIns="91367" tIns="45684" rIns="91367" bIns="45684" rtlCol="0">
            <a:spAutoFit/>
          </a:bodyPr>
          <a:lstStyle/>
          <a:p>
            <a:pPr defTabSz="1217527"/>
            <a:r>
              <a:rPr lang="en-US" altLang="zh-CN" sz="750" b="1" dirty="0">
                <a:solidFill>
                  <a:prstClr val="black"/>
                </a:solidFill>
                <a:latin typeface="微软雅黑" pitchFamily="34" charset="-122"/>
              </a:rPr>
              <a:t>DWD</a:t>
            </a:r>
          </a:p>
          <a:p>
            <a:pPr defTabSz="1217527"/>
            <a:r>
              <a:rPr lang="zh-CN" altLang="en-US" sz="750" b="1" dirty="0">
                <a:solidFill>
                  <a:prstClr val="black"/>
                </a:solidFill>
                <a:latin typeface="微软雅黑" pitchFamily="34" charset="-122"/>
              </a:rPr>
              <a:t>整合层模型</a:t>
            </a:r>
          </a:p>
        </p:txBody>
      </p:sp>
      <p:sp>
        <p:nvSpPr>
          <p:cNvPr id="220" name="圆角矩形 219"/>
          <p:cNvSpPr/>
          <p:nvPr/>
        </p:nvSpPr>
        <p:spPr bwMode="auto">
          <a:xfrm>
            <a:off x="5645608" y="4201802"/>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21" name="TextBox 257"/>
          <p:cNvSpPr txBox="1"/>
          <p:nvPr/>
        </p:nvSpPr>
        <p:spPr>
          <a:xfrm>
            <a:off x="5582042" y="4198103"/>
            <a:ext cx="958802"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数据源管理</a:t>
            </a:r>
          </a:p>
        </p:txBody>
      </p:sp>
      <p:sp>
        <p:nvSpPr>
          <p:cNvPr id="222" name="圆角矩形 221"/>
          <p:cNvSpPr/>
          <p:nvPr/>
        </p:nvSpPr>
        <p:spPr bwMode="auto">
          <a:xfrm>
            <a:off x="8437984" y="3627478"/>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23" name="圆角矩形 222"/>
          <p:cNvSpPr/>
          <p:nvPr/>
        </p:nvSpPr>
        <p:spPr bwMode="auto">
          <a:xfrm>
            <a:off x="9097406" y="3627478"/>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24" name="圆角矩形 223"/>
          <p:cNvSpPr/>
          <p:nvPr/>
        </p:nvSpPr>
        <p:spPr bwMode="auto">
          <a:xfrm>
            <a:off x="9895019" y="3262796"/>
            <a:ext cx="1708221" cy="1239916"/>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11" tIns="39556" rIns="79111" bIns="39556"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225" name="TextBox 261"/>
          <p:cNvSpPr txBox="1"/>
          <p:nvPr/>
        </p:nvSpPr>
        <p:spPr>
          <a:xfrm>
            <a:off x="10250897" y="3262796"/>
            <a:ext cx="761535" cy="207642"/>
          </a:xfrm>
          <a:prstGeom prst="rect">
            <a:avLst/>
          </a:prstGeom>
          <a:noFill/>
        </p:spPr>
        <p:txBody>
          <a:bodyPr wrap="none" lIns="91335" tIns="45667" rIns="91335" bIns="45667" rtlCol="0">
            <a:spAutoFit/>
          </a:bodyPr>
          <a:lstStyle/>
          <a:p>
            <a:pPr defTabSz="405934"/>
            <a:r>
              <a:rPr lang="zh-CN" altLang="en-US" sz="750" dirty="0">
                <a:solidFill>
                  <a:prstClr val="black"/>
                </a:solidFill>
                <a:latin typeface="微软雅黑" pitchFamily="34" charset="-122"/>
              </a:rPr>
              <a:t>数据研发工具</a:t>
            </a:r>
          </a:p>
        </p:txBody>
      </p:sp>
      <p:sp>
        <p:nvSpPr>
          <p:cNvPr id="226" name="圆角矩形 225"/>
          <p:cNvSpPr/>
          <p:nvPr/>
        </p:nvSpPr>
        <p:spPr bwMode="auto">
          <a:xfrm>
            <a:off x="10831842" y="3627478"/>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27" name="TextBox 263"/>
          <p:cNvSpPr txBox="1"/>
          <p:nvPr/>
        </p:nvSpPr>
        <p:spPr>
          <a:xfrm>
            <a:off x="10785108" y="3633737"/>
            <a:ext cx="746954"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指标归一</a:t>
            </a:r>
          </a:p>
        </p:txBody>
      </p:sp>
      <p:sp>
        <p:nvSpPr>
          <p:cNvPr id="228" name="圆角矩形 227"/>
          <p:cNvSpPr/>
          <p:nvPr/>
        </p:nvSpPr>
        <p:spPr bwMode="auto">
          <a:xfrm>
            <a:off x="10188091" y="4138032"/>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29" name="TextBox 265"/>
          <p:cNvSpPr txBox="1"/>
          <p:nvPr/>
        </p:nvSpPr>
        <p:spPr>
          <a:xfrm>
            <a:off x="10120822" y="4115858"/>
            <a:ext cx="746954"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数据版本对比</a:t>
            </a:r>
          </a:p>
        </p:txBody>
      </p:sp>
      <p:sp>
        <p:nvSpPr>
          <p:cNvPr id="230" name="圆角矩形 229"/>
          <p:cNvSpPr/>
          <p:nvPr/>
        </p:nvSpPr>
        <p:spPr bwMode="auto">
          <a:xfrm>
            <a:off x="10177394" y="3630409"/>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31" name="TextBox 267"/>
          <p:cNvSpPr txBox="1"/>
          <p:nvPr/>
        </p:nvSpPr>
        <p:spPr>
          <a:xfrm>
            <a:off x="10143878" y="3630408"/>
            <a:ext cx="746954" cy="238361"/>
          </a:xfrm>
          <a:prstGeom prst="rect">
            <a:avLst/>
          </a:prstGeom>
          <a:noFill/>
        </p:spPr>
        <p:txBody>
          <a:bodyPr wrap="square" lIns="121759" tIns="60878" rIns="121759" bIns="60878" rtlCol="0">
            <a:spAutoFit/>
          </a:bodyPr>
          <a:lstStyle/>
          <a:p>
            <a:pPr defTabSz="1217527"/>
            <a:r>
              <a:rPr lang="en-US" altLang="zh-CN" sz="750" b="1" dirty="0">
                <a:solidFill>
                  <a:prstClr val="black"/>
                </a:solidFill>
                <a:latin typeface="微软雅黑" pitchFamily="34" charset="-122"/>
              </a:rPr>
              <a:t>SQL</a:t>
            </a:r>
            <a:r>
              <a:rPr lang="zh-CN" altLang="en-US" sz="750" b="1" dirty="0">
                <a:solidFill>
                  <a:prstClr val="black"/>
                </a:solidFill>
                <a:latin typeface="微软雅黑" pitchFamily="34" charset="-122"/>
              </a:rPr>
              <a:t>扫描</a:t>
            </a:r>
          </a:p>
        </p:txBody>
      </p:sp>
      <p:sp>
        <p:nvSpPr>
          <p:cNvPr id="232" name="圆角矩形 231"/>
          <p:cNvSpPr/>
          <p:nvPr/>
        </p:nvSpPr>
        <p:spPr bwMode="auto">
          <a:xfrm>
            <a:off x="10818861" y="4147341"/>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233" name="TextBox 269"/>
          <p:cNvSpPr txBox="1"/>
          <p:nvPr/>
        </p:nvSpPr>
        <p:spPr>
          <a:xfrm>
            <a:off x="10751593" y="4125168"/>
            <a:ext cx="746954"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无码化</a:t>
            </a:r>
            <a:endParaRPr lang="en-US" altLang="zh-CN" sz="750" b="1" dirty="0">
              <a:solidFill>
                <a:prstClr val="black"/>
              </a:solidFill>
              <a:latin typeface="微软雅黑" pitchFamily="34" charset="-122"/>
            </a:endParaRPr>
          </a:p>
          <a:p>
            <a:pPr defTabSz="1217527"/>
            <a:r>
              <a:rPr lang="en-US" altLang="zh-CN" sz="750" b="1" dirty="0">
                <a:solidFill>
                  <a:prstClr val="black"/>
                </a:solidFill>
                <a:latin typeface="微软雅黑" pitchFamily="34" charset="-122"/>
              </a:rPr>
              <a:t>ETL</a:t>
            </a:r>
            <a:r>
              <a:rPr lang="zh-CN" altLang="en-US" sz="750" b="1" dirty="0">
                <a:solidFill>
                  <a:prstClr val="black"/>
                </a:solidFill>
                <a:latin typeface="微软雅黑" pitchFamily="34" charset="-122"/>
              </a:rPr>
              <a:t>框架</a:t>
            </a:r>
          </a:p>
        </p:txBody>
      </p:sp>
      <p:sp>
        <p:nvSpPr>
          <p:cNvPr id="234" name="TextBox 270"/>
          <p:cNvSpPr txBox="1"/>
          <p:nvPr/>
        </p:nvSpPr>
        <p:spPr>
          <a:xfrm>
            <a:off x="8764976" y="4150895"/>
            <a:ext cx="736502"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数据</a:t>
            </a:r>
            <a:endParaRPr lang="en-US" altLang="zh-CN" sz="750" b="1" dirty="0">
              <a:solidFill>
                <a:prstClr val="black"/>
              </a:solidFill>
              <a:latin typeface="微软雅黑" pitchFamily="34" charset="-122"/>
            </a:endParaRPr>
          </a:p>
          <a:p>
            <a:pPr defTabSz="1217527"/>
            <a:r>
              <a:rPr lang="zh-CN" altLang="en-US" sz="750" b="1" dirty="0">
                <a:solidFill>
                  <a:prstClr val="black"/>
                </a:solidFill>
                <a:latin typeface="微软雅黑" pitchFamily="34" charset="-122"/>
              </a:rPr>
              <a:t>热力图</a:t>
            </a:r>
          </a:p>
        </p:txBody>
      </p:sp>
      <p:sp>
        <p:nvSpPr>
          <p:cNvPr id="235" name="圆角矩形 234"/>
          <p:cNvSpPr/>
          <p:nvPr/>
        </p:nvSpPr>
        <p:spPr bwMode="auto">
          <a:xfrm>
            <a:off x="8837300" y="4211970"/>
            <a:ext cx="567161" cy="29685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23" name="圆角矩形 122"/>
          <p:cNvSpPr/>
          <p:nvPr/>
        </p:nvSpPr>
        <p:spPr bwMode="auto">
          <a:xfrm>
            <a:off x="2848605" y="5961437"/>
            <a:ext cx="854110"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24" name="TextBox 301"/>
          <p:cNvSpPr txBox="1"/>
          <p:nvPr/>
        </p:nvSpPr>
        <p:spPr>
          <a:xfrm>
            <a:off x="2919781" y="5961436"/>
            <a:ext cx="85411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华为公有云</a:t>
            </a:r>
          </a:p>
        </p:txBody>
      </p:sp>
      <p:sp>
        <p:nvSpPr>
          <p:cNvPr id="125" name="圆角矩形 124"/>
          <p:cNvSpPr/>
          <p:nvPr/>
        </p:nvSpPr>
        <p:spPr bwMode="auto">
          <a:xfrm>
            <a:off x="3987419" y="5961437"/>
            <a:ext cx="854110"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26" name="TextBox 303"/>
          <p:cNvSpPr txBox="1"/>
          <p:nvPr/>
        </p:nvSpPr>
        <p:spPr>
          <a:xfrm>
            <a:off x="4058595" y="5961436"/>
            <a:ext cx="85411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第三方公有云</a:t>
            </a:r>
          </a:p>
        </p:txBody>
      </p:sp>
      <p:sp>
        <p:nvSpPr>
          <p:cNvPr id="127" name="圆角矩形 126"/>
          <p:cNvSpPr/>
          <p:nvPr/>
        </p:nvSpPr>
        <p:spPr bwMode="auto">
          <a:xfrm>
            <a:off x="9040906" y="5978016"/>
            <a:ext cx="640583"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28" name="TextBox 305"/>
          <p:cNvSpPr txBox="1"/>
          <p:nvPr/>
        </p:nvSpPr>
        <p:spPr>
          <a:xfrm>
            <a:off x="9112083" y="5978015"/>
            <a:ext cx="85411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计算</a:t>
            </a:r>
          </a:p>
        </p:txBody>
      </p:sp>
      <p:sp>
        <p:nvSpPr>
          <p:cNvPr id="129" name="圆角矩形 128"/>
          <p:cNvSpPr/>
          <p:nvPr/>
        </p:nvSpPr>
        <p:spPr bwMode="auto">
          <a:xfrm>
            <a:off x="9823841" y="5961437"/>
            <a:ext cx="640583"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30" name="TextBox 307"/>
          <p:cNvSpPr txBox="1"/>
          <p:nvPr/>
        </p:nvSpPr>
        <p:spPr>
          <a:xfrm>
            <a:off x="9895018" y="5961436"/>
            <a:ext cx="85411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存储</a:t>
            </a:r>
          </a:p>
        </p:txBody>
      </p:sp>
      <p:sp>
        <p:nvSpPr>
          <p:cNvPr id="131" name="圆角矩形 130"/>
          <p:cNvSpPr/>
          <p:nvPr/>
        </p:nvSpPr>
        <p:spPr bwMode="auto">
          <a:xfrm>
            <a:off x="10606776" y="5961437"/>
            <a:ext cx="640583"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kern="0" dirty="0">
              <a:solidFill>
                <a:prstClr val="black"/>
              </a:solidFill>
              <a:latin typeface="微软雅黑" pitchFamily="34" charset="-122"/>
            </a:endParaRPr>
          </a:p>
        </p:txBody>
      </p:sp>
      <p:sp>
        <p:nvSpPr>
          <p:cNvPr id="132" name="TextBox 309"/>
          <p:cNvSpPr txBox="1"/>
          <p:nvPr/>
        </p:nvSpPr>
        <p:spPr>
          <a:xfrm>
            <a:off x="10677952" y="5961436"/>
            <a:ext cx="854110" cy="238361"/>
          </a:xfrm>
          <a:prstGeom prst="rect">
            <a:avLst/>
          </a:prstGeom>
          <a:noFill/>
        </p:spPr>
        <p:txBody>
          <a:bodyPr wrap="square" lIns="121759" tIns="60878" rIns="121759" bIns="60878" rtlCol="0">
            <a:spAutoFit/>
          </a:bodyPr>
          <a:lstStyle/>
          <a:p>
            <a:pPr defTabSz="1217527"/>
            <a:r>
              <a:rPr lang="zh-CN" altLang="en-US" sz="750" dirty="0">
                <a:solidFill>
                  <a:prstClr val="black"/>
                </a:solidFill>
                <a:latin typeface="微软雅黑" pitchFamily="34" charset="-122"/>
              </a:rPr>
              <a:t>网络</a:t>
            </a:r>
          </a:p>
        </p:txBody>
      </p:sp>
      <p:grpSp>
        <p:nvGrpSpPr>
          <p:cNvPr id="133" name="组合 132"/>
          <p:cNvGrpSpPr/>
          <p:nvPr/>
        </p:nvGrpSpPr>
        <p:grpSpPr>
          <a:xfrm>
            <a:off x="1977798" y="5060473"/>
            <a:ext cx="854110" cy="238361"/>
            <a:chOff x="2049835" y="5808931"/>
            <a:chExt cx="864096" cy="235328"/>
          </a:xfrm>
        </p:grpSpPr>
        <p:sp>
          <p:nvSpPr>
            <p:cNvPr id="176" name="圆角矩形 175"/>
            <p:cNvSpPr/>
            <p:nvPr/>
          </p:nvSpPr>
          <p:spPr bwMode="auto">
            <a:xfrm>
              <a:off x="2066727" y="5821631"/>
              <a:ext cx="648072" cy="22106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77" name="TextBox 311"/>
            <p:cNvSpPr txBox="1"/>
            <p:nvPr/>
          </p:nvSpPr>
          <p:spPr>
            <a:xfrm>
              <a:off x="2049835" y="5808931"/>
              <a:ext cx="864096" cy="235328"/>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采集</a:t>
              </a:r>
              <a:r>
                <a:rPr lang="en-US" altLang="zh-CN" sz="750" b="1" dirty="0">
                  <a:solidFill>
                    <a:prstClr val="black"/>
                  </a:solidFill>
                  <a:latin typeface="微软雅黑" pitchFamily="34" charset="-122"/>
                </a:rPr>
                <a:t>Agent</a:t>
              </a:r>
              <a:endParaRPr lang="zh-CN" altLang="en-US" sz="750" b="1" dirty="0">
                <a:solidFill>
                  <a:prstClr val="black"/>
                </a:solidFill>
                <a:latin typeface="微软雅黑" pitchFamily="34" charset="-122"/>
              </a:endParaRPr>
            </a:p>
          </p:txBody>
        </p:sp>
      </p:grpSp>
      <p:grpSp>
        <p:nvGrpSpPr>
          <p:cNvPr id="134" name="组合 133"/>
          <p:cNvGrpSpPr/>
          <p:nvPr/>
        </p:nvGrpSpPr>
        <p:grpSpPr>
          <a:xfrm>
            <a:off x="3045313" y="5060453"/>
            <a:ext cx="854110" cy="238361"/>
            <a:chOff x="2049835" y="5808931"/>
            <a:chExt cx="864096" cy="235328"/>
          </a:xfrm>
        </p:grpSpPr>
        <p:sp>
          <p:nvSpPr>
            <p:cNvPr id="174" name="圆角矩形 173"/>
            <p:cNvSpPr/>
            <p:nvPr/>
          </p:nvSpPr>
          <p:spPr bwMode="auto">
            <a:xfrm>
              <a:off x="2066727" y="5821631"/>
              <a:ext cx="648072" cy="22106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75" name="TextBox 318"/>
            <p:cNvSpPr txBox="1"/>
            <p:nvPr/>
          </p:nvSpPr>
          <p:spPr>
            <a:xfrm>
              <a:off x="2049835" y="5808931"/>
              <a:ext cx="864096" cy="235328"/>
            </a:xfrm>
            <a:prstGeom prst="rect">
              <a:avLst/>
            </a:prstGeom>
            <a:noFill/>
          </p:spPr>
          <p:txBody>
            <a:bodyPr wrap="square" lIns="121759" tIns="60878" rIns="121759" bIns="60878" rtlCol="0">
              <a:spAutoFit/>
            </a:bodyPr>
            <a:lstStyle/>
            <a:p>
              <a:pPr defTabSz="1217527"/>
              <a:r>
                <a:rPr lang="en-US" altLang="zh-CN" sz="750" b="1" dirty="0" err="1">
                  <a:solidFill>
                    <a:prstClr val="black"/>
                  </a:solidFill>
                  <a:latin typeface="微软雅黑" pitchFamily="34" charset="-122"/>
                </a:rPr>
                <a:t>kafka</a:t>
              </a:r>
              <a:endParaRPr lang="zh-CN" altLang="en-US" sz="750" b="1" dirty="0">
                <a:solidFill>
                  <a:prstClr val="black"/>
                </a:solidFill>
                <a:latin typeface="微软雅黑" pitchFamily="34" charset="-122"/>
              </a:endParaRPr>
            </a:p>
          </p:txBody>
        </p:sp>
      </p:grpSp>
      <p:sp>
        <p:nvSpPr>
          <p:cNvPr id="135" name="圆角矩形 134"/>
          <p:cNvSpPr/>
          <p:nvPr/>
        </p:nvSpPr>
        <p:spPr bwMode="auto">
          <a:xfrm>
            <a:off x="4628002" y="4781594"/>
            <a:ext cx="640583"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36" name="TextBox 320"/>
          <p:cNvSpPr txBox="1"/>
          <p:nvPr/>
        </p:nvSpPr>
        <p:spPr>
          <a:xfrm>
            <a:off x="4699178" y="4781593"/>
            <a:ext cx="85411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批处理</a:t>
            </a:r>
          </a:p>
        </p:txBody>
      </p:sp>
      <p:sp>
        <p:nvSpPr>
          <p:cNvPr id="137" name="圆角矩形 136"/>
          <p:cNvSpPr/>
          <p:nvPr/>
        </p:nvSpPr>
        <p:spPr bwMode="auto">
          <a:xfrm>
            <a:off x="5410937" y="4765016"/>
            <a:ext cx="640583"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38" name="TextBox 322"/>
          <p:cNvSpPr txBox="1"/>
          <p:nvPr/>
        </p:nvSpPr>
        <p:spPr>
          <a:xfrm>
            <a:off x="5482113" y="4765015"/>
            <a:ext cx="85411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流处理</a:t>
            </a:r>
          </a:p>
        </p:txBody>
      </p:sp>
      <p:grpSp>
        <p:nvGrpSpPr>
          <p:cNvPr id="139" name="组合 138"/>
          <p:cNvGrpSpPr/>
          <p:nvPr/>
        </p:nvGrpSpPr>
        <p:grpSpPr>
          <a:xfrm>
            <a:off x="6118429" y="4742995"/>
            <a:ext cx="2361357" cy="261547"/>
            <a:chOff x="5637535" y="6563444"/>
            <a:chExt cx="2388964" cy="258219"/>
          </a:xfrm>
        </p:grpSpPr>
        <p:sp>
          <p:nvSpPr>
            <p:cNvPr id="168" name="圆角矩形 167"/>
            <p:cNvSpPr/>
            <p:nvPr/>
          </p:nvSpPr>
          <p:spPr bwMode="auto">
            <a:xfrm>
              <a:off x="5667127" y="6586335"/>
              <a:ext cx="648072" cy="22106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69" name="TextBox 325"/>
            <p:cNvSpPr txBox="1"/>
            <p:nvPr/>
          </p:nvSpPr>
          <p:spPr>
            <a:xfrm>
              <a:off x="5637535" y="6586335"/>
              <a:ext cx="864096" cy="235328"/>
            </a:xfrm>
            <a:prstGeom prst="rect">
              <a:avLst/>
            </a:prstGeom>
            <a:noFill/>
          </p:spPr>
          <p:txBody>
            <a:bodyPr wrap="square" lIns="121759" tIns="60878" rIns="121759" bIns="60878" rtlCol="0">
              <a:spAutoFit/>
            </a:bodyPr>
            <a:lstStyle/>
            <a:p>
              <a:pPr defTabSz="1217527"/>
              <a:r>
                <a:rPr lang="en-US" altLang="zh-CN" sz="750" b="1" dirty="0">
                  <a:solidFill>
                    <a:prstClr val="black"/>
                  </a:solidFill>
                  <a:latin typeface="微软雅黑" pitchFamily="34" charset="-122"/>
                </a:rPr>
                <a:t>OLAP</a:t>
              </a:r>
              <a:r>
                <a:rPr lang="zh-CN" altLang="en-US" sz="750" b="1" dirty="0">
                  <a:solidFill>
                    <a:prstClr val="black"/>
                  </a:solidFill>
                  <a:latin typeface="微软雅黑" pitchFamily="34" charset="-122"/>
                </a:rPr>
                <a:t>引擎</a:t>
              </a:r>
            </a:p>
          </p:txBody>
        </p:sp>
        <p:sp>
          <p:nvSpPr>
            <p:cNvPr id="170" name="圆角矩形 169"/>
            <p:cNvSpPr/>
            <p:nvPr/>
          </p:nvSpPr>
          <p:spPr bwMode="auto">
            <a:xfrm>
              <a:off x="6408415" y="6569968"/>
              <a:ext cx="648072" cy="22106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71" name="TextBox 327"/>
            <p:cNvSpPr txBox="1"/>
            <p:nvPr/>
          </p:nvSpPr>
          <p:spPr>
            <a:xfrm>
              <a:off x="6480423" y="6569968"/>
              <a:ext cx="864096" cy="235328"/>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搜索引擎</a:t>
              </a:r>
            </a:p>
          </p:txBody>
        </p:sp>
        <p:sp>
          <p:nvSpPr>
            <p:cNvPr id="172" name="圆角矩形 171"/>
            <p:cNvSpPr/>
            <p:nvPr/>
          </p:nvSpPr>
          <p:spPr bwMode="auto">
            <a:xfrm>
              <a:off x="7128495" y="6563444"/>
              <a:ext cx="648072" cy="22106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73" name="TextBox 330"/>
            <p:cNvSpPr txBox="1"/>
            <p:nvPr/>
          </p:nvSpPr>
          <p:spPr>
            <a:xfrm>
              <a:off x="7162403" y="6563444"/>
              <a:ext cx="864096" cy="235328"/>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图计算</a:t>
              </a:r>
            </a:p>
          </p:txBody>
        </p:sp>
      </p:grpSp>
      <p:sp>
        <p:nvSpPr>
          <p:cNvPr id="140" name="圆角矩形 139"/>
          <p:cNvSpPr/>
          <p:nvPr/>
        </p:nvSpPr>
        <p:spPr bwMode="auto">
          <a:xfrm>
            <a:off x="4644698" y="5163384"/>
            <a:ext cx="640583"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41" name="TextBox 336"/>
          <p:cNvSpPr txBox="1"/>
          <p:nvPr/>
        </p:nvSpPr>
        <p:spPr>
          <a:xfrm>
            <a:off x="4615449" y="5163384"/>
            <a:ext cx="854110" cy="238361"/>
          </a:xfrm>
          <a:prstGeom prst="rect">
            <a:avLst/>
          </a:prstGeom>
          <a:noFill/>
        </p:spPr>
        <p:txBody>
          <a:bodyPr wrap="square" lIns="121759" tIns="60878" rIns="121759" bIns="60878" rtlCol="0">
            <a:spAutoFit/>
          </a:bodyPr>
          <a:lstStyle/>
          <a:p>
            <a:pPr defTabSz="1217527"/>
            <a:r>
              <a:rPr lang="en-US" altLang="zh-CN" sz="750" b="1" dirty="0">
                <a:solidFill>
                  <a:prstClr val="black"/>
                </a:solidFill>
                <a:latin typeface="微软雅黑" pitchFamily="34" charset="-122"/>
              </a:rPr>
              <a:t>HDFS</a:t>
            </a:r>
            <a:endParaRPr lang="zh-CN" altLang="en-US" sz="750" b="1" dirty="0">
              <a:solidFill>
                <a:prstClr val="black"/>
              </a:solidFill>
              <a:latin typeface="微软雅黑" pitchFamily="34" charset="-122"/>
            </a:endParaRPr>
          </a:p>
        </p:txBody>
      </p:sp>
      <p:sp>
        <p:nvSpPr>
          <p:cNvPr id="142" name="圆角矩形 141"/>
          <p:cNvSpPr/>
          <p:nvPr/>
        </p:nvSpPr>
        <p:spPr bwMode="auto">
          <a:xfrm>
            <a:off x="5415080" y="5159671"/>
            <a:ext cx="640583"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43" name="TextBox 338"/>
          <p:cNvSpPr txBox="1"/>
          <p:nvPr/>
        </p:nvSpPr>
        <p:spPr>
          <a:xfrm>
            <a:off x="5436043" y="5146806"/>
            <a:ext cx="854110" cy="238361"/>
          </a:xfrm>
          <a:prstGeom prst="rect">
            <a:avLst/>
          </a:prstGeom>
          <a:noFill/>
        </p:spPr>
        <p:txBody>
          <a:bodyPr wrap="square" lIns="121759" tIns="60878" rIns="121759" bIns="60878" rtlCol="0">
            <a:spAutoFit/>
          </a:bodyPr>
          <a:lstStyle/>
          <a:p>
            <a:pPr defTabSz="1217527"/>
            <a:r>
              <a:rPr lang="en-US" altLang="zh-CN" sz="750" b="1" dirty="0">
                <a:solidFill>
                  <a:prstClr val="black"/>
                </a:solidFill>
                <a:latin typeface="微软雅黑" pitchFamily="34" charset="-122"/>
              </a:rPr>
              <a:t>Tachyon</a:t>
            </a:r>
            <a:endParaRPr lang="zh-CN" altLang="en-US" sz="750" b="1" dirty="0">
              <a:solidFill>
                <a:prstClr val="black"/>
              </a:solidFill>
              <a:latin typeface="微软雅黑" pitchFamily="34" charset="-122"/>
            </a:endParaRPr>
          </a:p>
        </p:txBody>
      </p:sp>
      <p:sp>
        <p:nvSpPr>
          <p:cNvPr id="144" name="圆角矩形 143"/>
          <p:cNvSpPr/>
          <p:nvPr/>
        </p:nvSpPr>
        <p:spPr bwMode="auto">
          <a:xfrm>
            <a:off x="6164498" y="5165926"/>
            <a:ext cx="640583"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45" name="TextBox 340"/>
          <p:cNvSpPr txBox="1"/>
          <p:nvPr/>
        </p:nvSpPr>
        <p:spPr>
          <a:xfrm>
            <a:off x="6198015" y="5140198"/>
            <a:ext cx="854110" cy="238361"/>
          </a:xfrm>
          <a:prstGeom prst="rect">
            <a:avLst/>
          </a:prstGeom>
          <a:noFill/>
        </p:spPr>
        <p:txBody>
          <a:bodyPr wrap="square" lIns="121759" tIns="60878" rIns="121759" bIns="60878" rtlCol="0">
            <a:spAutoFit/>
          </a:bodyPr>
          <a:lstStyle/>
          <a:p>
            <a:pPr defTabSz="1217527"/>
            <a:r>
              <a:rPr lang="en-US" altLang="zh-CN" sz="750" b="1" dirty="0" err="1">
                <a:solidFill>
                  <a:prstClr val="black"/>
                </a:solidFill>
                <a:latin typeface="微软雅黑" pitchFamily="34" charset="-122"/>
              </a:rPr>
              <a:t>HBase</a:t>
            </a:r>
            <a:endParaRPr lang="zh-CN" altLang="en-US" sz="750" b="1" dirty="0">
              <a:solidFill>
                <a:prstClr val="black"/>
              </a:solidFill>
              <a:latin typeface="微软雅黑" pitchFamily="34" charset="-122"/>
            </a:endParaRPr>
          </a:p>
        </p:txBody>
      </p:sp>
      <p:sp>
        <p:nvSpPr>
          <p:cNvPr id="146" name="圆角矩形 145"/>
          <p:cNvSpPr/>
          <p:nvPr/>
        </p:nvSpPr>
        <p:spPr bwMode="auto">
          <a:xfrm>
            <a:off x="6892586" y="5178790"/>
            <a:ext cx="640583"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47" name="TextBox 342"/>
          <p:cNvSpPr txBox="1"/>
          <p:nvPr/>
        </p:nvSpPr>
        <p:spPr>
          <a:xfrm>
            <a:off x="6926103" y="5153062"/>
            <a:ext cx="854110" cy="238361"/>
          </a:xfrm>
          <a:prstGeom prst="rect">
            <a:avLst/>
          </a:prstGeom>
          <a:noFill/>
        </p:spPr>
        <p:txBody>
          <a:bodyPr wrap="square" lIns="121759" tIns="60878" rIns="121759" bIns="60878" rtlCol="0">
            <a:spAutoFit/>
          </a:bodyPr>
          <a:lstStyle/>
          <a:p>
            <a:pPr defTabSz="1217527"/>
            <a:r>
              <a:rPr lang="en-US" altLang="zh-CN" sz="750" b="1" dirty="0" err="1">
                <a:solidFill>
                  <a:prstClr val="black"/>
                </a:solidFill>
                <a:latin typeface="微软雅黑" pitchFamily="34" charset="-122"/>
              </a:rPr>
              <a:t>Redis</a:t>
            </a:r>
            <a:endParaRPr lang="zh-CN" altLang="en-US" sz="750" b="1" dirty="0">
              <a:solidFill>
                <a:prstClr val="black"/>
              </a:solidFill>
              <a:latin typeface="微软雅黑" pitchFamily="34" charset="-122"/>
            </a:endParaRPr>
          </a:p>
        </p:txBody>
      </p:sp>
      <p:sp>
        <p:nvSpPr>
          <p:cNvPr id="148" name="圆角矩形 147"/>
          <p:cNvSpPr/>
          <p:nvPr/>
        </p:nvSpPr>
        <p:spPr bwMode="auto">
          <a:xfrm>
            <a:off x="8534266" y="4905985"/>
            <a:ext cx="854110"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49" name="TextBox 344"/>
          <p:cNvSpPr txBox="1"/>
          <p:nvPr/>
        </p:nvSpPr>
        <p:spPr>
          <a:xfrm>
            <a:off x="8542676" y="4905984"/>
            <a:ext cx="85411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全球化</a:t>
            </a:r>
            <a:r>
              <a:rPr lang="en-US" altLang="zh-CN" sz="750" b="1" dirty="0">
                <a:solidFill>
                  <a:prstClr val="black"/>
                </a:solidFill>
                <a:latin typeface="微软雅黑" pitchFamily="34" charset="-122"/>
              </a:rPr>
              <a:t>/</a:t>
            </a:r>
            <a:r>
              <a:rPr lang="zh-CN" altLang="en-US" sz="750" b="1" dirty="0">
                <a:solidFill>
                  <a:prstClr val="black"/>
                </a:solidFill>
                <a:latin typeface="微软雅黑" pitchFamily="34" charset="-122"/>
              </a:rPr>
              <a:t>灾备</a:t>
            </a:r>
          </a:p>
        </p:txBody>
      </p:sp>
      <p:sp>
        <p:nvSpPr>
          <p:cNvPr id="150" name="圆角矩形 149"/>
          <p:cNvSpPr/>
          <p:nvPr/>
        </p:nvSpPr>
        <p:spPr bwMode="auto">
          <a:xfrm>
            <a:off x="8546819" y="5197730"/>
            <a:ext cx="841557" cy="21517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51" name="TextBox 346"/>
          <p:cNvSpPr txBox="1"/>
          <p:nvPr/>
        </p:nvSpPr>
        <p:spPr>
          <a:xfrm>
            <a:off x="8454803" y="5188986"/>
            <a:ext cx="1168064"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安装、配置、监控</a:t>
            </a:r>
          </a:p>
        </p:txBody>
      </p:sp>
      <p:sp>
        <p:nvSpPr>
          <p:cNvPr id="152" name="圆角矩形 151"/>
          <p:cNvSpPr/>
          <p:nvPr/>
        </p:nvSpPr>
        <p:spPr bwMode="auto">
          <a:xfrm>
            <a:off x="9601904" y="4879647"/>
            <a:ext cx="854110" cy="223917"/>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53" name="TextBox 348"/>
          <p:cNvSpPr txBox="1"/>
          <p:nvPr/>
        </p:nvSpPr>
        <p:spPr>
          <a:xfrm>
            <a:off x="9610314" y="4879646"/>
            <a:ext cx="85411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任务调度管理</a:t>
            </a:r>
          </a:p>
        </p:txBody>
      </p:sp>
      <p:sp>
        <p:nvSpPr>
          <p:cNvPr id="154" name="圆角矩形 153"/>
          <p:cNvSpPr/>
          <p:nvPr/>
        </p:nvSpPr>
        <p:spPr bwMode="auto">
          <a:xfrm>
            <a:off x="9614457" y="5171391"/>
            <a:ext cx="841557" cy="215173"/>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55" name="TextBox 350"/>
          <p:cNvSpPr txBox="1"/>
          <p:nvPr/>
        </p:nvSpPr>
        <p:spPr>
          <a:xfrm>
            <a:off x="9606048" y="5146274"/>
            <a:ext cx="1168064"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集群资源调度</a:t>
            </a:r>
          </a:p>
        </p:txBody>
      </p:sp>
      <p:sp>
        <p:nvSpPr>
          <p:cNvPr id="156" name="圆角矩形 155"/>
          <p:cNvSpPr/>
          <p:nvPr/>
        </p:nvSpPr>
        <p:spPr bwMode="auto">
          <a:xfrm>
            <a:off x="1865008" y="2825179"/>
            <a:ext cx="9821180" cy="291713"/>
          </a:xfrm>
          <a:prstGeom prst="roundRect">
            <a:avLst/>
          </a:prstGeom>
          <a:noFill/>
          <a:ln w="12700" cap="flat" cmpd="sng" algn="ctr">
            <a:solidFill>
              <a:sysClr val="windowText" lastClr="000000"/>
            </a:solidFill>
            <a:prstDash val="solid"/>
            <a:round/>
            <a:headEnd type="none" w="med" len="med"/>
            <a:tailEnd type="none" w="med" len="med"/>
          </a:ln>
          <a:effectLst/>
        </p:spPr>
        <p:txBody>
          <a:bodyPr vert="horz" wrap="square" lIns="79111" tIns="39556" rIns="79111" bIns="39556" numCol="1" rtlCol="0" anchor="t" anchorCtr="0" compatLnSpc="1">
            <a:prstTxWarp prst="textNoShape">
              <a:avLst/>
            </a:prstTxWarp>
            <a:noAutofit/>
          </a:bodyPr>
          <a:lstStyle/>
          <a:p>
            <a:pPr defTabSz="800746">
              <a:defRPr/>
            </a:pPr>
            <a:endParaRPr lang="zh-CN" altLang="en-US" sz="750" kern="0" dirty="0">
              <a:solidFill>
                <a:sysClr val="windowText" lastClr="000000"/>
              </a:solidFill>
              <a:latin typeface="微软雅黑" pitchFamily="34" charset="-122"/>
            </a:endParaRPr>
          </a:p>
        </p:txBody>
      </p:sp>
      <p:sp>
        <p:nvSpPr>
          <p:cNvPr id="157" name="TextBox 277"/>
          <p:cNvSpPr txBox="1"/>
          <p:nvPr/>
        </p:nvSpPr>
        <p:spPr>
          <a:xfrm>
            <a:off x="6246643" y="2825179"/>
            <a:ext cx="1441922" cy="167359"/>
          </a:xfrm>
          <a:prstGeom prst="rect">
            <a:avLst/>
          </a:prstGeom>
          <a:noFill/>
        </p:spPr>
        <p:txBody>
          <a:bodyPr wrap="square" lIns="51440" tIns="25720" rIns="51440" bIns="25720" rtlCol="0">
            <a:spAutoFit/>
          </a:bodyPr>
          <a:lstStyle/>
          <a:p>
            <a:pPr defTabSz="307100"/>
            <a:r>
              <a:rPr lang="zh-CN" altLang="en-US" sz="750" dirty="0">
                <a:solidFill>
                  <a:prstClr val="black"/>
                </a:solidFill>
                <a:latin typeface="微软雅黑" pitchFamily="34" charset="-122"/>
                <a:sym typeface="Gill Sans" pitchFamily="-109" charset="0"/>
              </a:rPr>
              <a:t>数据开放框架</a:t>
            </a:r>
          </a:p>
        </p:txBody>
      </p:sp>
      <p:sp>
        <p:nvSpPr>
          <p:cNvPr id="158" name="圆角矩形 157"/>
          <p:cNvSpPr/>
          <p:nvPr/>
        </p:nvSpPr>
        <p:spPr bwMode="auto">
          <a:xfrm>
            <a:off x="2456193" y="2825179"/>
            <a:ext cx="1104170" cy="262429"/>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59" name="TextBox 332"/>
          <p:cNvSpPr txBox="1"/>
          <p:nvPr/>
        </p:nvSpPr>
        <p:spPr>
          <a:xfrm>
            <a:off x="2412133" y="2825179"/>
            <a:ext cx="129058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数据开放权限统一管理</a:t>
            </a:r>
          </a:p>
        </p:txBody>
      </p:sp>
      <p:sp>
        <p:nvSpPr>
          <p:cNvPr id="160" name="圆角矩形 159"/>
          <p:cNvSpPr/>
          <p:nvPr/>
        </p:nvSpPr>
        <p:spPr bwMode="auto">
          <a:xfrm>
            <a:off x="3703844" y="2825179"/>
            <a:ext cx="1104170" cy="262429"/>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61" name="TextBox 352"/>
          <p:cNvSpPr txBox="1"/>
          <p:nvPr/>
        </p:nvSpPr>
        <p:spPr>
          <a:xfrm>
            <a:off x="3634678" y="2825179"/>
            <a:ext cx="1290580" cy="353777"/>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集成数据权限审批工作流</a:t>
            </a:r>
          </a:p>
        </p:txBody>
      </p:sp>
      <p:sp>
        <p:nvSpPr>
          <p:cNvPr id="162" name="圆角矩形 161"/>
          <p:cNvSpPr/>
          <p:nvPr/>
        </p:nvSpPr>
        <p:spPr bwMode="auto">
          <a:xfrm>
            <a:off x="9720400" y="2825179"/>
            <a:ext cx="1104170" cy="262429"/>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63" name="TextBox 354"/>
          <p:cNvSpPr txBox="1"/>
          <p:nvPr/>
        </p:nvSpPr>
        <p:spPr>
          <a:xfrm>
            <a:off x="9814427" y="2825179"/>
            <a:ext cx="129058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数据开放网关</a:t>
            </a:r>
          </a:p>
        </p:txBody>
      </p:sp>
      <p:sp>
        <p:nvSpPr>
          <p:cNvPr id="164" name="圆角矩形 163"/>
          <p:cNvSpPr/>
          <p:nvPr/>
        </p:nvSpPr>
        <p:spPr bwMode="auto">
          <a:xfrm>
            <a:off x="8471500" y="2825179"/>
            <a:ext cx="1104170" cy="262429"/>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759" tIns="60878" rIns="121759" bIns="60878" numCol="1" rtlCol="0" anchor="t" anchorCtr="0" compatLnSpc="1">
            <a:prstTxWarp prst="textNoShape">
              <a:avLst/>
            </a:prstTxWarp>
          </a:bodyPr>
          <a:lstStyle/>
          <a:p>
            <a:pPr defTabSz="1217527">
              <a:buClr>
                <a:srgbClr val="CC9900"/>
              </a:buClr>
              <a:buFont typeface="Wingdings" pitchFamily="2" charset="2"/>
              <a:buChar char="n"/>
              <a:defRPr/>
            </a:pPr>
            <a:endParaRPr lang="zh-CN" altLang="en-US" sz="750" b="1" kern="0" dirty="0">
              <a:solidFill>
                <a:prstClr val="black"/>
              </a:solidFill>
              <a:latin typeface="微软雅黑" pitchFamily="34" charset="-122"/>
            </a:endParaRPr>
          </a:p>
        </p:txBody>
      </p:sp>
      <p:sp>
        <p:nvSpPr>
          <p:cNvPr id="165" name="TextBox 356"/>
          <p:cNvSpPr txBox="1"/>
          <p:nvPr/>
        </p:nvSpPr>
        <p:spPr>
          <a:xfrm>
            <a:off x="8565526" y="2825179"/>
            <a:ext cx="1290580" cy="238361"/>
          </a:xfrm>
          <a:prstGeom prst="rect">
            <a:avLst/>
          </a:prstGeom>
          <a:noFill/>
        </p:spPr>
        <p:txBody>
          <a:bodyPr wrap="square" lIns="121759" tIns="60878" rIns="121759" bIns="60878" rtlCol="0">
            <a:spAutoFit/>
          </a:bodyPr>
          <a:lstStyle/>
          <a:p>
            <a:pPr defTabSz="1217527"/>
            <a:r>
              <a:rPr lang="zh-CN" altLang="en-US" sz="750" b="1" dirty="0">
                <a:solidFill>
                  <a:prstClr val="black"/>
                </a:solidFill>
                <a:latin typeface="微软雅黑" pitchFamily="34" charset="-122"/>
              </a:rPr>
              <a:t>权限到期自动处理</a:t>
            </a:r>
          </a:p>
        </p:txBody>
      </p:sp>
      <p:sp>
        <p:nvSpPr>
          <p:cNvPr id="166" name="矩形 165"/>
          <p:cNvSpPr/>
          <p:nvPr/>
        </p:nvSpPr>
        <p:spPr>
          <a:xfrm>
            <a:off x="284704" y="2219093"/>
            <a:ext cx="1975966" cy="461558"/>
          </a:xfrm>
          <a:prstGeom prst="rect">
            <a:avLst/>
          </a:prstGeom>
        </p:spPr>
        <p:txBody>
          <a:bodyPr wrap="square" lIns="91335" tIns="45667" rIns="91335" bIns="45667">
            <a:spAutoFit/>
          </a:bodyPr>
          <a:lstStyle/>
          <a:p>
            <a:pPr defTabSz="405934">
              <a:buClr>
                <a:srgbClr val="CC9900"/>
              </a:buClr>
              <a:defRPr/>
            </a:pPr>
            <a:r>
              <a:rPr lang="zh-CN" altLang="en-US" sz="1200" b="1" kern="0" dirty="0">
                <a:solidFill>
                  <a:srgbClr val="0000CC"/>
                </a:solidFill>
                <a:latin typeface="微软雅黑" pitchFamily="34" charset="-122"/>
                <a:cs typeface="Arial" pitchFamily="34" charset="0"/>
              </a:rPr>
              <a:t>开放服务框架</a:t>
            </a:r>
            <a:endParaRPr lang="en-US" altLang="zh-CN" sz="1200" b="1" kern="0" dirty="0">
              <a:solidFill>
                <a:srgbClr val="0000CC"/>
              </a:solidFill>
              <a:latin typeface="微软雅黑" pitchFamily="34" charset="-122"/>
              <a:cs typeface="Arial" pitchFamily="34" charset="0"/>
            </a:endParaRPr>
          </a:p>
          <a:p>
            <a:pPr defTabSz="405934">
              <a:buClr>
                <a:srgbClr val="CC9900"/>
              </a:buClr>
              <a:defRPr/>
            </a:pPr>
            <a:r>
              <a:rPr lang="zh-CN" altLang="en-US" sz="1200" b="1" kern="0" dirty="0">
                <a:solidFill>
                  <a:srgbClr val="0000CC"/>
                </a:solidFill>
                <a:latin typeface="微软雅黑" pitchFamily="34" charset="-122"/>
                <a:cs typeface="Arial" pitchFamily="34" charset="0"/>
              </a:rPr>
              <a:t>（</a:t>
            </a:r>
            <a:r>
              <a:rPr lang="en-US" altLang="zh-CN" sz="1200" b="1" kern="0" dirty="0">
                <a:solidFill>
                  <a:srgbClr val="0000CC"/>
                </a:solidFill>
                <a:latin typeface="微软雅黑" pitchFamily="34" charset="-122"/>
                <a:cs typeface="Arial" pitchFamily="34" charset="0"/>
              </a:rPr>
              <a:t>Service</a:t>
            </a:r>
            <a:r>
              <a:rPr lang="zh-CN" altLang="en-US" sz="1200" b="1" kern="0" dirty="0">
                <a:solidFill>
                  <a:srgbClr val="0000CC"/>
                </a:solidFill>
                <a:latin typeface="微软雅黑" pitchFamily="34" charset="-122"/>
                <a:cs typeface="Arial" pitchFamily="34" charset="0"/>
              </a:rPr>
              <a:t>层）</a:t>
            </a:r>
            <a:endParaRPr lang="en-US" altLang="zh-CN" sz="1200" b="1" kern="0" dirty="0">
              <a:solidFill>
                <a:srgbClr val="0000CC"/>
              </a:solidFill>
              <a:latin typeface="微软雅黑" pitchFamily="34" charset="-122"/>
              <a:cs typeface="Arial" pitchFamily="34" charset="0"/>
            </a:endParaRPr>
          </a:p>
        </p:txBody>
      </p:sp>
      <p:sp>
        <p:nvSpPr>
          <p:cNvPr id="167" name="矩形 166"/>
          <p:cNvSpPr/>
          <p:nvPr/>
        </p:nvSpPr>
        <p:spPr>
          <a:xfrm>
            <a:off x="0" y="1042885"/>
            <a:ext cx="1975966" cy="461558"/>
          </a:xfrm>
          <a:prstGeom prst="rect">
            <a:avLst/>
          </a:prstGeom>
        </p:spPr>
        <p:txBody>
          <a:bodyPr wrap="square" lIns="91335" tIns="45667" rIns="91335" bIns="45667">
            <a:spAutoFit/>
          </a:bodyPr>
          <a:lstStyle/>
          <a:p>
            <a:pPr algn="ctr" defTabSz="405934">
              <a:buClr>
                <a:srgbClr val="CC9900"/>
              </a:buClr>
              <a:defRPr/>
            </a:pPr>
            <a:r>
              <a:rPr lang="zh-CN" altLang="en-US" sz="1200" b="1" kern="0" dirty="0">
                <a:solidFill>
                  <a:srgbClr val="0000CC"/>
                </a:solidFill>
                <a:latin typeface="微软雅黑" pitchFamily="34" charset="-122"/>
                <a:cs typeface="Arial" pitchFamily="34" charset="0"/>
              </a:rPr>
              <a:t>洞察应用</a:t>
            </a:r>
            <a:endParaRPr lang="en-US" altLang="zh-CN" sz="1200" b="1" kern="0" dirty="0">
              <a:solidFill>
                <a:srgbClr val="0000CC"/>
              </a:solidFill>
              <a:latin typeface="微软雅黑" pitchFamily="34" charset="-122"/>
              <a:cs typeface="Arial" pitchFamily="34" charset="0"/>
            </a:endParaRPr>
          </a:p>
          <a:p>
            <a:pPr defTabSz="405934">
              <a:buClr>
                <a:srgbClr val="CC9900"/>
              </a:buClr>
              <a:defRPr/>
            </a:pPr>
            <a:r>
              <a:rPr lang="zh-CN" altLang="en-US" sz="1200" b="1" kern="0" dirty="0">
                <a:solidFill>
                  <a:srgbClr val="0000CC"/>
                </a:solidFill>
                <a:latin typeface="微软雅黑" pitchFamily="34" charset="-122"/>
                <a:cs typeface="Arial" pitchFamily="34" charset="0"/>
              </a:rPr>
              <a:t>（</a:t>
            </a:r>
            <a:r>
              <a:rPr lang="en-US" altLang="zh-CN" sz="1200" b="1" kern="0" dirty="0">
                <a:solidFill>
                  <a:srgbClr val="0000CC"/>
                </a:solidFill>
                <a:latin typeface="微软雅黑" pitchFamily="34" charset="-122"/>
                <a:cs typeface="Arial" pitchFamily="34" charset="0"/>
              </a:rPr>
              <a:t>Application</a:t>
            </a:r>
            <a:r>
              <a:rPr lang="zh-CN" altLang="en-US" sz="1200" b="1" kern="0" dirty="0">
                <a:solidFill>
                  <a:srgbClr val="0000CC"/>
                </a:solidFill>
                <a:latin typeface="微软雅黑" pitchFamily="34" charset="-122"/>
                <a:cs typeface="Arial" pitchFamily="34" charset="0"/>
              </a:rPr>
              <a:t>层）</a:t>
            </a:r>
            <a:endParaRPr lang="en-US" altLang="zh-CN" sz="1200" b="1" kern="0" dirty="0">
              <a:solidFill>
                <a:srgbClr val="0000CC"/>
              </a:solidFill>
              <a:latin typeface="微软雅黑" pitchFamily="34" charset="-122"/>
              <a:cs typeface="Arial" pitchFamily="34" charset="0"/>
            </a:endParaRPr>
          </a:p>
        </p:txBody>
      </p:sp>
    </p:spTree>
    <p:extLst>
      <p:ext uri="{BB962C8B-B14F-4D97-AF65-F5344CB8AC3E}">
        <p14:creationId xmlns:p14="http://schemas.microsoft.com/office/powerpoint/2010/main" val="1011162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31386" y="134956"/>
            <a:ext cx="11650693" cy="540007"/>
          </a:xfrm>
        </p:spPr>
        <p:txBody>
          <a:bodyPr/>
          <a:lstStyle/>
          <a:p>
            <a:r>
              <a:rPr lang="zh-CN" altLang="en-US" dirty="0"/>
              <a:t>画</a:t>
            </a:r>
            <a:r>
              <a:rPr lang="zh-CN" altLang="en-US" dirty="0" smtClean="0"/>
              <a:t>像整体架构</a:t>
            </a:r>
            <a:endParaRPr lang="zh-CN" altLang="en-US" dirty="0"/>
          </a:p>
        </p:txBody>
      </p:sp>
      <p:sp>
        <p:nvSpPr>
          <p:cNvPr id="310" name="TextBox 5"/>
          <p:cNvSpPr txBox="1"/>
          <p:nvPr/>
        </p:nvSpPr>
        <p:spPr>
          <a:xfrm>
            <a:off x="9446335" y="1106969"/>
            <a:ext cx="2697747" cy="4801314"/>
          </a:xfrm>
          <a:prstGeom prst="rect">
            <a:avLst/>
          </a:prstGeom>
          <a:noFill/>
        </p:spPr>
        <p:txBody>
          <a:bodyPr wrap="square" rtlCol="0">
            <a:spAutoFit/>
          </a:bodyPr>
          <a:lstStyle/>
          <a:p>
            <a:pPr defTabSz="304675" fontAlgn="base" hangingPunct="0">
              <a:spcBef>
                <a:spcPct val="0"/>
              </a:spcBef>
              <a:spcAft>
                <a:spcPct val="0"/>
              </a:spcAft>
            </a:pPr>
            <a:r>
              <a:rPr lang="zh-CN" altLang="en-US" b="1" dirty="0">
                <a:solidFill>
                  <a:srgbClr val="000000"/>
                </a:solidFill>
                <a:latin typeface="微软雅黑" pitchFamily="34" charset="-122"/>
                <a:sym typeface="Gill Sans" charset="0"/>
              </a:rPr>
              <a:t>关键目标</a:t>
            </a:r>
            <a:endParaRPr lang="en-US" altLang="zh-CN" b="1" dirty="0">
              <a:solidFill>
                <a:srgbClr val="000000"/>
              </a:solidFill>
              <a:latin typeface="微软雅黑" pitchFamily="34" charset="-122"/>
              <a:sym typeface="Gill Sans" charset="0"/>
            </a:endParaRPr>
          </a:p>
          <a:p>
            <a:pPr defTabSz="304675" fontAlgn="base" hangingPunct="0">
              <a:spcBef>
                <a:spcPct val="0"/>
              </a:spcBef>
              <a:spcAft>
                <a:spcPct val="0"/>
              </a:spcAft>
            </a:pPr>
            <a:endParaRPr lang="en-US" altLang="zh-CN" dirty="0">
              <a:solidFill>
                <a:srgbClr val="000000"/>
              </a:solidFill>
              <a:latin typeface="微软雅黑" pitchFamily="34" charset="-122"/>
              <a:sym typeface="Gill Sans" charset="0"/>
            </a:endParaRPr>
          </a:p>
          <a:p>
            <a:pPr defTabSz="304675" fontAlgn="base" hangingPunct="0">
              <a:spcBef>
                <a:spcPct val="0"/>
              </a:spcBef>
              <a:spcAft>
                <a:spcPct val="0"/>
              </a:spcAft>
            </a:pPr>
            <a:r>
              <a:rPr lang="en-US" altLang="zh-CN" b="1" dirty="0">
                <a:solidFill>
                  <a:srgbClr val="000000"/>
                </a:solidFill>
                <a:latin typeface="微软雅黑" pitchFamily="34" charset="-122"/>
                <a:sym typeface="Gill Sans" charset="0"/>
              </a:rPr>
              <a:t>1</a:t>
            </a:r>
            <a:r>
              <a:rPr lang="zh-CN" altLang="en-US" b="1" dirty="0">
                <a:solidFill>
                  <a:srgbClr val="000000"/>
                </a:solidFill>
                <a:latin typeface="微软雅黑" pitchFamily="34" charset="-122"/>
                <a:sym typeface="Gill Sans" charset="0"/>
              </a:rPr>
              <a:t>、完善标签体系建设</a:t>
            </a:r>
            <a:endParaRPr lang="en-US" altLang="zh-CN" b="1" dirty="0">
              <a:solidFill>
                <a:srgbClr val="000000"/>
              </a:solidFill>
              <a:latin typeface="微软雅黑" pitchFamily="34" charset="-122"/>
              <a:sym typeface="Gill Sans" charset="0"/>
            </a:endParaRPr>
          </a:p>
          <a:p>
            <a:pPr defTabSz="304675" fontAlgn="base" hangingPunct="0">
              <a:spcBef>
                <a:spcPct val="0"/>
              </a:spcBef>
              <a:spcAft>
                <a:spcPct val="0"/>
              </a:spcAft>
            </a:pPr>
            <a:r>
              <a:rPr lang="en-US" altLang="zh-CN" b="1" dirty="0">
                <a:solidFill>
                  <a:srgbClr val="000000"/>
                </a:solidFill>
                <a:latin typeface="微软雅黑" pitchFamily="34" charset="-122"/>
                <a:sym typeface="Gill Sans" charset="0"/>
              </a:rPr>
              <a:t>	</a:t>
            </a:r>
            <a:r>
              <a:rPr lang="zh-CN" altLang="en-US" dirty="0">
                <a:solidFill>
                  <a:srgbClr val="000000"/>
                </a:solidFill>
                <a:latin typeface="微软雅黑" pitchFamily="34" charset="-122"/>
                <a:sym typeface="Gill Sans" charset="0"/>
              </a:rPr>
              <a:t>建立统一的标签体系，加强标签的管理、质量和运营</a:t>
            </a:r>
            <a:endParaRPr lang="en-US" altLang="zh-CN" dirty="0">
              <a:solidFill>
                <a:srgbClr val="000000"/>
              </a:solidFill>
              <a:latin typeface="微软雅黑" pitchFamily="34" charset="-122"/>
              <a:sym typeface="Gill Sans" charset="0"/>
            </a:endParaRPr>
          </a:p>
          <a:p>
            <a:pPr defTabSz="304675" fontAlgn="base" hangingPunct="0">
              <a:spcBef>
                <a:spcPct val="0"/>
              </a:spcBef>
              <a:spcAft>
                <a:spcPct val="0"/>
              </a:spcAft>
            </a:pPr>
            <a:endParaRPr lang="en-US" altLang="zh-CN" dirty="0">
              <a:solidFill>
                <a:srgbClr val="000000"/>
              </a:solidFill>
              <a:latin typeface="微软雅黑" pitchFamily="34" charset="-122"/>
              <a:sym typeface="Gill Sans" charset="0"/>
            </a:endParaRPr>
          </a:p>
          <a:p>
            <a:pPr defTabSz="304675" fontAlgn="base" hangingPunct="0">
              <a:spcBef>
                <a:spcPct val="0"/>
              </a:spcBef>
              <a:spcAft>
                <a:spcPct val="0"/>
              </a:spcAft>
            </a:pPr>
            <a:r>
              <a:rPr lang="en-US" altLang="zh-CN" b="1" dirty="0">
                <a:solidFill>
                  <a:srgbClr val="000000"/>
                </a:solidFill>
                <a:latin typeface="微软雅黑" pitchFamily="34" charset="-122"/>
                <a:sym typeface="Gill Sans" charset="0"/>
              </a:rPr>
              <a:t>2</a:t>
            </a:r>
            <a:r>
              <a:rPr lang="zh-CN" altLang="en-US" b="1" dirty="0">
                <a:solidFill>
                  <a:srgbClr val="000000"/>
                </a:solidFill>
                <a:latin typeface="微软雅黑" pitchFamily="34" charset="-122"/>
                <a:sym typeface="Gill Sans" charset="0"/>
              </a:rPr>
              <a:t>、提高标签质量水平</a:t>
            </a:r>
            <a:endParaRPr lang="en-US" altLang="zh-CN" b="1" dirty="0">
              <a:solidFill>
                <a:srgbClr val="000000"/>
              </a:solidFill>
              <a:latin typeface="微软雅黑" pitchFamily="34" charset="-122"/>
              <a:sym typeface="Gill Sans" charset="0"/>
            </a:endParaRPr>
          </a:p>
          <a:p>
            <a:pPr defTabSz="304675" fontAlgn="base" hangingPunct="0">
              <a:spcBef>
                <a:spcPct val="0"/>
              </a:spcBef>
              <a:spcAft>
                <a:spcPct val="0"/>
              </a:spcAft>
            </a:pPr>
            <a:r>
              <a:rPr lang="en-US" altLang="zh-CN" b="1" dirty="0">
                <a:solidFill>
                  <a:srgbClr val="000000"/>
                </a:solidFill>
                <a:latin typeface="微软雅黑" pitchFamily="34" charset="-122"/>
                <a:sym typeface="Gill Sans" charset="0"/>
              </a:rPr>
              <a:t>	</a:t>
            </a:r>
            <a:r>
              <a:rPr lang="zh-CN" altLang="en-US" dirty="0">
                <a:solidFill>
                  <a:srgbClr val="000000"/>
                </a:solidFill>
                <a:latin typeface="微软雅黑" pitchFamily="34" charset="-122"/>
                <a:sym typeface="Gill Sans" charset="0"/>
              </a:rPr>
              <a:t>满足产品部门业务标签覆盖需求，不断优化标签质量</a:t>
            </a:r>
            <a:endParaRPr lang="en-US" altLang="zh-CN" dirty="0">
              <a:solidFill>
                <a:srgbClr val="000000"/>
              </a:solidFill>
              <a:latin typeface="微软雅黑" pitchFamily="34" charset="-122"/>
              <a:sym typeface="Gill Sans" charset="0"/>
            </a:endParaRPr>
          </a:p>
          <a:p>
            <a:pPr defTabSz="304675" fontAlgn="base" hangingPunct="0">
              <a:spcBef>
                <a:spcPct val="0"/>
              </a:spcBef>
              <a:spcAft>
                <a:spcPct val="0"/>
              </a:spcAft>
            </a:pPr>
            <a:endParaRPr lang="en-US" altLang="zh-CN" dirty="0">
              <a:solidFill>
                <a:srgbClr val="000000"/>
              </a:solidFill>
              <a:latin typeface="微软雅黑" pitchFamily="34" charset="-122"/>
              <a:sym typeface="Gill Sans" charset="0"/>
            </a:endParaRPr>
          </a:p>
          <a:p>
            <a:pPr defTabSz="304675" fontAlgn="base" hangingPunct="0">
              <a:spcBef>
                <a:spcPct val="0"/>
              </a:spcBef>
              <a:spcAft>
                <a:spcPct val="0"/>
              </a:spcAft>
            </a:pPr>
            <a:r>
              <a:rPr lang="en-US" altLang="zh-CN" b="1" dirty="0">
                <a:solidFill>
                  <a:srgbClr val="000000"/>
                </a:solidFill>
                <a:latin typeface="微软雅黑" pitchFamily="34" charset="-122"/>
                <a:sym typeface="Gill Sans" charset="0"/>
              </a:rPr>
              <a:t>3</a:t>
            </a:r>
            <a:r>
              <a:rPr lang="zh-CN" altLang="en-US" b="1" dirty="0">
                <a:solidFill>
                  <a:srgbClr val="000000"/>
                </a:solidFill>
                <a:latin typeface="微软雅黑" pitchFamily="34" charset="-122"/>
                <a:sym typeface="Gill Sans" charset="0"/>
              </a:rPr>
              <a:t>、加大画像开放能力</a:t>
            </a:r>
            <a:endParaRPr lang="en-US" altLang="zh-CN" b="1" dirty="0">
              <a:solidFill>
                <a:srgbClr val="000000"/>
              </a:solidFill>
              <a:latin typeface="微软雅黑" pitchFamily="34" charset="-122"/>
              <a:sym typeface="Gill Sans" charset="0"/>
            </a:endParaRPr>
          </a:p>
          <a:p>
            <a:pPr defTabSz="304675" fontAlgn="base" hangingPunct="0">
              <a:spcBef>
                <a:spcPct val="0"/>
              </a:spcBef>
              <a:spcAft>
                <a:spcPct val="0"/>
              </a:spcAft>
            </a:pPr>
            <a:r>
              <a:rPr lang="en-US" altLang="zh-CN" b="1" dirty="0">
                <a:solidFill>
                  <a:srgbClr val="000000"/>
                </a:solidFill>
                <a:latin typeface="微软雅黑" pitchFamily="34" charset="-122"/>
                <a:sym typeface="Gill Sans" charset="0"/>
              </a:rPr>
              <a:t>	</a:t>
            </a:r>
            <a:r>
              <a:rPr lang="zh-CN" altLang="en-US" dirty="0">
                <a:solidFill>
                  <a:srgbClr val="000000"/>
                </a:solidFill>
                <a:latin typeface="微软雅黑" pitchFamily="34" charset="-122"/>
                <a:sym typeface="Gill Sans" charset="0"/>
              </a:rPr>
              <a:t>把画像能力服务化，通过多种形式开放给业务部门</a:t>
            </a:r>
            <a:endParaRPr lang="en-US" altLang="zh-CN" dirty="0">
              <a:solidFill>
                <a:srgbClr val="000000"/>
              </a:solidFill>
              <a:latin typeface="微软雅黑" pitchFamily="34" charset="-122"/>
              <a:sym typeface="Gill Sans" charset="0"/>
            </a:endParaRPr>
          </a:p>
          <a:p>
            <a:pPr defTabSz="304675" fontAlgn="base" hangingPunct="0">
              <a:spcBef>
                <a:spcPct val="0"/>
              </a:spcBef>
              <a:spcAft>
                <a:spcPct val="0"/>
              </a:spcAft>
            </a:pPr>
            <a:endParaRPr lang="zh-CN" altLang="en-US" dirty="0">
              <a:solidFill>
                <a:srgbClr val="000000"/>
              </a:solidFill>
              <a:latin typeface="微软雅黑" pitchFamily="34" charset="-122"/>
              <a:sym typeface="Gill Sans" charset="0"/>
            </a:endParaRPr>
          </a:p>
        </p:txBody>
      </p:sp>
      <p:sp>
        <p:nvSpPr>
          <p:cNvPr id="79" name="矩形 78"/>
          <p:cNvSpPr/>
          <p:nvPr/>
        </p:nvSpPr>
        <p:spPr bwMode="auto">
          <a:xfrm>
            <a:off x="67656" y="1950228"/>
            <a:ext cx="7006375" cy="1233232"/>
          </a:xfrm>
          <a:prstGeom prst="rect">
            <a:avLst/>
          </a:prstGeom>
          <a:solidFill>
            <a:srgbClr val="4BACC6">
              <a:lumMod val="20000"/>
              <a:lumOff val="80000"/>
            </a:srgbClr>
          </a:solidFill>
          <a:ln w="9525" cap="flat" cmpd="sng" algn="ctr">
            <a:solidFill>
              <a:sysClr val="windowText" lastClr="000000">
                <a:lumMod val="65000"/>
                <a:lumOff val="3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t" anchorCtr="0" compatLnSpc="1">
            <a:prstTxWarp prst="textNoShape">
              <a:avLst/>
            </a:prstTxWarp>
            <a:noAutofit/>
          </a:bodyPr>
          <a:lstStyle/>
          <a:p>
            <a:pPr defTabSz="601005">
              <a:defRPr/>
            </a:pPr>
            <a:endParaRPr lang="zh-CN" altLang="en-US" sz="900" kern="0" dirty="0">
              <a:solidFill>
                <a:srgbClr val="C0504D">
                  <a:lumMod val="75000"/>
                </a:srgbClr>
              </a:solidFill>
              <a:latin typeface="微软雅黑" pitchFamily="34" charset="-122"/>
              <a:sym typeface="Gill Sans" charset="0"/>
            </a:endParaRPr>
          </a:p>
        </p:txBody>
      </p:sp>
      <p:sp>
        <p:nvSpPr>
          <p:cNvPr id="80" name="矩形 79"/>
          <p:cNvSpPr/>
          <p:nvPr/>
        </p:nvSpPr>
        <p:spPr bwMode="auto">
          <a:xfrm>
            <a:off x="7153650" y="1119518"/>
            <a:ext cx="2229301" cy="2056201"/>
          </a:xfrm>
          <a:prstGeom prst="rect">
            <a:avLst/>
          </a:prstGeom>
          <a:solidFill>
            <a:srgbClr val="DBEEF4"/>
          </a:solidFill>
          <a:ln w="9525" cap="flat" cmpd="sng" algn="ctr">
            <a:solidFill>
              <a:sysClr val="windowText" lastClr="000000">
                <a:lumMod val="65000"/>
                <a:lumOff val="3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t" anchorCtr="0" compatLnSpc="1">
            <a:prstTxWarp prst="textNoShape">
              <a:avLst/>
            </a:prstTxWarp>
            <a:noAutofit/>
          </a:bodyPr>
          <a:lstStyle/>
          <a:p>
            <a:pPr algn="ctr" defTabSz="601005">
              <a:defRPr/>
            </a:pPr>
            <a:r>
              <a:rPr lang="zh-CN" altLang="en-US" sz="1350" kern="0" dirty="0">
                <a:solidFill>
                  <a:srgbClr val="C0504D">
                    <a:lumMod val="75000"/>
                  </a:srgbClr>
                </a:solidFill>
                <a:latin typeface="微软雅黑" pitchFamily="34" charset="-122"/>
                <a:sym typeface="Gill Sans" charset="0"/>
              </a:rPr>
              <a:t>画像开放服务</a:t>
            </a:r>
          </a:p>
        </p:txBody>
      </p:sp>
      <p:sp>
        <p:nvSpPr>
          <p:cNvPr id="81" name="矩形 80"/>
          <p:cNvSpPr/>
          <p:nvPr/>
        </p:nvSpPr>
        <p:spPr bwMode="auto">
          <a:xfrm>
            <a:off x="65900" y="1127253"/>
            <a:ext cx="7008130" cy="738475"/>
          </a:xfrm>
          <a:prstGeom prst="rect">
            <a:avLst/>
          </a:prstGeom>
          <a:solidFill>
            <a:srgbClr val="DBEEF4"/>
          </a:solidFill>
          <a:ln w="9525" cap="flat" cmpd="sng" algn="ctr">
            <a:solidFill>
              <a:sysClr val="windowText" lastClr="000000">
                <a:lumMod val="65000"/>
                <a:lumOff val="3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defTabSz="601005">
              <a:defRPr/>
            </a:pPr>
            <a:r>
              <a:rPr lang="zh-CN" altLang="en-US" sz="1350" kern="0" dirty="0">
                <a:solidFill>
                  <a:srgbClr val="C0504D">
                    <a:lumMod val="75000"/>
                  </a:srgbClr>
                </a:solidFill>
                <a:latin typeface="微软雅黑" pitchFamily="34" charset="-122"/>
                <a:sym typeface="Gill Sans" charset="0"/>
              </a:rPr>
              <a:t>画像应用平台</a:t>
            </a:r>
          </a:p>
        </p:txBody>
      </p:sp>
      <p:sp>
        <p:nvSpPr>
          <p:cNvPr id="82" name="矩形 81"/>
          <p:cNvSpPr/>
          <p:nvPr/>
        </p:nvSpPr>
        <p:spPr bwMode="auto">
          <a:xfrm>
            <a:off x="1217471" y="1188792"/>
            <a:ext cx="940475" cy="615328"/>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050" kern="0" dirty="0">
                <a:solidFill>
                  <a:prstClr val="black">
                    <a:lumMod val="85000"/>
                    <a:lumOff val="15000"/>
                  </a:prstClr>
                </a:solidFill>
                <a:latin typeface="微软雅黑" pitchFamily="34" charset="-122"/>
                <a:sym typeface="Gill Sans" charset="0"/>
              </a:rPr>
              <a:t>概况</a:t>
            </a:r>
            <a:r>
              <a:rPr lang="en-US" altLang="zh-CN" sz="1050" kern="0" dirty="0">
                <a:solidFill>
                  <a:prstClr val="black">
                    <a:lumMod val="85000"/>
                    <a:lumOff val="15000"/>
                  </a:prstClr>
                </a:solidFill>
                <a:latin typeface="微软雅黑" pitchFamily="34" charset="-122"/>
                <a:sym typeface="Gill Sans" charset="0"/>
              </a:rPr>
              <a:t>Overview</a:t>
            </a:r>
            <a:endParaRPr lang="zh-CN" altLang="en-US" sz="1050" kern="0" dirty="0">
              <a:solidFill>
                <a:prstClr val="black">
                  <a:lumMod val="85000"/>
                  <a:lumOff val="15000"/>
                </a:prstClr>
              </a:solidFill>
              <a:latin typeface="微软雅黑" pitchFamily="34" charset="-122"/>
              <a:sym typeface="Gill Sans" charset="0"/>
            </a:endParaRPr>
          </a:p>
        </p:txBody>
      </p:sp>
      <p:sp>
        <p:nvSpPr>
          <p:cNvPr id="83" name="矩形 82"/>
          <p:cNvSpPr/>
          <p:nvPr/>
        </p:nvSpPr>
        <p:spPr bwMode="auto">
          <a:xfrm>
            <a:off x="5800145" y="1188792"/>
            <a:ext cx="1116407" cy="615328"/>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050" kern="0" dirty="0">
                <a:solidFill>
                  <a:prstClr val="black">
                    <a:lumMod val="85000"/>
                    <a:lumOff val="15000"/>
                  </a:prstClr>
                </a:solidFill>
                <a:latin typeface="微软雅黑" pitchFamily="34" charset="-122"/>
                <a:sym typeface="Gill Sans" charset="0"/>
              </a:rPr>
              <a:t>专题分析</a:t>
            </a:r>
            <a:r>
              <a:rPr lang="en-US" altLang="zh-CN" sz="1050" kern="0" dirty="0">
                <a:solidFill>
                  <a:prstClr val="black">
                    <a:lumMod val="85000"/>
                    <a:lumOff val="15000"/>
                  </a:prstClr>
                </a:solidFill>
                <a:latin typeface="微软雅黑" pitchFamily="34" charset="-122"/>
                <a:sym typeface="Gill Sans" charset="0"/>
              </a:rPr>
              <a:t>Theme</a:t>
            </a:r>
            <a:endParaRPr lang="zh-CN" altLang="en-US" sz="1050" kern="0" dirty="0">
              <a:solidFill>
                <a:prstClr val="black">
                  <a:lumMod val="85000"/>
                  <a:lumOff val="15000"/>
                </a:prstClr>
              </a:solidFill>
              <a:latin typeface="微软雅黑" pitchFamily="34" charset="-122"/>
              <a:sym typeface="Gill Sans" charset="0"/>
            </a:endParaRPr>
          </a:p>
        </p:txBody>
      </p:sp>
      <p:sp>
        <p:nvSpPr>
          <p:cNvPr id="84" name="矩形 83"/>
          <p:cNvSpPr/>
          <p:nvPr/>
        </p:nvSpPr>
        <p:spPr bwMode="auto">
          <a:xfrm>
            <a:off x="7258230" y="2073654"/>
            <a:ext cx="1114651" cy="261247"/>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r>
              <a:rPr lang="zh-CN" altLang="en-US" sz="900" kern="0" dirty="0">
                <a:solidFill>
                  <a:prstClr val="black">
                    <a:lumMod val="85000"/>
                    <a:lumOff val="15000"/>
                  </a:prstClr>
                </a:solidFill>
                <a:latin typeface="微软雅黑" pitchFamily="34" charset="-122"/>
                <a:sym typeface="Gill Sans" charset="0"/>
              </a:rPr>
              <a:t>群组查询服务</a:t>
            </a:r>
          </a:p>
        </p:txBody>
      </p:sp>
      <p:sp>
        <p:nvSpPr>
          <p:cNvPr id="85" name="矩形 84"/>
          <p:cNvSpPr/>
          <p:nvPr/>
        </p:nvSpPr>
        <p:spPr bwMode="auto">
          <a:xfrm>
            <a:off x="7258230" y="2383688"/>
            <a:ext cx="1105919" cy="261247"/>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900" kern="0" dirty="0">
                <a:solidFill>
                  <a:prstClr val="black">
                    <a:lumMod val="85000"/>
                    <a:lumOff val="15000"/>
                  </a:prstClr>
                </a:solidFill>
                <a:latin typeface="微软雅黑" pitchFamily="34" charset="-122"/>
                <a:sym typeface="Gill Sans" charset="0"/>
              </a:rPr>
              <a:t>画像查询服务</a:t>
            </a:r>
          </a:p>
        </p:txBody>
      </p:sp>
      <p:sp>
        <p:nvSpPr>
          <p:cNvPr id="86" name="矩形 85"/>
          <p:cNvSpPr/>
          <p:nvPr/>
        </p:nvSpPr>
        <p:spPr bwMode="auto">
          <a:xfrm>
            <a:off x="7258230" y="1758210"/>
            <a:ext cx="1114651" cy="261247"/>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900" kern="0" dirty="0">
                <a:solidFill>
                  <a:prstClr val="black">
                    <a:lumMod val="85000"/>
                    <a:lumOff val="15000"/>
                  </a:prstClr>
                </a:solidFill>
                <a:latin typeface="微软雅黑" pitchFamily="34" charset="-122"/>
                <a:sym typeface="Gill Sans" charset="0"/>
              </a:rPr>
              <a:t>标签列表查询</a:t>
            </a:r>
          </a:p>
        </p:txBody>
      </p:sp>
      <p:sp>
        <p:nvSpPr>
          <p:cNvPr id="87" name="矩形 86"/>
          <p:cNvSpPr/>
          <p:nvPr/>
        </p:nvSpPr>
        <p:spPr bwMode="auto">
          <a:xfrm>
            <a:off x="7258230" y="1455554"/>
            <a:ext cx="1114651" cy="261247"/>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900" kern="0" dirty="0">
                <a:solidFill>
                  <a:prstClr val="black">
                    <a:lumMod val="85000"/>
                    <a:lumOff val="15000"/>
                  </a:prstClr>
                </a:solidFill>
                <a:latin typeface="微软雅黑" pitchFamily="34" charset="-122"/>
                <a:sym typeface="Gill Sans" charset="0"/>
              </a:rPr>
              <a:t>标签信息查询</a:t>
            </a:r>
          </a:p>
        </p:txBody>
      </p:sp>
      <p:sp>
        <p:nvSpPr>
          <p:cNvPr id="88" name="矩形 87"/>
          <p:cNvSpPr/>
          <p:nvPr/>
        </p:nvSpPr>
        <p:spPr bwMode="auto">
          <a:xfrm>
            <a:off x="2217339" y="1188792"/>
            <a:ext cx="3503187" cy="615396"/>
          </a:xfrm>
          <a:prstGeom prst="rect">
            <a:avLst/>
          </a:prstGeom>
          <a:solidFill>
            <a:srgbClr val="DBEEF4"/>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eaVert" wrap="square" lIns="59378" tIns="29690" rIns="59378" bIns="29690" numCol="1" rtlCol="0" anchor="b" anchorCtr="0" compatLnSpc="1">
            <a:prstTxWarp prst="textNoShape">
              <a:avLst/>
            </a:prstTxWarp>
            <a:noAutofit/>
          </a:bodyPr>
          <a:lstStyle/>
          <a:p>
            <a:pPr defTabSz="601005">
              <a:defRPr/>
            </a:pPr>
            <a:r>
              <a:rPr lang="zh-CN" altLang="en-US" sz="1050" kern="0" dirty="0">
                <a:solidFill>
                  <a:prstClr val="black">
                    <a:lumMod val="85000"/>
                    <a:lumOff val="15000"/>
                  </a:prstClr>
                </a:solidFill>
                <a:latin typeface="微软雅黑" pitchFamily="34" charset="-122"/>
                <a:sym typeface="Gill Sans" charset="0"/>
              </a:rPr>
              <a:t>画像使用</a:t>
            </a:r>
          </a:p>
        </p:txBody>
      </p:sp>
      <p:sp>
        <p:nvSpPr>
          <p:cNvPr id="89" name="矩形 88"/>
          <p:cNvSpPr/>
          <p:nvPr/>
        </p:nvSpPr>
        <p:spPr bwMode="auto">
          <a:xfrm>
            <a:off x="2595207" y="1288428"/>
            <a:ext cx="875798" cy="184619"/>
          </a:xfrm>
          <a:prstGeom prst="rect">
            <a:avLst/>
          </a:prstGeom>
          <a:solidFill>
            <a:srgbClr val="F79646">
              <a:lumMod val="40000"/>
              <a:lumOff val="6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050" kern="0" dirty="0">
                <a:solidFill>
                  <a:prstClr val="black">
                    <a:lumMod val="85000"/>
                    <a:lumOff val="15000"/>
                  </a:prstClr>
                </a:solidFill>
                <a:latin typeface="微软雅黑" pitchFamily="34" charset="-122"/>
                <a:sym typeface="Gill Sans" charset="0"/>
              </a:rPr>
              <a:t>群组定义</a:t>
            </a:r>
          </a:p>
        </p:txBody>
      </p:sp>
      <p:sp>
        <p:nvSpPr>
          <p:cNvPr id="90" name="矩形 89"/>
          <p:cNvSpPr/>
          <p:nvPr/>
        </p:nvSpPr>
        <p:spPr bwMode="auto">
          <a:xfrm>
            <a:off x="2595207" y="1534587"/>
            <a:ext cx="875798" cy="184619"/>
          </a:xfrm>
          <a:prstGeom prst="rect">
            <a:avLst/>
          </a:prstGeom>
          <a:solidFill>
            <a:srgbClr val="F79646">
              <a:lumMod val="40000"/>
              <a:lumOff val="6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050" kern="0" dirty="0">
                <a:solidFill>
                  <a:prstClr val="black">
                    <a:lumMod val="85000"/>
                    <a:lumOff val="15000"/>
                  </a:prstClr>
                </a:solidFill>
                <a:latin typeface="微软雅黑" pitchFamily="34" charset="-122"/>
                <a:sym typeface="Gill Sans" charset="0"/>
              </a:rPr>
              <a:t>群组画像</a:t>
            </a:r>
            <a:endParaRPr lang="en-US" altLang="zh-CN" sz="1050" kern="0" dirty="0">
              <a:solidFill>
                <a:prstClr val="black">
                  <a:lumMod val="85000"/>
                  <a:lumOff val="15000"/>
                </a:prstClr>
              </a:solidFill>
              <a:latin typeface="微软雅黑" pitchFamily="34" charset="-122"/>
              <a:sym typeface="Gill Sans" charset="0"/>
            </a:endParaRPr>
          </a:p>
        </p:txBody>
      </p:sp>
      <p:sp>
        <p:nvSpPr>
          <p:cNvPr id="91" name="矩形 90"/>
          <p:cNvSpPr/>
          <p:nvPr/>
        </p:nvSpPr>
        <p:spPr bwMode="auto">
          <a:xfrm>
            <a:off x="3600542" y="1288428"/>
            <a:ext cx="875798" cy="184619"/>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050" kern="0" dirty="0">
                <a:solidFill>
                  <a:prstClr val="black">
                    <a:lumMod val="85000"/>
                    <a:lumOff val="15000"/>
                  </a:prstClr>
                </a:solidFill>
                <a:latin typeface="微软雅黑" pitchFamily="34" charset="-122"/>
                <a:sym typeface="微软雅黑" panose="020B0503020204020204" pitchFamily="34" charset="-122"/>
              </a:rPr>
              <a:t>群组轨迹</a:t>
            </a:r>
            <a:endParaRPr lang="en-US" altLang="zh-CN" sz="1050" kern="0" dirty="0">
              <a:solidFill>
                <a:prstClr val="black">
                  <a:lumMod val="85000"/>
                  <a:lumOff val="15000"/>
                </a:prstClr>
              </a:solidFill>
              <a:latin typeface="微软雅黑" pitchFamily="34" charset="-122"/>
              <a:sym typeface="微软雅黑" panose="020B0503020204020204" pitchFamily="34" charset="-122"/>
            </a:endParaRPr>
          </a:p>
        </p:txBody>
      </p:sp>
      <p:sp>
        <p:nvSpPr>
          <p:cNvPr id="92" name="矩形 91"/>
          <p:cNvSpPr/>
          <p:nvPr/>
        </p:nvSpPr>
        <p:spPr bwMode="auto">
          <a:xfrm>
            <a:off x="4605877" y="1288428"/>
            <a:ext cx="875798" cy="184619"/>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050" kern="0" dirty="0">
                <a:solidFill>
                  <a:prstClr val="black">
                    <a:lumMod val="85000"/>
                    <a:lumOff val="15000"/>
                  </a:prstClr>
                </a:solidFill>
                <a:latin typeface="微软雅黑" pitchFamily="34" charset="-122"/>
                <a:sym typeface="微软雅黑" panose="020B0503020204020204" pitchFamily="34" charset="-122"/>
              </a:rPr>
              <a:t>画像配置</a:t>
            </a:r>
            <a:endParaRPr lang="en-US" altLang="zh-CN" sz="1050" kern="0" dirty="0">
              <a:solidFill>
                <a:prstClr val="black">
                  <a:lumMod val="85000"/>
                  <a:lumOff val="15000"/>
                </a:prstClr>
              </a:solidFill>
              <a:latin typeface="微软雅黑" pitchFamily="34" charset="-122"/>
              <a:sym typeface="微软雅黑" panose="020B0503020204020204" pitchFamily="34" charset="-122"/>
            </a:endParaRPr>
          </a:p>
        </p:txBody>
      </p:sp>
      <p:sp>
        <p:nvSpPr>
          <p:cNvPr id="93" name="矩形 92"/>
          <p:cNvSpPr/>
          <p:nvPr/>
        </p:nvSpPr>
        <p:spPr bwMode="auto">
          <a:xfrm>
            <a:off x="3600542" y="1534587"/>
            <a:ext cx="875798" cy="184619"/>
          </a:xfrm>
          <a:prstGeom prst="rect">
            <a:avLst/>
          </a:prstGeom>
          <a:solidFill>
            <a:srgbClr val="F79646">
              <a:lumMod val="40000"/>
              <a:lumOff val="6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r>
              <a:rPr lang="zh-CN" altLang="en-US" sz="1050" kern="0" dirty="0">
                <a:solidFill>
                  <a:prstClr val="black">
                    <a:lumMod val="85000"/>
                    <a:lumOff val="15000"/>
                  </a:prstClr>
                </a:solidFill>
                <a:latin typeface="微软雅黑" pitchFamily="34" charset="-122"/>
                <a:sym typeface="Gill Sans" charset="0"/>
              </a:rPr>
              <a:t>群组共享</a:t>
            </a:r>
            <a:endParaRPr lang="en-US" altLang="zh-CN" sz="1050" kern="0" dirty="0">
              <a:solidFill>
                <a:prstClr val="black">
                  <a:lumMod val="85000"/>
                  <a:lumOff val="15000"/>
                </a:prstClr>
              </a:solidFill>
              <a:latin typeface="微软雅黑" pitchFamily="34" charset="-122"/>
              <a:sym typeface="Gill Sans" charset="0"/>
            </a:endParaRPr>
          </a:p>
        </p:txBody>
      </p:sp>
      <p:sp>
        <p:nvSpPr>
          <p:cNvPr id="94" name="矩形 93"/>
          <p:cNvSpPr/>
          <p:nvPr/>
        </p:nvSpPr>
        <p:spPr bwMode="auto">
          <a:xfrm>
            <a:off x="4605877" y="1534587"/>
            <a:ext cx="875798" cy="184619"/>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050" kern="0" dirty="0">
                <a:solidFill>
                  <a:prstClr val="black">
                    <a:lumMod val="85000"/>
                    <a:lumOff val="15000"/>
                  </a:prstClr>
                </a:solidFill>
                <a:latin typeface="微软雅黑" pitchFamily="34" charset="-122"/>
                <a:sym typeface="Gill Sans" charset="0"/>
              </a:rPr>
              <a:t>画像比对</a:t>
            </a:r>
            <a:endParaRPr lang="en-US" altLang="zh-CN" sz="1050" kern="0" dirty="0">
              <a:solidFill>
                <a:prstClr val="black">
                  <a:lumMod val="85000"/>
                  <a:lumOff val="15000"/>
                </a:prstClr>
              </a:solidFill>
              <a:latin typeface="微软雅黑" pitchFamily="34" charset="-122"/>
              <a:sym typeface="Gill Sans" charset="0"/>
            </a:endParaRPr>
          </a:p>
        </p:txBody>
      </p:sp>
      <p:sp>
        <p:nvSpPr>
          <p:cNvPr id="95" name="矩形 94"/>
          <p:cNvSpPr/>
          <p:nvPr/>
        </p:nvSpPr>
        <p:spPr bwMode="auto">
          <a:xfrm>
            <a:off x="67656" y="5713770"/>
            <a:ext cx="7721180" cy="631269"/>
          </a:xfrm>
          <a:prstGeom prst="rect">
            <a:avLst/>
          </a:prstGeom>
          <a:solidFill>
            <a:srgbClr val="DBEEF4"/>
          </a:solidFill>
          <a:ln w="9525" cap="flat" cmpd="sng" algn="ctr">
            <a:solidFill>
              <a:sysClr val="windowText" lastClr="000000">
                <a:lumMod val="65000"/>
                <a:lumOff val="3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t" anchorCtr="0" compatLnSpc="1">
            <a:prstTxWarp prst="textNoShape">
              <a:avLst/>
            </a:prstTxWarp>
            <a:noAutofit/>
          </a:bodyPr>
          <a:lstStyle/>
          <a:p>
            <a:pPr defTabSz="601005">
              <a:defRPr/>
            </a:pPr>
            <a:endParaRPr lang="en-US" altLang="zh-CN" sz="1350" kern="0" dirty="0">
              <a:solidFill>
                <a:srgbClr val="C0504D">
                  <a:lumMod val="75000"/>
                </a:srgbClr>
              </a:solidFill>
              <a:latin typeface="微软雅黑" pitchFamily="34" charset="-122"/>
              <a:sym typeface="Gill Sans" charset="0"/>
            </a:endParaRPr>
          </a:p>
          <a:p>
            <a:pPr defTabSz="601005">
              <a:defRPr/>
            </a:pPr>
            <a:r>
              <a:rPr lang="en-US" altLang="zh-CN" sz="1350" kern="0" dirty="0">
                <a:solidFill>
                  <a:srgbClr val="C0504D">
                    <a:lumMod val="75000"/>
                  </a:srgbClr>
                </a:solidFill>
                <a:latin typeface="微软雅黑" pitchFamily="34" charset="-122"/>
                <a:sym typeface="Gill Sans" charset="0"/>
              </a:rPr>
              <a:t>DataOne</a:t>
            </a:r>
            <a:r>
              <a:rPr lang="zh-CN" altLang="en-US" sz="1350" kern="0" dirty="0">
                <a:solidFill>
                  <a:srgbClr val="C0504D">
                    <a:lumMod val="75000"/>
                  </a:srgbClr>
                </a:solidFill>
                <a:latin typeface="微软雅黑" pitchFamily="34" charset="-122"/>
                <a:sym typeface="Gill Sans" charset="0"/>
              </a:rPr>
              <a:t>（数据源）</a:t>
            </a:r>
          </a:p>
        </p:txBody>
      </p:sp>
      <p:sp>
        <p:nvSpPr>
          <p:cNvPr id="96" name="矩形 95"/>
          <p:cNvSpPr/>
          <p:nvPr/>
        </p:nvSpPr>
        <p:spPr bwMode="auto">
          <a:xfrm>
            <a:off x="1782105" y="5821551"/>
            <a:ext cx="1114651" cy="418158"/>
          </a:xfrm>
          <a:prstGeom prst="rect">
            <a:avLst/>
          </a:prstGeom>
          <a:solidFill>
            <a:srgbClr val="4BACC6">
              <a:lumMod val="40000"/>
              <a:lumOff val="6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en-US" altLang="zh-CN" sz="1200" kern="0" dirty="0">
                <a:solidFill>
                  <a:prstClr val="black">
                    <a:lumMod val="85000"/>
                    <a:lumOff val="15000"/>
                  </a:prstClr>
                </a:solidFill>
                <a:latin typeface="微软雅黑" pitchFamily="34" charset="-122"/>
                <a:sym typeface="Gill Sans" charset="0"/>
              </a:rPr>
              <a:t>ODS</a:t>
            </a:r>
            <a:endParaRPr lang="zh-CN" altLang="en-US" sz="1200" kern="0" dirty="0">
              <a:solidFill>
                <a:prstClr val="black">
                  <a:lumMod val="85000"/>
                  <a:lumOff val="15000"/>
                </a:prstClr>
              </a:solidFill>
              <a:latin typeface="微软雅黑" pitchFamily="34" charset="-122"/>
              <a:sym typeface="Gill Sans" charset="0"/>
            </a:endParaRPr>
          </a:p>
        </p:txBody>
      </p:sp>
      <p:sp>
        <p:nvSpPr>
          <p:cNvPr id="97" name="矩形 96"/>
          <p:cNvSpPr/>
          <p:nvPr/>
        </p:nvSpPr>
        <p:spPr bwMode="auto">
          <a:xfrm>
            <a:off x="67654" y="3266993"/>
            <a:ext cx="9315295" cy="1563014"/>
          </a:xfrm>
          <a:prstGeom prst="rect">
            <a:avLst/>
          </a:prstGeom>
          <a:solidFill>
            <a:srgbClr val="4BACC6">
              <a:lumMod val="20000"/>
              <a:lumOff val="80000"/>
            </a:srgbClr>
          </a:solidFill>
          <a:ln w="9525" cap="flat" cmpd="sng" algn="ctr">
            <a:solidFill>
              <a:sysClr val="windowText" lastClr="000000">
                <a:lumMod val="65000"/>
                <a:lumOff val="3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t" anchorCtr="0" compatLnSpc="1">
            <a:prstTxWarp prst="textNoShape">
              <a:avLst/>
            </a:prstTxWarp>
            <a:noAutofit/>
          </a:bodyPr>
          <a:lstStyle/>
          <a:p>
            <a:pPr defTabSz="601005">
              <a:defRPr/>
            </a:pPr>
            <a:endParaRPr lang="zh-CN" altLang="en-US" sz="900" kern="0" dirty="0">
              <a:solidFill>
                <a:srgbClr val="C0504D">
                  <a:lumMod val="75000"/>
                </a:srgbClr>
              </a:solidFill>
              <a:latin typeface="微软雅黑" pitchFamily="34" charset="-122"/>
              <a:sym typeface="Gill Sans" charset="0"/>
            </a:endParaRPr>
          </a:p>
        </p:txBody>
      </p:sp>
      <p:sp>
        <p:nvSpPr>
          <p:cNvPr id="98" name="矩形 97"/>
          <p:cNvSpPr/>
          <p:nvPr/>
        </p:nvSpPr>
        <p:spPr bwMode="auto">
          <a:xfrm>
            <a:off x="7989756" y="5713770"/>
            <a:ext cx="1393194" cy="631269"/>
          </a:xfrm>
          <a:prstGeom prst="rect">
            <a:avLst/>
          </a:prstGeom>
          <a:solidFill>
            <a:srgbClr val="DBEEF4"/>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Gill Sans" charset="0"/>
              </a:rPr>
              <a:t>第三方数据</a:t>
            </a:r>
          </a:p>
        </p:txBody>
      </p:sp>
      <p:sp>
        <p:nvSpPr>
          <p:cNvPr id="99" name="矩形 98"/>
          <p:cNvSpPr/>
          <p:nvPr/>
        </p:nvSpPr>
        <p:spPr bwMode="auto">
          <a:xfrm>
            <a:off x="1217471" y="4419743"/>
            <a:ext cx="4901146" cy="320949"/>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350" kern="0" dirty="0">
                <a:solidFill>
                  <a:prstClr val="black">
                    <a:lumMod val="85000"/>
                    <a:lumOff val="15000"/>
                  </a:prstClr>
                </a:solidFill>
                <a:latin typeface="微软雅黑" pitchFamily="34" charset="-122"/>
                <a:sym typeface="Gill Sans" charset="0"/>
              </a:rPr>
              <a:t>统一</a:t>
            </a:r>
            <a:r>
              <a:rPr lang="en-US" altLang="zh-CN" sz="1350" kern="0" dirty="0">
                <a:solidFill>
                  <a:prstClr val="black">
                    <a:lumMod val="85000"/>
                    <a:lumOff val="15000"/>
                  </a:prstClr>
                </a:solidFill>
                <a:latin typeface="微软雅黑" pitchFamily="34" charset="-122"/>
                <a:sym typeface="Gill Sans" charset="0"/>
              </a:rPr>
              <a:t>ID</a:t>
            </a:r>
            <a:r>
              <a:rPr lang="zh-CN" altLang="en-US" sz="1350" kern="0" dirty="0">
                <a:solidFill>
                  <a:prstClr val="black">
                    <a:lumMod val="85000"/>
                    <a:lumOff val="15000"/>
                  </a:prstClr>
                </a:solidFill>
                <a:latin typeface="微软雅黑" pitchFamily="34" charset="-122"/>
                <a:sym typeface="Gill Sans" charset="0"/>
              </a:rPr>
              <a:t>拉通</a:t>
            </a:r>
          </a:p>
        </p:txBody>
      </p:sp>
      <p:sp>
        <p:nvSpPr>
          <p:cNvPr id="100" name="矩形 99"/>
          <p:cNvSpPr/>
          <p:nvPr/>
        </p:nvSpPr>
        <p:spPr bwMode="auto">
          <a:xfrm>
            <a:off x="1217471" y="3361108"/>
            <a:ext cx="4503056" cy="986709"/>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eaVert" wrap="square" lIns="59378" tIns="29690" rIns="59378" bIns="29690" numCol="1" rtlCol="0" anchor="b" anchorCtr="0" compatLnSpc="1">
            <a:prstTxWarp prst="textNoShape">
              <a:avLst/>
            </a:prstTxWarp>
            <a:noAutofit/>
          </a:bodyPr>
          <a:lstStyle/>
          <a:p>
            <a:pPr defTabSz="601005">
              <a:defRPr/>
            </a:pPr>
            <a:r>
              <a:rPr lang="zh-CN" altLang="en-US" sz="1200" kern="0" dirty="0">
                <a:solidFill>
                  <a:prstClr val="black">
                    <a:lumMod val="85000"/>
                    <a:lumOff val="15000"/>
                  </a:prstClr>
                </a:solidFill>
                <a:latin typeface="微软雅黑" pitchFamily="34" charset="-122"/>
                <a:sym typeface="Gill Sans" charset="0"/>
              </a:rPr>
              <a:t>  事实类标签</a:t>
            </a:r>
          </a:p>
        </p:txBody>
      </p:sp>
      <p:sp>
        <p:nvSpPr>
          <p:cNvPr id="103" name="右箭头 102"/>
          <p:cNvSpPr/>
          <p:nvPr/>
        </p:nvSpPr>
        <p:spPr bwMode="auto">
          <a:xfrm>
            <a:off x="2933900" y="5877876"/>
            <a:ext cx="318900" cy="256002"/>
          </a:xfrm>
          <a:prstGeom prst="rightArrow">
            <a:avLst>
              <a:gd name="adj1" fmla="val 50000"/>
              <a:gd name="adj2" fmla="val 36275"/>
            </a:avLst>
          </a:prstGeom>
          <a:solidFill>
            <a:sysClr val="window" lastClr="FFFFFF">
              <a:lumMod val="85000"/>
            </a:sysClr>
          </a:solidFill>
          <a:ln w="25400" cap="flat" cmpd="sng" algn="ctr">
            <a:solidFill>
              <a:srgbClr val="0070C0"/>
            </a:solidFill>
            <a:prstDash val="solid"/>
            <a:headEnd type="none" w="med" len="med"/>
            <a:tailEnd type="none" w="med" len="med"/>
          </a:ln>
          <a:effectLst/>
        </p:spPr>
        <p:txBody>
          <a:bodyPr vert="horz" wrap="square" lIns="68555" tIns="34278" rIns="68555" bIns="34278" numCol="1" rtlCol="0" anchor="t" anchorCtr="0" compatLnSpc="1">
            <a:prstTxWarp prst="textNoShape">
              <a:avLst/>
            </a:prstTxWarp>
          </a:bodyPr>
          <a:lstStyle/>
          <a:p>
            <a:pPr algn="ctr" defTabSz="685503">
              <a:buClr>
                <a:srgbClr val="CC9900"/>
              </a:buClr>
              <a:buFont typeface="Wingdings" pitchFamily="2" charset="2"/>
              <a:buChar char="n"/>
              <a:defRPr/>
            </a:pPr>
            <a:endParaRPr lang="zh-CN" altLang="en-US" sz="900" b="1" kern="0">
              <a:solidFill>
                <a:prstClr val="black"/>
              </a:solidFill>
              <a:latin typeface="微软雅黑" panose="020B0503020204020204" pitchFamily="34" charset="-122"/>
              <a:sym typeface="Gill Sans" charset="0"/>
            </a:endParaRPr>
          </a:p>
        </p:txBody>
      </p:sp>
      <p:sp>
        <p:nvSpPr>
          <p:cNvPr id="106" name="矩形 105"/>
          <p:cNvSpPr/>
          <p:nvPr/>
        </p:nvSpPr>
        <p:spPr bwMode="auto">
          <a:xfrm>
            <a:off x="1521000" y="3413514"/>
            <a:ext cx="1104354" cy="867849"/>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Gill Sans" charset="0"/>
              </a:rPr>
              <a:t>用户标签</a:t>
            </a:r>
            <a:endParaRPr lang="en-US" altLang="zh-CN" sz="12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zh-CN" altLang="en-US" sz="900" kern="0" dirty="0">
              <a:solidFill>
                <a:prstClr val="black">
                  <a:lumMod val="85000"/>
                  <a:lumOff val="15000"/>
                </a:prstClr>
              </a:solidFill>
              <a:latin typeface="微软雅黑" pitchFamily="34" charset="-122"/>
              <a:sym typeface="Gill Sans" charset="0"/>
            </a:endParaRPr>
          </a:p>
        </p:txBody>
      </p:sp>
      <p:sp>
        <p:nvSpPr>
          <p:cNvPr id="107" name="矩形 106"/>
          <p:cNvSpPr/>
          <p:nvPr/>
        </p:nvSpPr>
        <p:spPr bwMode="auto">
          <a:xfrm>
            <a:off x="1667941" y="3654220"/>
            <a:ext cx="83691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1149935"/>
            <a:r>
              <a:rPr lang="zh-CN" altLang="en-US" sz="900" dirty="0">
                <a:solidFill>
                  <a:prstClr val="black"/>
                </a:solidFill>
                <a:latin typeface="微软雅黑" panose="020B0503020204020204" pitchFamily="34" charset="-122"/>
              </a:rPr>
              <a:t>用户属性标签</a:t>
            </a:r>
          </a:p>
        </p:txBody>
      </p:sp>
      <p:sp>
        <p:nvSpPr>
          <p:cNvPr id="108" name="矩形 107"/>
          <p:cNvSpPr/>
          <p:nvPr/>
        </p:nvSpPr>
        <p:spPr bwMode="auto">
          <a:xfrm>
            <a:off x="1667941" y="3846654"/>
            <a:ext cx="83691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1149935"/>
            <a:r>
              <a:rPr lang="zh-CN" altLang="en-US" sz="900" dirty="0">
                <a:solidFill>
                  <a:prstClr val="black"/>
                </a:solidFill>
                <a:latin typeface="微软雅黑" panose="020B0503020204020204" pitchFamily="34" charset="-122"/>
              </a:rPr>
              <a:t>业务行为标签</a:t>
            </a:r>
          </a:p>
        </p:txBody>
      </p:sp>
      <p:sp>
        <p:nvSpPr>
          <p:cNvPr id="109" name="矩形 108"/>
          <p:cNvSpPr/>
          <p:nvPr/>
        </p:nvSpPr>
        <p:spPr bwMode="auto">
          <a:xfrm>
            <a:off x="1667941" y="4036487"/>
            <a:ext cx="83691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1149935"/>
            <a:r>
              <a:rPr lang="zh-CN" altLang="en-US" sz="900" dirty="0">
                <a:solidFill>
                  <a:prstClr val="black"/>
                </a:solidFill>
                <a:latin typeface="微软雅黑" panose="020B0503020204020204" pitchFamily="34" charset="-122"/>
              </a:rPr>
              <a:t>需求偏好标签</a:t>
            </a:r>
          </a:p>
        </p:txBody>
      </p:sp>
      <p:sp>
        <p:nvSpPr>
          <p:cNvPr id="110" name="矩形 109"/>
          <p:cNvSpPr/>
          <p:nvPr/>
        </p:nvSpPr>
        <p:spPr bwMode="auto">
          <a:xfrm>
            <a:off x="2774665" y="3435109"/>
            <a:ext cx="2761404" cy="857722"/>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Gill Sans" charset="0"/>
              </a:rPr>
              <a:t>产品标签</a:t>
            </a:r>
            <a:endParaRPr lang="en-US" altLang="zh-CN" sz="12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zh-CN" altLang="en-US" sz="900" kern="0" dirty="0">
              <a:solidFill>
                <a:prstClr val="black">
                  <a:lumMod val="85000"/>
                  <a:lumOff val="15000"/>
                </a:prstClr>
              </a:solidFill>
              <a:latin typeface="微软雅黑" pitchFamily="34" charset="-122"/>
              <a:sym typeface="Gill Sans" charset="0"/>
            </a:endParaRPr>
          </a:p>
        </p:txBody>
      </p:sp>
      <p:sp>
        <p:nvSpPr>
          <p:cNvPr id="117" name="矩形 116"/>
          <p:cNvSpPr/>
          <p:nvPr/>
        </p:nvSpPr>
        <p:spPr bwMode="auto">
          <a:xfrm>
            <a:off x="5979601" y="3350981"/>
            <a:ext cx="3244113" cy="986709"/>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eaVert" wrap="square" lIns="59378" tIns="29690" rIns="59378" bIns="29690" numCol="1" rtlCol="0" anchor="b" anchorCtr="0" compatLnSpc="1">
            <a:prstTxWarp prst="textNoShape">
              <a:avLst/>
            </a:prstTxWarp>
            <a:noAutofit/>
          </a:bodyPr>
          <a:lstStyle/>
          <a:p>
            <a:pPr defTabSz="601005">
              <a:defRPr/>
            </a:pPr>
            <a:r>
              <a:rPr lang="zh-CN" altLang="en-US" sz="1200" kern="0" dirty="0">
                <a:solidFill>
                  <a:prstClr val="black">
                    <a:lumMod val="85000"/>
                    <a:lumOff val="15000"/>
                  </a:prstClr>
                </a:solidFill>
                <a:latin typeface="微软雅黑" pitchFamily="34" charset="-122"/>
                <a:sym typeface="Gill Sans" charset="0"/>
              </a:rPr>
              <a:t>  挖掘类标签</a:t>
            </a:r>
          </a:p>
        </p:txBody>
      </p:sp>
      <p:sp>
        <p:nvSpPr>
          <p:cNvPr id="118" name="矩形 117"/>
          <p:cNvSpPr/>
          <p:nvPr/>
        </p:nvSpPr>
        <p:spPr bwMode="auto">
          <a:xfrm>
            <a:off x="6437087" y="3413514"/>
            <a:ext cx="875798" cy="857722"/>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Gill Sans" charset="0"/>
              </a:rPr>
              <a:t>用户属性</a:t>
            </a:r>
            <a:endParaRPr lang="en-US" altLang="zh-CN" sz="12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zh-CN" altLang="en-US" sz="900" kern="0" dirty="0">
              <a:solidFill>
                <a:prstClr val="black">
                  <a:lumMod val="85000"/>
                  <a:lumOff val="15000"/>
                </a:prstClr>
              </a:solidFill>
              <a:latin typeface="微软雅黑" pitchFamily="34" charset="-122"/>
              <a:sym typeface="Gill Sans" charset="0"/>
            </a:endParaRPr>
          </a:p>
        </p:txBody>
      </p:sp>
      <p:sp>
        <p:nvSpPr>
          <p:cNvPr id="119" name="矩形 118"/>
          <p:cNvSpPr/>
          <p:nvPr/>
        </p:nvSpPr>
        <p:spPr bwMode="auto">
          <a:xfrm>
            <a:off x="6507228" y="3644092"/>
            <a:ext cx="74625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兴趣偏好</a:t>
            </a:r>
          </a:p>
        </p:txBody>
      </p:sp>
      <p:sp>
        <p:nvSpPr>
          <p:cNvPr id="120" name="矩形 119"/>
          <p:cNvSpPr/>
          <p:nvPr/>
        </p:nvSpPr>
        <p:spPr bwMode="auto">
          <a:xfrm>
            <a:off x="6507228" y="3836527"/>
            <a:ext cx="74625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消费偏好</a:t>
            </a:r>
          </a:p>
        </p:txBody>
      </p:sp>
      <p:sp>
        <p:nvSpPr>
          <p:cNvPr id="121" name="矩形 120"/>
          <p:cNvSpPr/>
          <p:nvPr/>
        </p:nvSpPr>
        <p:spPr bwMode="auto">
          <a:xfrm>
            <a:off x="6507228" y="4026359"/>
            <a:ext cx="74625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信用价值</a:t>
            </a:r>
          </a:p>
        </p:txBody>
      </p:sp>
      <p:sp>
        <p:nvSpPr>
          <p:cNvPr id="122" name="矩形 121"/>
          <p:cNvSpPr/>
          <p:nvPr/>
        </p:nvSpPr>
        <p:spPr bwMode="auto">
          <a:xfrm>
            <a:off x="7392503" y="3413514"/>
            <a:ext cx="1701675" cy="86919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Gill Sans" charset="0"/>
              </a:rPr>
              <a:t>业务行为</a:t>
            </a:r>
            <a:endParaRPr lang="en-US" altLang="zh-CN" sz="12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zh-CN" altLang="en-US" sz="900" kern="0" dirty="0">
              <a:solidFill>
                <a:prstClr val="black">
                  <a:lumMod val="85000"/>
                  <a:lumOff val="15000"/>
                </a:prstClr>
              </a:solidFill>
              <a:latin typeface="微软雅黑" pitchFamily="34" charset="-122"/>
              <a:sym typeface="Gill Sans" charset="0"/>
            </a:endParaRPr>
          </a:p>
        </p:txBody>
      </p:sp>
      <p:sp>
        <p:nvSpPr>
          <p:cNvPr id="123" name="矩形 122"/>
          <p:cNvSpPr/>
          <p:nvPr/>
        </p:nvSpPr>
        <p:spPr bwMode="auto">
          <a:xfrm>
            <a:off x="7462646" y="3655558"/>
            <a:ext cx="74625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账户活跃</a:t>
            </a:r>
          </a:p>
        </p:txBody>
      </p:sp>
      <p:sp>
        <p:nvSpPr>
          <p:cNvPr id="124" name="矩形 123"/>
          <p:cNvSpPr/>
          <p:nvPr/>
        </p:nvSpPr>
        <p:spPr bwMode="auto">
          <a:xfrm>
            <a:off x="7462646" y="3847993"/>
            <a:ext cx="74625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消费习惯</a:t>
            </a:r>
          </a:p>
        </p:txBody>
      </p:sp>
      <p:sp>
        <p:nvSpPr>
          <p:cNvPr id="125" name="矩形 124"/>
          <p:cNvSpPr/>
          <p:nvPr/>
        </p:nvSpPr>
        <p:spPr bwMode="auto">
          <a:xfrm>
            <a:off x="7462646" y="4037825"/>
            <a:ext cx="74625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内容偏好</a:t>
            </a:r>
          </a:p>
        </p:txBody>
      </p:sp>
      <p:sp>
        <p:nvSpPr>
          <p:cNvPr id="126" name="矩形 125"/>
          <p:cNvSpPr/>
          <p:nvPr/>
        </p:nvSpPr>
        <p:spPr bwMode="auto">
          <a:xfrm>
            <a:off x="8283206" y="3657944"/>
            <a:ext cx="74625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应用偏好</a:t>
            </a:r>
          </a:p>
        </p:txBody>
      </p:sp>
      <p:sp>
        <p:nvSpPr>
          <p:cNvPr id="127" name="矩形 126"/>
          <p:cNvSpPr/>
          <p:nvPr/>
        </p:nvSpPr>
        <p:spPr bwMode="auto">
          <a:xfrm>
            <a:off x="8283206" y="3850379"/>
            <a:ext cx="74625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使用习惯</a:t>
            </a:r>
          </a:p>
        </p:txBody>
      </p:sp>
      <p:sp>
        <p:nvSpPr>
          <p:cNvPr id="128" name="矩形 127"/>
          <p:cNvSpPr/>
          <p:nvPr/>
        </p:nvSpPr>
        <p:spPr bwMode="auto">
          <a:xfrm>
            <a:off x="8283206" y="4040212"/>
            <a:ext cx="746258" cy="169810"/>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en-US" altLang="zh-CN" sz="900" kern="0" dirty="0">
                <a:solidFill>
                  <a:prstClr val="black"/>
                </a:solidFill>
                <a:latin typeface="微软雅黑" panose="020B0503020204020204" pitchFamily="34" charset="-122"/>
                <a:sym typeface="Gill Sans" charset="0"/>
              </a:rPr>
              <a:t>… …</a:t>
            </a:r>
            <a:endParaRPr lang="zh-CN" altLang="en-US" sz="900" kern="0" dirty="0">
              <a:solidFill>
                <a:prstClr val="black"/>
              </a:solidFill>
              <a:latin typeface="微软雅黑" panose="020B0503020204020204" pitchFamily="34" charset="-122"/>
              <a:sym typeface="Gill Sans" charset="0"/>
            </a:endParaRPr>
          </a:p>
        </p:txBody>
      </p:sp>
      <p:sp>
        <p:nvSpPr>
          <p:cNvPr id="129" name="矩形 30"/>
          <p:cNvSpPr>
            <a:spLocks noChangeArrowheads="1"/>
          </p:cNvSpPr>
          <p:nvPr/>
        </p:nvSpPr>
        <p:spPr bwMode="auto">
          <a:xfrm>
            <a:off x="1368373" y="2127597"/>
            <a:ext cx="1256981" cy="426879"/>
          </a:xfrm>
          <a:prstGeom prst="rect">
            <a:avLst/>
          </a:prstGeom>
          <a:solidFill>
            <a:srgbClr val="9BBB59">
              <a:lumMod val="60000"/>
              <a:lumOff val="4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微软雅黑" panose="020B0503020204020204" pitchFamily="34" charset="-122"/>
              </a:rPr>
              <a:t>元数据管理</a:t>
            </a:r>
            <a:endParaRPr lang="en-US" altLang="zh-CN" sz="1200" kern="0" dirty="0">
              <a:solidFill>
                <a:prstClr val="black">
                  <a:lumMod val="85000"/>
                  <a:lumOff val="15000"/>
                </a:prstClr>
              </a:solidFill>
              <a:latin typeface="微软雅黑" pitchFamily="34" charset="-122"/>
              <a:sym typeface="微软雅黑" panose="020B0503020204020204" pitchFamily="34" charset="-122"/>
            </a:endParaRPr>
          </a:p>
        </p:txBody>
      </p:sp>
      <p:sp>
        <p:nvSpPr>
          <p:cNvPr id="130" name="矩形 31"/>
          <p:cNvSpPr>
            <a:spLocks noChangeArrowheads="1"/>
          </p:cNvSpPr>
          <p:nvPr/>
        </p:nvSpPr>
        <p:spPr bwMode="auto">
          <a:xfrm>
            <a:off x="5188426" y="2127594"/>
            <a:ext cx="1169045" cy="426879"/>
          </a:xfrm>
          <a:prstGeom prst="rect">
            <a:avLst/>
          </a:prstGeom>
          <a:solidFill>
            <a:srgbClr val="9BBB59">
              <a:lumMod val="60000"/>
              <a:lumOff val="4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微软雅黑" panose="020B0503020204020204" pitchFamily="34" charset="-122"/>
              </a:rPr>
              <a:t>自定义标签</a:t>
            </a:r>
            <a:endParaRPr lang="en-US" altLang="zh-CN" sz="1200" kern="0" dirty="0">
              <a:solidFill>
                <a:prstClr val="black">
                  <a:lumMod val="85000"/>
                  <a:lumOff val="15000"/>
                </a:prstClr>
              </a:solidFill>
              <a:latin typeface="微软雅黑" pitchFamily="34" charset="-122"/>
              <a:sym typeface="微软雅黑" panose="020B0503020204020204" pitchFamily="34" charset="-122"/>
            </a:endParaRPr>
          </a:p>
        </p:txBody>
      </p:sp>
      <p:sp>
        <p:nvSpPr>
          <p:cNvPr id="131" name="矩形 32"/>
          <p:cNvSpPr>
            <a:spLocks noChangeArrowheads="1"/>
          </p:cNvSpPr>
          <p:nvPr/>
        </p:nvSpPr>
        <p:spPr bwMode="auto">
          <a:xfrm>
            <a:off x="2750005" y="2127597"/>
            <a:ext cx="1229962" cy="426879"/>
          </a:xfrm>
          <a:prstGeom prst="rect">
            <a:avLst/>
          </a:prstGeom>
          <a:solidFill>
            <a:srgbClr val="9BBB59">
              <a:lumMod val="60000"/>
              <a:lumOff val="4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微软雅黑" panose="020B0503020204020204" pitchFamily="34" charset="-122"/>
              </a:rPr>
              <a:t>生命周期管理</a:t>
            </a:r>
            <a:endParaRPr lang="zh-CN" altLang="en-US" sz="1200" kern="0" dirty="0">
              <a:solidFill>
                <a:prstClr val="black">
                  <a:lumMod val="85000"/>
                  <a:lumOff val="15000"/>
                </a:prstClr>
              </a:solidFill>
              <a:latin typeface="微软雅黑" pitchFamily="34" charset="-122"/>
              <a:sym typeface="Gill Sans" charset="0"/>
            </a:endParaRPr>
          </a:p>
        </p:txBody>
      </p:sp>
      <p:sp>
        <p:nvSpPr>
          <p:cNvPr id="132" name="矩形 33"/>
          <p:cNvSpPr>
            <a:spLocks noChangeArrowheads="1"/>
          </p:cNvSpPr>
          <p:nvPr/>
        </p:nvSpPr>
        <p:spPr bwMode="auto">
          <a:xfrm>
            <a:off x="4072664" y="2127597"/>
            <a:ext cx="1010919" cy="426879"/>
          </a:xfrm>
          <a:prstGeom prst="rect">
            <a:avLst/>
          </a:prstGeom>
          <a:solidFill>
            <a:srgbClr val="9BBB59">
              <a:lumMod val="60000"/>
              <a:lumOff val="4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微软雅黑" panose="020B0503020204020204" pitchFamily="34" charset="-122"/>
              </a:rPr>
              <a:t>质量管理</a:t>
            </a:r>
            <a:endParaRPr lang="en-US" altLang="zh-CN" sz="1200" kern="0" dirty="0">
              <a:solidFill>
                <a:prstClr val="black">
                  <a:lumMod val="85000"/>
                  <a:lumOff val="15000"/>
                </a:prstClr>
              </a:solidFill>
              <a:latin typeface="微软雅黑" pitchFamily="34" charset="-122"/>
              <a:sym typeface="微软雅黑" panose="020B0503020204020204" pitchFamily="34" charset="-122"/>
            </a:endParaRPr>
          </a:p>
        </p:txBody>
      </p:sp>
      <p:sp>
        <p:nvSpPr>
          <p:cNvPr id="133" name="矩形 132"/>
          <p:cNvSpPr>
            <a:spLocks noChangeArrowheads="1"/>
          </p:cNvSpPr>
          <p:nvPr/>
        </p:nvSpPr>
        <p:spPr bwMode="auto">
          <a:xfrm>
            <a:off x="1368373" y="2635899"/>
            <a:ext cx="1256981" cy="404936"/>
          </a:xfrm>
          <a:prstGeom prst="rect">
            <a:avLst/>
          </a:prstGeom>
          <a:solidFill>
            <a:srgbClr val="9BBB59">
              <a:lumMod val="60000"/>
              <a:lumOff val="4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a:ex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微软雅黑" panose="020B0503020204020204" pitchFamily="34" charset="-122"/>
              </a:rPr>
              <a:t>运营管理</a:t>
            </a:r>
            <a:endParaRPr lang="en-US" altLang="zh-CN" sz="1200" kern="0" dirty="0">
              <a:solidFill>
                <a:prstClr val="black">
                  <a:lumMod val="85000"/>
                  <a:lumOff val="15000"/>
                </a:prstClr>
              </a:solidFill>
              <a:latin typeface="微软雅黑" pitchFamily="34" charset="-122"/>
              <a:sym typeface="微软雅黑" panose="020B0503020204020204" pitchFamily="34" charset="-122"/>
            </a:endParaRPr>
          </a:p>
        </p:txBody>
      </p:sp>
      <p:sp>
        <p:nvSpPr>
          <p:cNvPr id="134" name="矩形 133"/>
          <p:cNvSpPr/>
          <p:nvPr/>
        </p:nvSpPr>
        <p:spPr bwMode="auto">
          <a:xfrm>
            <a:off x="3252372" y="5821551"/>
            <a:ext cx="1114651" cy="418158"/>
          </a:xfrm>
          <a:prstGeom prst="rect">
            <a:avLst/>
          </a:prstGeom>
          <a:solidFill>
            <a:srgbClr val="4BACC6">
              <a:lumMod val="40000"/>
              <a:lumOff val="6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en-US" altLang="zh-CN" sz="1200" kern="0" dirty="0">
                <a:solidFill>
                  <a:prstClr val="black">
                    <a:lumMod val="85000"/>
                    <a:lumOff val="15000"/>
                  </a:prstClr>
                </a:solidFill>
                <a:latin typeface="微软雅黑" pitchFamily="34" charset="-122"/>
                <a:sym typeface="Gill Sans" charset="0"/>
              </a:rPr>
              <a:t>DWD</a:t>
            </a:r>
            <a:endParaRPr lang="zh-CN" altLang="en-US" sz="1200" kern="0" dirty="0">
              <a:solidFill>
                <a:prstClr val="black">
                  <a:lumMod val="85000"/>
                  <a:lumOff val="15000"/>
                </a:prstClr>
              </a:solidFill>
              <a:latin typeface="微软雅黑" pitchFamily="34" charset="-122"/>
              <a:sym typeface="Gill Sans" charset="0"/>
            </a:endParaRPr>
          </a:p>
        </p:txBody>
      </p:sp>
      <p:sp>
        <p:nvSpPr>
          <p:cNvPr id="135" name="矩形 134"/>
          <p:cNvSpPr/>
          <p:nvPr/>
        </p:nvSpPr>
        <p:spPr bwMode="auto">
          <a:xfrm>
            <a:off x="4766645" y="5821551"/>
            <a:ext cx="1114651" cy="418158"/>
          </a:xfrm>
          <a:prstGeom prst="rect">
            <a:avLst/>
          </a:prstGeom>
          <a:solidFill>
            <a:srgbClr val="4BACC6">
              <a:lumMod val="40000"/>
              <a:lumOff val="6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en-US" altLang="zh-CN" sz="1200" kern="0" dirty="0">
                <a:solidFill>
                  <a:prstClr val="black">
                    <a:lumMod val="85000"/>
                    <a:lumOff val="15000"/>
                  </a:prstClr>
                </a:solidFill>
                <a:latin typeface="微软雅黑" pitchFamily="34" charset="-122"/>
                <a:sym typeface="Gill Sans" charset="0"/>
              </a:rPr>
              <a:t>DWS</a:t>
            </a:r>
            <a:endParaRPr lang="zh-CN" altLang="en-US" sz="1200" kern="0" dirty="0">
              <a:solidFill>
                <a:prstClr val="black">
                  <a:lumMod val="85000"/>
                  <a:lumOff val="15000"/>
                </a:prstClr>
              </a:solidFill>
              <a:latin typeface="微软雅黑" pitchFamily="34" charset="-122"/>
              <a:sym typeface="Gill Sans" charset="0"/>
            </a:endParaRPr>
          </a:p>
        </p:txBody>
      </p:sp>
      <p:sp>
        <p:nvSpPr>
          <p:cNvPr id="136" name="右箭头 135"/>
          <p:cNvSpPr/>
          <p:nvPr/>
        </p:nvSpPr>
        <p:spPr bwMode="auto">
          <a:xfrm>
            <a:off x="4390480" y="5877876"/>
            <a:ext cx="318900" cy="256002"/>
          </a:xfrm>
          <a:prstGeom prst="rightArrow">
            <a:avLst>
              <a:gd name="adj1" fmla="val 50000"/>
              <a:gd name="adj2" fmla="val 36275"/>
            </a:avLst>
          </a:prstGeom>
          <a:solidFill>
            <a:sysClr val="window" lastClr="FFFFFF">
              <a:lumMod val="85000"/>
            </a:sysClr>
          </a:solidFill>
          <a:ln w="25400" cap="flat" cmpd="sng" algn="ctr">
            <a:solidFill>
              <a:srgbClr val="0070C0"/>
            </a:solidFill>
            <a:prstDash val="solid"/>
            <a:headEnd type="none" w="med" len="med"/>
            <a:tailEnd type="none" w="med" len="med"/>
          </a:ln>
          <a:effectLst/>
        </p:spPr>
        <p:txBody>
          <a:bodyPr vert="horz" wrap="square" lIns="68555" tIns="34278" rIns="68555" bIns="34278" numCol="1" rtlCol="0" anchor="t" anchorCtr="0" compatLnSpc="1">
            <a:prstTxWarp prst="textNoShape">
              <a:avLst/>
            </a:prstTxWarp>
          </a:bodyPr>
          <a:lstStyle/>
          <a:p>
            <a:pPr algn="ctr" defTabSz="685503">
              <a:buClr>
                <a:srgbClr val="CC9900"/>
              </a:buClr>
              <a:buFont typeface="Wingdings" pitchFamily="2" charset="2"/>
              <a:buChar char="n"/>
              <a:defRPr/>
            </a:pPr>
            <a:endParaRPr lang="zh-CN" altLang="en-US" sz="900" b="1" kern="0">
              <a:solidFill>
                <a:prstClr val="black"/>
              </a:solidFill>
              <a:latin typeface="微软雅黑" panose="020B0503020204020204" pitchFamily="34" charset="-122"/>
              <a:sym typeface="Gill Sans" charset="0"/>
            </a:endParaRPr>
          </a:p>
        </p:txBody>
      </p:sp>
      <p:sp>
        <p:nvSpPr>
          <p:cNvPr id="137" name="文本框 136"/>
          <p:cNvSpPr txBox="1"/>
          <p:nvPr/>
        </p:nvSpPr>
        <p:spPr>
          <a:xfrm>
            <a:off x="40825" y="2444935"/>
            <a:ext cx="1221100" cy="300082"/>
          </a:xfrm>
          <a:prstGeom prst="rect">
            <a:avLst/>
          </a:prstGeom>
          <a:noFill/>
        </p:spPr>
        <p:txBody>
          <a:bodyPr wrap="square" rtlCol="0">
            <a:spAutoFit/>
          </a:bodyPr>
          <a:lstStyle/>
          <a:p>
            <a:pPr defTabSz="601005">
              <a:defRPr/>
            </a:pPr>
            <a:r>
              <a:rPr lang="zh-CN" altLang="en-US" sz="1350" kern="0" dirty="0">
                <a:solidFill>
                  <a:srgbClr val="C0504D">
                    <a:lumMod val="75000"/>
                  </a:srgbClr>
                </a:solidFill>
                <a:latin typeface="微软雅黑" pitchFamily="34" charset="-122"/>
                <a:sym typeface="Gill Sans" charset="0"/>
              </a:rPr>
              <a:t>画像管理平台</a:t>
            </a:r>
          </a:p>
        </p:txBody>
      </p:sp>
      <p:sp>
        <p:nvSpPr>
          <p:cNvPr id="138" name="矩形 137"/>
          <p:cNvSpPr/>
          <p:nvPr/>
        </p:nvSpPr>
        <p:spPr bwMode="auto">
          <a:xfrm>
            <a:off x="7258230" y="2699037"/>
            <a:ext cx="1114651" cy="261247"/>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900" kern="0" dirty="0">
                <a:solidFill>
                  <a:prstClr val="black">
                    <a:lumMod val="85000"/>
                    <a:lumOff val="15000"/>
                  </a:prstClr>
                </a:solidFill>
                <a:latin typeface="微软雅黑" pitchFamily="34" charset="-122"/>
                <a:sym typeface="Gill Sans" charset="0"/>
              </a:rPr>
              <a:t>标签推送服务</a:t>
            </a:r>
          </a:p>
        </p:txBody>
      </p:sp>
      <p:sp>
        <p:nvSpPr>
          <p:cNvPr id="139" name="矩形 138"/>
          <p:cNvSpPr/>
          <p:nvPr/>
        </p:nvSpPr>
        <p:spPr bwMode="auto">
          <a:xfrm>
            <a:off x="8427534" y="1447731"/>
            <a:ext cx="875798" cy="1531231"/>
          </a:xfrm>
          <a:prstGeom prst="rect">
            <a:avLst/>
          </a:prstGeom>
          <a:solidFill>
            <a:srgbClr val="DBEEF4"/>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Gill Sans" charset="0"/>
              </a:rPr>
              <a:t>服务形式</a:t>
            </a:r>
            <a:endParaRPr lang="en-US" altLang="zh-CN" sz="12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zh-CN" altLang="en-US" sz="900" kern="0" dirty="0">
              <a:solidFill>
                <a:prstClr val="black">
                  <a:lumMod val="85000"/>
                  <a:lumOff val="15000"/>
                </a:prstClr>
              </a:solidFill>
              <a:latin typeface="微软雅黑" pitchFamily="34" charset="-122"/>
              <a:sym typeface="Gill Sans" charset="0"/>
            </a:endParaRPr>
          </a:p>
        </p:txBody>
      </p:sp>
      <p:sp>
        <p:nvSpPr>
          <p:cNvPr id="140" name="矩形 139"/>
          <p:cNvSpPr/>
          <p:nvPr/>
        </p:nvSpPr>
        <p:spPr bwMode="auto">
          <a:xfrm>
            <a:off x="8497677" y="1829666"/>
            <a:ext cx="746258" cy="192433"/>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数据视图</a:t>
            </a:r>
          </a:p>
        </p:txBody>
      </p:sp>
      <p:sp>
        <p:nvSpPr>
          <p:cNvPr id="141" name="矩形 140"/>
          <p:cNvSpPr/>
          <p:nvPr/>
        </p:nvSpPr>
        <p:spPr bwMode="auto">
          <a:xfrm>
            <a:off x="8497677" y="2104152"/>
            <a:ext cx="746258" cy="192433"/>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业务功能</a:t>
            </a:r>
          </a:p>
        </p:txBody>
      </p:sp>
      <p:sp>
        <p:nvSpPr>
          <p:cNvPr id="142" name="矩形 141"/>
          <p:cNvSpPr/>
          <p:nvPr/>
        </p:nvSpPr>
        <p:spPr bwMode="auto">
          <a:xfrm>
            <a:off x="8497677" y="2404036"/>
            <a:ext cx="746258" cy="192433"/>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数据文件</a:t>
            </a:r>
          </a:p>
        </p:txBody>
      </p:sp>
      <p:sp>
        <p:nvSpPr>
          <p:cNvPr id="143" name="矩形 142"/>
          <p:cNvSpPr/>
          <p:nvPr/>
        </p:nvSpPr>
        <p:spPr bwMode="auto">
          <a:xfrm>
            <a:off x="8507154" y="2678523"/>
            <a:ext cx="746258" cy="192433"/>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marL="52662" indent="-52662" algn="ctr" defTabSz="554572">
              <a:defRPr/>
            </a:pPr>
            <a:r>
              <a:rPr lang="zh-CN" altLang="en-US" sz="900" kern="0" dirty="0">
                <a:solidFill>
                  <a:prstClr val="black"/>
                </a:solidFill>
                <a:latin typeface="微软雅黑" panose="020B0503020204020204" pitchFamily="34" charset="-122"/>
                <a:sym typeface="Gill Sans" charset="0"/>
              </a:rPr>
              <a:t>消息报文</a:t>
            </a:r>
          </a:p>
        </p:txBody>
      </p:sp>
      <p:sp>
        <p:nvSpPr>
          <p:cNvPr id="144" name="文本框 143"/>
          <p:cNvSpPr txBox="1"/>
          <p:nvPr/>
        </p:nvSpPr>
        <p:spPr>
          <a:xfrm>
            <a:off x="40825" y="3927426"/>
            <a:ext cx="1221100" cy="300082"/>
          </a:xfrm>
          <a:prstGeom prst="rect">
            <a:avLst/>
          </a:prstGeom>
          <a:noFill/>
        </p:spPr>
        <p:txBody>
          <a:bodyPr wrap="square" rtlCol="0">
            <a:spAutoFit/>
          </a:bodyPr>
          <a:lstStyle/>
          <a:p>
            <a:pPr defTabSz="601005">
              <a:defRPr/>
            </a:pPr>
            <a:r>
              <a:rPr lang="zh-CN" altLang="en-US" sz="1350" kern="0" dirty="0">
                <a:solidFill>
                  <a:srgbClr val="C0504D">
                    <a:lumMod val="75000"/>
                  </a:srgbClr>
                </a:solidFill>
                <a:latin typeface="微软雅黑" pitchFamily="34" charset="-122"/>
                <a:sym typeface="Gill Sans" charset="0"/>
              </a:rPr>
              <a:t>画像数据</a:t>
            </a:r>
          </a:p>
        </p:txBody>
      </p:sp>
      <p:sp>
        <p:nvSpPr>
          <p:cNvPr id="145" name="矩形 30"/>
          <p:cNvSpPr>
            <a:spLocks noChangeArrowheads="1"/>
          </p:cNvSpPr>
          <p:nvPr/>
        </p:nvSpPr>
        <p:spPr bwMode="auto">
          <a:xfrm>
            <a:off x="4684374" y="2635898"/>
            <a:ext cx="1673096" cy="414296"/>
          </a:xfrm>
          <a:prstGeom prst="rect">
            <a:avLst/>
          </a:prstGeom>
          <a:solidFill>
            <a:srgbClr val="9BBB59">
              <a:lumMod val="60000"/>
              <a:lumOff val="4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微软雅黑" panose="020B0503020204020204" pitchFamily="34" charset="-122"/>
              </a:rPr>
              <a:t>系统管理</a:t>
            </a:r>
            <a:endParaRPr lang="en-US" altLang="zh-CN" sz="1200" kern="0" dirty="0">
              <a:solidFill>
                <a:prstClr val="black">
                  <a:lumMod val="85000"/>
                  <a:lumOff val="15000"/>
                </a:prstClr>
              </a:solidFill>
              <a:latin typeface="微软雅黑" pitchFamily="34" charset="-122"/>
              <a:sym typeface="微软雅黑" panose="020B0503020204020204" pitchFamily="34" charset="-122"/>
            </a:endParaRPr>
          </a:p>
        </p:txBody>
      </p:sp>
      <p:sp>
        <p:nvSpPr>
          <p:cNvPr id="146" name="矩形 31"/>
          <p:cNvSpPr>
            <a:spLocks noChangeArrowheads="1"/>
          </p:cNvSpPr>
          <p:nvPr/>
        </p:nvSpPr>
        <p:spPr bwMode="auto">
          <a:xfrm>
            <a:off x="2774665" y="2635899"/>
            <a:ext cx="1701675" cy="408084"/>
          </a:xfrm>
          <a:prstGeom prst="rect">
            <a:avLst/>
          </a:prstGeom>
          <a:solidFill>
            <a:srgbClr val="9BBB59">
              <a:lumMod val="60000"/>
              <a:lumOff val="40000"/>
            </a:srgbClr>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微软雅黑" panose="020B0503020204020204" pitchFamily="34" charset="-122"/>
              </a:rPr>
              <a:t>第三方导入</a:t>
            </a:r>
            <a:endParaRPr lang="en-US" altLang="zh-CN" sz="1200" kern="0" dirty="0">
              <a:solidFill>
                <a:prstClr val="black">
                  <a:lumMod val="85000"/>
                  <a:lumOff val="15000"/>
                </a:prstClr>
              </a:solidFill>
              <a:latin typeface="微软雅黑" pitchFamily="34" charset="-122"/>
              <a:sym typeface="微软雅黑" panose="020B0503020204020204" pitchFamily="34" charset="-122"/>
            </a:endParaRPr>
          </a:p>
        </p:txBody>
      </p:sp>
      <p:sp>
        <p:nvSpPr>
          <p:cNvPr id="147" name="矩形 146"/>
          <p:cNvSpPr/>
          <p:nvPr/>
        </p:nvSpPr>
        <p:spPr bwMode="auto">
          <a:xfrm>
            <a:off x="67656" y="4913389"/>
            <a:ext cx="9315294" cy="717452"/>
          </a:xfrm>
          <a:prstGeom prst="rect">
            <a:avLst/>
          </a:prstGeom>
          <a:solidFill>
            <a:srgbClr val="DBEEF4"/>
          </a:solidFill>
          <a:ln w="9525" cap="flat" cmpd="sng" algn="ctr">
            <a:solidFill>
              <a:sysClr val="windowText" lastClr="000000">
                <a:lumMod val="65000"/>
                <a:lumOff val="35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t" anchorCtr="0" compatLnSpc="1">
            <a:prstTxWarp prst="textNoShape">
              <a:avLst/>
            </a:prstTxWarp>
            <a:noAutofit/>
          </a:bodyPr>
          <a:lstStyle/>
          <a:p>
            <a:pPr defTabSz="601005">
              <a:defRPr/>
            </a:pPr>
            <a:endParaRPr lang="en-US" altLang="zh-CN" sz="900" kern="0" dirty="0">
              <a:solidFill>
                <a:srgbClr val="C0504D">
                  <a:lumMod val="75000"/>
                </a:srgbClr>
              </a:solidFill>
              <a:latin typeface="微软雅黑" pitchFamily="34" charset="-122"/>
              <a:sym typeface="Gill Sans" charset="0"/>
            </a:endParaRPr>
          </a:p>
          <a:p>
            <a:pPr defTabSz="601005">
              <a:defRPr/>
            </a:pPr>
            <a:r>
              <a:rPr lang="zh-CN" altLang="en-US" sz="1350" kern="0" dirty="0">
                <a:solidFill>
                  <a:srgbClr val="C0504D">
                    <a:lumMod val="75000"/>
                  </a:srgbClr>
                </a:solidFill>
                <a:latin typeface="微软雅黑" pitchFamily="34" charset="-122"/>
                <a:sym typeface="Gill Sans" charset="0"/>
              </a:rPr>
              <a:t>分析引擎</a:t>
            </a:r>
          </a:p>
        </p:txBody>
      </p:sp>
      <p:sp>
        <p:nvSpPr>
          <p:cNvPr id="148" name="矩形 218"/>
          <p:cNvSpPr>
            <a:spLocks noChangeArrowheads="1"/>
          </p:cNvSpPr>
          <p:nvPr/>
        </p:nvSpPr>
        <p:spPr bwMode="auto">
          <a:xfrm>
            <a:off x="1217471" y="5051962"/>
            <a:ext cx="7993113" cy="482060"/>
          </a:xfrm>
          <a:prstGeom prst="rect">
            <a:avLst/>
          </a:prstGeom>
          <a:solidFill>
            <a:srgbClr val="C3D69B"/>
          </a:solidFill>
          <a:ln>
            <a:noFill/>
          </a:ln>
          <a:extLst/>
        </p:spPr>
        <p:txBody>
          <a:bodyPr anchor="ctr"/>
          <a:lstStyle>
            <a:lvl1pPr>
              <a:defRPr sz="2800">
                <a:solidFill>
                  <a:srgbClr val="000000"/>
                </a:solidFill>
                <a:latin typeface="Gill Sans" charset="0"/>
                <a:ea typeface="宋体" panose="02010600030101010101" pitchFamily="2" charset="-122"/>
              </a:defRPr>
            </a:lvl1pPr>
            <a:lvl2pPr marL="742950" indent="-285750">
              <a:defRPr sz="2800">
                <a:solidFill>
                  <a:srgbClr val="000000"/>
                </a:solidFill>
                <a:latin typeface="Gill Sans" charset="0"/>
                <a:ea typeface="宋体" panose="02010600030101010101" pitchFamily="2" charset="-122"/>
              </a:defRPr>
            </a:lvl2pPr>
            <a:lvl3pPr marL="1143000" indent="-228600">
              <a:defRPr sz="2800">
                <a:solidFill>
                  <a:srgbClr val="000000"/>
                </a:solidFill>
                <a:latin typeface="Gill Sans" charset="0"/>
                <a:ea typeface="宋体" panose="02010600030101010101" pitchFamily="2" charset="-122"/>
              </a:defRPr>
            </a:lvl3pPr>
            <a:lvl4pPr marL="1600200" indent="-228600">
              <a:defRPr sz="2800">
                <a:solidFill>
                  <a:srgbClr val="000000"/>
                </a:solidFill>
                <a:latin typeface="Gill Sans" charset="0"/>
                <a:ea typeface="宋体" panose="02010600030101010101" pitchFamily="2" charset="-122"/>
              </a:defRPr>
            </a:lvl4pPr>
            <a:lvl5pPr marL="2057400" indent="-228600">
              <a:defRPr sz="2800">
                <a:solidFill>
                  <a:srgbClr val="000000"/>
                </a:solidFill>
                <a:latin typeface="Gill Sans" charset="0"/>
                <a:ea typeface="宋体" panose="02010600030101010101" pitchFamily="2" charset="-122"/>
              </a:defRPr>
            </a:lvl5pPr>
            <a:lvl6pPr marL="2514600" indent="-228600" algn="ctr" defTabSz="406400" eaLnBrk="0" fontAlgn="base" hangingPunct="0">
              <a:spcBef>
                <a:spcPct val="0"/>
              </a:spcBef>
              <a:spcAft>
                <a:spcPct val="0"/>
              </a:spcAft>
              <a:buFont typeface="Arial" panose="020B0604020202020204" pitchFamily="34" charset="0"/>
              <a:defRPr sz="2800">
                <a:solidFill>
                  <a:srgbClr val="000000"/>
                </a:solidFill>
                <a:latin typeface="Gill Sans" charset="0"/>
                <a:ea typeface="宋体" panose="02010600030101010101" pitchFamily="2" charset="-122"/>
              </a:defRPr>
            </a:lvl6pPr>
            <a:lvl7pPr marL="2971800" indent="-228600" algn="ctr" defTabSz="406400" eaLnBrk="0" fontAlgn="base" hangingPunct="0">
              <a:spcBef>
                <a:spcPct val="0"/>
              </a:spcBef>
              <a:spcAft>
                <a:spcPct val="0"/>
              </a:spcAft>
              <a:buFont typeface="Arial" panose="020B0604020202020204" pitchFamily="34" charset="0"/>
              <a:defRPr sz="2800">
                <a:solidFill>
                  <a:srgbClr val="000000"/>
                </a:solidFill>
                <a:latin typeface="Gill Sans" charset="0"/>
                <a:ea typeface="宋体" panose="02010600030101010101" pitchFamily="2" charset="-122"/>
              </a:defRPr>
            </a:lvl7pPr>
            <a:lvl8pPr marL="3429000" indent="-228600" algn="ctr" defTabSz="406400" eaLnBrk="0" fontAlgn="base" hangingPunct="0">
              <a:spcBef>
                <a:spcPct val="0"/>
              </a:spcBef>
              <a:spcAft>
                <a:spcPct val="0"/>
              </a:spcAft>
              <a:buFont typeface="Arial" panose="020B0604020202020204" pitchFamily="34" charset="0"/>
              <a:defRPr sz="2800">
                <a:solidFill>
                  <a:srgbClr val="000000"/>
                </a:solidFill>
                <a:latin typeface="Gill Sans" charset="0"/>
                <a:ea typeface="宋体" panose="02010600030101010101" pitchFamily="2" charset="-122"/>
              </a:defRPr>
            </a:lvl8pPr>
            <a:lvl9pPr marL="3886200" indent="-228600" algn="ctr" defTabSz="406400" eaLnBrk="0" fontAlgn="base" hangingPunct="0">
              <a:spcBef>
                <a:spcPct val="0"/>
              </a:spcBef>
              <a:spcAft>
                <a:spcPct val="0"/>
              </a:spcAft>
              <a:buFont typeface="Arial" panose="020B0604020202020204" pitchFamily="34" charset="0"/>
              <a:defRPr sz="2800">
                <a:solidFill>
                  <a:srgbClr val="000000"/>
                </a:solidFill>
                <a:latin typeface="Gill Sans" charset="0"/>
                <a:ea typeface="宋体" panose="02010600030101010101" pitchFamily="2" charset="-122"/>
              </a:defRPr>
            </a:lvl9pPr>
          </a:lstStyle>
          <a:p>
            <a:pPr algn="ctr" defTabSz="304523">
              <a:buClr>
                <a:srgbClr val="CC9900"/>
              </a:buClr>
              <a:defRPr/>
            </a:pPr>
            <a:r>
              <a:rPr lang="zh-CN" altLang="en-US" sz="1350" b="1" kern="0" dirty="0">
                <a:latin typeface="微软雅黑" panose="020B0503020204020204" pitchFamily="34" charset="-122"/>
                <a:ea typeface="微软雅黑" panose="020B0503020204020204" pitchFamily="34" charset="-122"/>
                <a:sym typeface="微软雅黑" panose="020B0503020204020204" pitchFamily="34" charset="-122"/>
              </a:rPr>
              <a:t>交互式实时分析引擎</a:t>
            </a:r>
            <a:endParaRPr lang="zh-CN" altLang="en-US" sz="1350" b="1" i="1"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矩形 148"/>
          <p:cNvSpPr/>
          <p:nvPr/>
        </p:nvSpPr>
        <p:spPr bwMode="auto">
          <a:xfrm>
            <a:off x="6277853" y="4425671"/>
            <a:ext cx="2932732" cy="320949"/>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500" kern="0" dirty="0">
                <a:solidFill>
                  <a:prstClr val="black">
                    <a:lumMod val="85000"/>
                    <a:lumOff val="15000"/>
                  </a:prstClr>
                </a:solidFill>
                <a:latin typeface="微软雅黑" pitchFamily="34" charset="-122"/>
                <a:sym typeface="Gill Sans" charset="0"/>
              </a:rPr>
              <a:t>统一模型适配</a:t>
            </a:r>
          </a:p>
        </p:txBody>
      </p:sp>
      <p:sp>
        <p:nvSpPr>
          <p:cNvPr id="150" name="矩形 149"/>
          <p:cNvSpPr/>
          <p:nvPr/>
        </p:nvSpPr>
        <p:spPr bwMode="auto">
          <a:xfrm>
            <a:off x="6516706" y="5843961"/>
            <a:ext cx="1114651" cy="418158"/>
          </a:xfrm>
          <a:prstGeom prst="rect">
            <a:avLst/>
          </a:prstGeom>
          <a:solidFill>
            <a:srgbClr val="C3D69B"/>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en-US" altLang="zh-CN" sz="1200" kern="0" dirty="0">
                <a:solidFill>
                  <a:prstClr val="black">
                    <a:lumMod val="85000"/>
                    <a:lumOff val="15000"/>
                  </a:prstClr>
                </a:solidFill>
                <a:latin typeface="微软雅黑" pitchFamily="34" charset="-122"/>
                <a:sym typeface="Gill Sans" charset="0"/>
              </a:rPr>
              <a:t>ADS</a:t>
            </a:r>
            <a:endParaRPr lang="zh-CN" altLang="en-US" sz="1200" kern="0" dirty="0">
              <a:solidFill>
                <a:prstClr val="black">
                  <a:lumMod val="85000"/>
                  <a:lumOff val="15000"/>
                </a:prstClr>
              </a:solidFill>
              <a:latin typeface="微软雅黑" pitchFamily="34" charset="-122"/>
              <a:sym typeface="Gill Sans" charset="0"/>
            </a:endParaRPr>
          </a:p>
        </p:txBody>
      </p:sp>
      <p:sp>
        <p:nvSpPr>
          <p:cNvPr id="151" name="右箭头 150"/>
          <p:cNvSpPr/>
          <p:nvPr/>
        </p:nvSpPr>
        <p:spPr bwMode="auto">
          <a:xfrm>
            <a:off x="5959380" y="5900286"/>
            <a:ext cx="318900" cy="256002"/>
          </a:xfrm>
          <a:prstGeom prst="rightArrow">
            <a:avLst>
              <a:gd name="adj1" fmla="val 50000"/>
              <a:gd name="adj2" fmla="val 36275"/>
            </a:avLst>
          </a:prstGeom>
          <a:solidFill>
            <a:sysClr val="window" lastClr="FFFFFF">
              <a:lumMod val="85000"/>
            </a:sysClr>
          </a:solidFill>
          <a:ln w="25400" cap="flat" cmpd="sng" algn="ctr">
            <a:solidFill>
              <a:srgbClr val="0070C0"/>
            </a:solidFill>
            <a:prstDash val="solid"/>
            <a:headEnd type="none" w="med" len="med"/>
            <a:tailEnd type="none" w="med" len="med"/>
          </a:ln>
          <a:effectLst/>
        </p:spPr>
        <p:txBody>
          <a:bodyPr vert="horz" wrap="square" lIns="68555" tIns="34278" rIns="68555" bIns="34278" numCol="1" rtlCol="0" anchor="t" anchorCtr="0" compatLnSpc="1">
            <a:prstTxWarp prst="textNoShape">
              <a:avLst/>
            </a:prstTxWarp>
          </a:bodyPr>
          <a:lstStyle/>
          <a:p>
            <a:pPr algn="ctr" defTabSz="685503">
              <a:buClr>
                <a:srgbClr val="CC9900"/>
              </a:buClr>
              <a:buFont typeface="Wingdings" pitchFamily="2" charset="2"/>
              <a:buChar char="n"/>
              <a:defRPr/>
            </a:pPr>
            <a:endParaRPr lang="zh-CN" altLang="en-US" sz="900" b="1" kern="0">
              <a:solidFill>
                <a:prstClr val="black"/>
              </a:solidFill>
              <a:latin typeface="微软雅黑" panose="020B0503020204020204" pitchFamily="34" charset="-122"/>
              <a:sym typeface="Gill Sans" charset="0"/>
            </a:endParaRPr>
          </a:p>
        </p:txBody>
      </p:sp>
      <p:sp>
        <p:nvSpPr>
          <p:cNvPr id="159" name="矩形 158"/>
          <p:cNvSpPr/>
          <p:nvPr/>
        </p:nvSpPr>
        <p:spPr>
          <a:xfrm>
            <a:off x="6308927" y="803521"/>
            <a:ext cx="972013" cy="248665"/>
          </a:xfrm>
          <a:prstGeom prst="rect">
            <a:avLst/>
          </a:prstGeom>
          <a:solidFill>
            <a:srgbClr val="FCD5B5"/>
          </a:solidFill>
          <a:ln w="9525" cap="flat" cmpd="sng" algn="ctr">
            <a:solidFill>
              <a:srgbClr val="0365C0">
                <a:shade val="50000"/>
              </a:srgbClr>
            </a:solidFill>
            <a:prstDash val="solid"/>
          </a:ln>
          <a:effectLst/>
        </p:spPr>
        <p:txBody>
          <a:bodyPr lIns="91275" tIns="45638" rIns="91275" bIns="4563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r>
              <a:rPr lang="zh-CN" altLang="en-US" sz="1200" dirty="0">
                <a:solidFill>
                  <a:srgbClr val="000000"/>
                </a:solidFill>
                <a:latin typeface="微软雅黑"/>
                <a:sym typeface="Gill Sans" pitchFamily="-109" charset="0"/>
              </a:rPr>
              <a:t>已完成</a:t>
            </a:r>
          </a:p>
        </p:txBody>
      </p:sp>
      <p:sp>
        <p:nvSpPr>
          <p:cNvPr id="161" name="矩形 160"/>
          <p:cNvSpPr/>
          <p:nvPr/>
        </p:nvSpPr>
        <p:spPr>
          <a:xfrm>
            <a:off x="7352259" y="797446"/>
            <a:ext cx="972013" cy="248665"/>
          </a:xfrm>
          <a:prstGeom prst="rect">
            <a:avLst/>
          </a:prstGeom>
          <a:solidFill>
            <a:srgbClr val="C3D69B"/>
          </a:solidFill>
          <a:ln w="9525" cap="flat" cmpd="sng" algn="ctr">
            <a:solidFill>
              <a:srgbClr val="0365C0">
                <a:shade val="50000"/>
              </a:srgbClr>
            </a:solidFill>
            <a:prstDash val="solid"/>
          </a:ln>
          <a:effectLst/>
        </p:spPr>
        <p:txBody>
          <a:bodyPr lIns="91275" tIns="45638" rIns="91275" bIns="4563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r>
              <a:rPr lang="zh-CN" altLang="en-US" sz="1200" dirty="0">
                <a:solidFill>
                  <a:srgbClr val="000000"/>
                </a:solidFill>
                <a:latin typeface="微软雅黑"/>
                <a:sym typeface="Gill Sans" pitchFamily="-109" charset="0"/>
              </a:rPr>
              <a:t>待完成</a:t>
            </a:r>
          </a:p>
        </p:txBody>
      </p:sp>
      <p:sp>
        <p:nvSpPr>
          <p:cNvPr id="162" name="矩形 161"/>
          <p:cNvSpPr/>
          <p:nvPr/>
        </p:nvSpPr>
        <p:spPr>
          <a:xfrm>
            <a:off x="8418031" y="795425"/>
            <a:ext cx="972013" cy="248665"/>
          </a:xfrm>
          <a:prstGeom prst="rect">
            <a:avLst/>
          </a:prstGeom>
          <a:solidFill>
            <a:srgbClr val="CCD4EA"/>
          </a:solidFill>
          <a:ln w="9525" cap="flat" cmpd="sng" algn="ctr">
            <a:solidFill>
              <a:srgbClr val="0365C0">
                <a:shade val="50000"/>
              </a:srgbClr>
            </a:solidFill>
            <a:prstDash val="solid"/>
          </a:ln>
          <a:effectLst/>
        </p:spPr>
        <p:txBody>
          <a:bodyPr lIns="91275" tIns="45638" rIns="91275" bIns="4563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r>
              <a:rPr lang="zh-CN" altLang="en-US" sz="1200" dirty="0">
                <a:solidFill>
                  <a:srgbClr val="000000"/>
                </a:solidFill>
                <a:latin typeface="微软雅黑"/>
                <a:sym typeface="Gill Sans" pitchFamily="-109" charset="0"/>
              </a:rPr>
              <a:t>持续迭代</a:t>
            </a:r>
          </a:p>
        </p:txBody>
      </p:sp>
      <p:sp>
        <p:nvSpPr>
          <p:cNvPr id="152" name="矩形 151"/>
          <p:cNvSpPr/>
          <p:nvPr/>
        </p:nvSpPr>
        <p:spPr bwMode="auto">
          <a:xfrm>
            <a:off x="2811991" y="3640864"/>
            <a:ext cx="1295873" cy="630373"/>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Gill Sans" charset="0"/>
              </a:rPr>
              <a:t>实体产品标签</a:t>
            </a:r>
            <a:endParaRPr lang="en-US" altLang="zh-CN" sz="12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zh-CN" altLang="en-US" sz="900" kern="0" dirty="0">
              <a:solidFill>
                <a:prstClr val="black">
                  <a:lumMod val="85000"/>
                  <a:lumOff val="15000"/>
                </a:prstClr>
              </a:solidFill>
              <a:latin typeface="微软雅黑" pitchFamily="34" charset="-122"/>
              <a:sym typeface="Gill Sans" charset="0"/>
            </a:endParaRPr>
          </a:p>
        </p:txBody>
      </p:sp>
      <p:sp>
        <p:nvSpPr>
          <p:cNvPr id="153" name="矩形 152"/>
          <p:cNvSpPr/>
          <p:nvPr/>
        </p:nvSpPr>
        <p:spPr bwMode="auto">
          <a:xfrm>
            <a:off x="4205975" y="3631146"/>
            <a:ext cx="1295873" cy="630373"/>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601005">
              <a:defRPr/>
            </a:pPr>
            <a:r>
              <a:rPr lang="zh-CN" altLang="en-US" sz="1200" kern="0" dirty="0">
                <a:solidFill>
                  <a:prstClr val="black">
                    <a:lumMod val="85000"/>
                    <a:lumOff val="15000"/>
                  </a:prstClr>
                </a:solidFill>
                <a:latin typeface="微软雅黑" pitchFamily="34" charset="-122"/>
                <a:sym typeface="Gill Sans" charset="0"/>
              </a:rPr>
              <a:t>虚拟产品标签</a:t>
            </a:r>
            <a:endParaRPr lang="en-US" altLang="zh-CN" sz="12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en-US" altLang="zh-CN" sz="900" kern="0" dirty="0">
              <a:solidFill>
                <a:prstClr val="black">
                  <a:lumMod val="85000"/>
                  <a:lumOff val="15000"/>
                </a:prstClr>
              </a:solidFill>
              <a:latin typeface="微软雅黑" pitchFamily="34" charset="-122"/>
              <a:sym typeface="Gill Sans" charset="0"/>
            </a:endParaRPr>
          </a:p>
          <a:p>
            <a:pPr algn="ctr" defTabSz="601005">
              <a:defRPr/>
            </a:pPr>
            <a:endParaRPr lang="zh-CN" altLang="en-US" sz="900" kern="0" dirty="0">
              <a:solidFill>
                <a:prstClr val="black">
                  <a:lumMod val="85000"/>
                  <a:lumOff val="15000"/>
                </a:prstClr>
              </a:solidFill>
              <a:latin typeface="微软雅黑" pitchFamily="34" charset="-122"/>
              <a:sym typeface="Gill Sans" charset="0"/>
            </a:endParaRPr>
          </a:p>
        </p:txBody>
      </p:sp>
      <p:sp>
        <p:nvSpPr>
          <p:cNvPr id="155" name="矩形 154"/>
          <p:cNvSpPr/>
          <p:nvPr/>
        </p:nvSpPr>
        <p:spPr bwMode="auto">
          <a:xfrm>
            <a:off x="2930471" y="3846216"/>
            <a:ext cx="465092" cy="173937"/>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1149935"/>
            <a:r>
              <a:rPr lang="zh-CN" altLang="en-US" sz="900" dirty="0">
                <a:solidFill>
                  <a:prstClr val="black"/>
                </a:solidFill>
                <a:latin typeface="微软雅黑" panose="020B0503020204020204" pitchFamily="34" charset="-122"/>
              </a:rPr>
              <a:t>手机</a:t>
            </a:r>
          </a:p>
        </p:txBody>
      </p:sp>
      <p:sp>
        <p:nvSpPr>
          <p:cNvPr id="157" name="矩形 156"/>
          <p:cNvSpPr/>
          <p:nvPr/>
        </p:nvSpPr>
        <p:spPr bwMode="auto">
          <a:xfrm>
            <a:off x="3591573" y="3849071"/>
            <a:ext cx="465092" cy="173937"/>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1149935"/>
            <a:r>
              <a:rPr lang="zh-CN" altLang="en-US" sz="900" dirty="0">
                <a:solidFill>
                  <a:prstClr val="black"/>
                </a:solidFill>
                <a:latin typeface="微软雅黑" panose="020B0503020204020204" pitchFamily="34" charset="-122"/>
              </a:rPr>
              <a:t>平板</a:t>
            </a:r>
          </a:p>
        </p:txBody>
      </p:sp>
      <p:sp>
        <p:nvSpPr>
          <p:cNvPr id="158" name="矩形 157"/>
          <p:cNvSpPr/>
          <p:nvPr/>
        </p:nvSpPr>
        <p:spPr bwMode="auto">
          <a:xfrm>
            <a:off x="2928883" y="4065074"/>
            <a:ext cx="465092" cy="173937"/>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1149935"/>
            <a:r>
              <a:rPr lang="zh-CN" altLang="en-US" sz="900" dirty="0">
                <a:solidFill>
                  <a:prstClr val="black"/>
                </a:solidFill>
                <a:latin typeface="微软雅黑" panose="020B0503020204020204" pitchFamily="34" charset="-122"/>
              </a:rPr>
              <a:t>穿戴</a:t>
            </a:r>
          </a:p>
        </p:txBody>
      </p:sp>
      <p:sp>
        <p:nvSpPr>
          <p:cNvPr id="160" name="矩形 159"/>
          <p:cNvSpPr/>
          <p:nvPr/>
        </p:nvSpPr>
        <p:spPr bwMode="auto">
          <a:xfrm>
            <a:off x="3600542" y="4065074"/>
            <a:ext cx="465092" cy="173937"/>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1149935"/>
            <a:r>
              <a:rPr lang="en-US" altLang="zh-CN" sz="900" dirty="0">
                <a:solidFill>
                  <a:prstClr val="black"/>
                </a:solidFill>
                <a:latin typeface="微软雅黑" panose="020B0503020204020204" pitchFamily="34" charset="-122"/>
              </a:rPr>
              <a:t>…</a:t>
            </a:r>
            <a:endParaRPr lang="zh-CN" altLang="en-US" sz="900" dirty="0">
              <a:solidFill>
                <a:prstClr val="black"/>
              </a:solidFill>
              <a:latin typeface="微软雅黑" panose="020B0503020204020204" pitchFamily="34" charset="-122"/>
            </a:endParaRPr>
          </a:p>
        </p:txBody>
      </p:sp>
      <p:sp>
        <p:nvSpPr>
          <p:cNvPr id="163" name="矩形 162"/>
          <p:cNvSpPr/>
          <p:nvPr/>
        </p:nvSpPr>
        <p:spPr bwMode="auto">
          <a:xfrm>
            <a:off x="4291503" y="3848338"/>
            <a:ext cx="465092" cy="173937"/>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1149935"/>
            <a:r>
              <a:rPr lang="zh-CN" altLang="en-US" sz="900" dirty="0">
                <a:solidFill>
                  <a:prstClr val="black"/>
                </a:solidFill>
                <a:latin typeface="微软雅黑" panose="020B0503020204020204" pitchFamily="34" charset="-122"/>
              </a:rPr>
              <a:t>音乐</a:t>
            </a:r>
          </a:p>
        </p:txBody>
      </p:sp>
      <p:sp>
        <p:nvSpPr>
          <p:cNvPr id="164" name="矩形 163"/>
          <p:cNvSpPr/>
          <p:nvPr/>
        </p:nvSpPr>
        <p:spPr bwMode="auto">
          <a:xfrm>
            <a:off x="4952604" y="3851193"/>
            <a:ext cx="465092" cy="173937"/>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1149935"/>
            <a:r>
              <a:rPr lang="zh-CN" altLang="en-US" sz="900" dirty="0">
                <a:solidFill>
                  <a:prstClr val="black"/>
                </a:solidFill>
                <a:latin typeface="微软雅黑" panose="020B0503020204020204" pitchFamily="34" charset="-122"/>
              </a:rPr>
              <a:t>视频</a:t>
            </a:r>
          </a:p>
        </p:txBody>
      </p:sp>
      <p:sp>
        <p:nvSpPr>
          <p:cNvPr id="165" name="矩形 164"/>
          <p:cNvSpPr/>
          <p:nvPr/>
        </p:nvSpPr>
        <p:spPr bwMode="auto">
          <a:xfrm>
            <a:off x="4289915" y="4067196"/>
            <a:ext cx="465092" cy="173937"/>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1149935"/>
            <a:r>
              <a:rPr lang="zh-CN" altLang="en-US" sz="900" dirty="0">
                <a:solidFill>
                  <a:prstClr val="black"/>
                </a:solidFill>
                <a:latin typeface="微软雅黑" panose="020B0503020204020204" pitchFamily="34" charset="-122"/>
              </a:rPr>
              <a:t>应用</a:t>
            </a:r>
            <a:endParaRPr lang="en-US" altLang="zh-CN" sz="900" dirty="0">
              <a:solidFill>
                <a:prstClr val="black"/>
              </a:solidFill>
              <a:latin typeface="微软雅黑" panose="020B0503020204020204" pitchFamily="34" charset="-122"/>
            </a:endParaRPr>
          </a:p>
          <a:p>
            <a:pPr algn="ctr" defTabSz="1149935"/>
            <a:r>
              <a:rPr lang="zh-CN" altLang="en-US" sz="900" dirty="0">
                <a:solidFill>
                  <a:prstClr val="black"/>
                </a:solidFill>
                <a:latin typeface="微软雅黑" panose="020B0503020204020204" pitchFamily="34" charset="-122"/>
              </a:rPr>
              <a:t>市场</a:t>
            </a:r>
          </a:p>
        </p:txBody>
      </p:sp>
      <p:sp>
        <p:nvSpPr>
          <p:cNvPr id="166" name="矩形 165"/>
          <p:cNvSpPr/>
          <p:nvPr/>
        </p:nvSpPr>
        <p:spPr bwMode="auto">
          <a:xfrm>
            <a:off x="4949636" y="4067196"/>
            <a:ext cx="465092" cy="173937"/>
          </a:xfrm>
          <a:prstGeom prst="rect">
            <a:avLst/>
          </a:prstGeom>
          <a:solidFill>
            <a:srgbClr val="CCD4EA"/>
          </a:solidFill>
          <a:ln w="9525" cap="flat" cmpd="sng" algn="ctr">
            <a:solidFill>
              <a:sysClr val="window" lastClr="FFFFFF">
                <a:lumMod val="50000"/>
              </a:sys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59378" tIns="29690" rIns="59378" bIns="29690" numCol="1" rtlCol="0" anchor="ctr" anchorCtr="0" compatLnSpc="1">
            <a:prstTxWarp prst="textNoShape">
              <a:avLst/>
            </a:prstTxWarp>
            <a:noAutofit/>
          </a:bodyPr>
          <a:lstStyle/>
          <a:p>
            <a:pPr algn="ctr" defTabSz="1149935"/>
            <a:r>
              <a:rPr lang="en-US" altLang="zh-CN" sz="900" dirty="0">
                <a:solidFill>
                  <a:prstClr val="black"/>
                </a:solidFill>
                <a:latin typeface="微软雅黑" panose="020B0503020204020204" pitchFamily="34" charset="-122"/>
              </a:rPr>
              <a:t>…</a:t>
            </a:r>
            <a:endParaRPr lang="zh-CN" altLang="en-US" sz="900" dirty="0">
              <a:solidFill>
                <a:prstClr val="black"/>
              </a:solidFill>
              <a:latin typeface="微软雅黑" panose="020B0503020204020204" pitchFamily="34" charset="-122"/>
            </a:endParaRPr>
          </a:p>
        </p:txBody>
      </p:sp>
    </p:spTree>
    <p:extLst>
      <p:ext uri="{BB962C8B-B14F-4D97-AF65-F5344CB8AC3E}">
        <p14:creationId xmlns:p14="http://schemas.microsoft.com/office/powerpoint/2010/main" val="3905527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smtClean="0"/>
              <a:t>画像</a:t>
            </a:r>
            <a:r>
              <a:rPr lang="en-US" altLang="zh-CN" dirty="0" smtClean="0"/>
              <a:t>2.0</a:t>
            </a:r>
            <a:r>
              <a:rPr lang="zh-CN" altLang="en-US" dirty="0" smtClean="0"/>
              <a:t>逻辑架构</a:t>
            </a:r>
            <a:endParaRPr lang="zh-CN" altLang="en-US" dirty="0"/>
          </a:p>
        </p:txBody>
      </p:sp>
      <p:pic>
        <p:nvPicPr>
          <p:cNvPr id="5" name="图片 4"/>
          <p:cNvPicPr>
            <a:picLocks noChangeAspect="1"/>
          </p:cNvPicPr>
          <p:nvPr/>
        </p:nvPicPr>
        <p:blipFill>
          <a:blip r:embed="rId2"/>
          <a:stretch>
            <a:fillRect/>
          </a:stretch>
        </p:blipFill>
        <p:spPr>
          <a:xfrm>
            <a:off x="983221" y="757329"/>
            <a:ext cx="10153568" cy="6100671"/>
          </a:xfrm>
          <a:prstGeom prst="rect">
            <a:avLst/>
          </a:prstGeom>
        </p:spPr>
      </p:pic>
    </p:spTree>
    <p:extLst>
      <p:ext uri="{BB962C8B-B14F-4D97-AF65-F5344CB8AC3E}">
        <p14:creationId xmlns:p14="http://schemas.microsoft.com/office/powerpoint/2010/main" val="28141352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SubTitle"/>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SubTitle"/>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SubTitle"/>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Other"/>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Other"/>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Other"/>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Other"/>
  <p:tag name="MH_ORDER" val="6"/>
</p:tagLst>
</file>

<file path=ppt/tags/tag3.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SubTitle"/>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SubTitle"/>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301160415"/>
  <p:tag name="MH_LIBRARY" val="GRAPHIC"/>
  <p:tag name="MH_TYPE" val="SubTitle"/>
  <p:tag name="MH_ORDER" val="3"/>
</p:tagLst>
</file>

<file path=ppt/theme/theme1.xml><?xml version="1.0" encoding="utf-8"?>
<a:theme xmlns:a="http://schemas.openxmlformats.org/drawingml/2006/main" name="8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大数据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大数据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CW 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3673</TotalTime>
  <Words>6403</Words>
  <Application>Microsoft Office PowerPoint</Application>
  <PresentationFormat>宽屏</PresentationFormat>
  <Paragraphs>1440</Paragraphs>
  <Slides>65</Slides>
  <Notes>6</Notes>
  <HiddenSlides>0</HiddenSlides>
  <MMClips>0</MMClips>
  <ScaleCrop>false</ScaleCrop>
  <HeadingPairs>
    <vt:vector size="6" baseType="variant">
      <vt:variant>
        <vt:lpstr>已用的字体</vt:lpstr>
      </vt:variant>
      <vt:variant>
        <vt:i4>22</vt:i4>
      </vt:variant>
      <vt:variant>
        <vt:lpstr>主题</vt:lpstr>
      </vt:variant>
      <vt:variant>
        <vt:i4>4</vt:i4>
      </vt:variant>
      <vt:variant>
        <vt:lpstr>幻灯片标题</vt:lpstr>
      </vt:variant>
      <vt:variant>
        <vt:i4>65</vt:i4>
      </vt:variant>
    </vt:vector>
  </HeadingPairs>
  <TitlesOfParts>
    <vt:vector size="91" baseType="lpstr">
      <vt:lpstr>Arial Unicode MS</vt:lpstr>
      <vt:lpstr>Gill Sans</vt:lpstr>
      <vt:lpstr>ＭＳ Ｐゴシック</vt:lpstr>
      <vt:lpstr>ＭＳ Ｐゴシック</vt:lpstr>
      <vt:lpstr>Roboto</vt:lpstr>
      <vt:lpstr>黑体</vt:lpstr>
      <vt:lpstr>华文细黑</vt:lpstr>
      <vt:lpstr>宋体</vt:lpstr>
      <vt:lpstr>宋体</vt:lpstr>
      <vt:lpstr>Microsoft YaHei</vt:lpstr>
      <vt:lpstr>Microsoft YaHei</vt:lpstr>
      <vt:lpstr>Arial</vt:lpstr>
      <vt:lpstr>Arial Narrow</vt:lpstr>
      <vt:lpstr>Calibri</vt:lpstr>
      <vt:lpstr>Century Gothic</vt:lpstr>
      <vt:lpstr>FrutigerNext LT Bold</vt:lpstr>
      <vt:lpstr>FrutigerNext LT Light</vt:lpstr>
      <vt:lpstr>FrutigerNext LT Medium</vt:lpstr>
      <vt:lpstr>FrutigerNext LT Regular</vt:lpstr>
      <vt:lpstr>Tahoma</vt:lpstr>
      <vt:lpstr>Verdana</vt:lpstr>
      <vt:lpstr>Wingdings</vt:lpstr>
      <vt:lpstr>8_华为VI主题16x9</vt:lpstr>
      <vt:lpstr>2_大数据内容Copytext </vt:lpstr>
      <vt:lpstr>3_大数据内容Copytext </vt:lpstr>
      <vt:lpstr>1_Thank you</vt:lpstr>
      <vt:lpstr>画像标签系统主打材料</vt:lpstr>
      <vt:lpstr>目录</vt:lpstr>
      <vt:lpstr>用户画像详解</vt:lpstr>
      <vt:lpstr>画像系统基本概念</vt:lpstr>
      <vt:lpstr>典型业务场景</vt:lpstr>
      <vt:lpstr>目录</vt:lpstr>
      <vt:lpstr>在WiseData整体框架中的位置</vt:lpstr>
      <vt:lpstr>画像整体架构</vt:lpstr>
      <vt:lpstr>画像2.0逻辑架构</vt:lpstr>
      <vt:lpstr>画像2.0技术架构</vt:lpstr>
      <vt:lpstr>画像2.0技术架构--续</vt:lpstr>
      <vt:lpstr>画像3.0逻辑架构（现状）</vt:lpstr>
      <vt:lpstr>画像3.0技术架构(现状)</vt:lpstr>
      <vt:lpstr>画像3.0技术架构（现状）--续</vt:lpstr>
      <vt:lpstr>画像3.0逻辑架构（目标）</vt:lpstr>
      <vt:lpstr>画像3.0技术架构（目标）</vt:lpstr>
      <vt:lpstr>画像3.0技术架构（目标）--续</vt:lpstr>
      <vt:lpstr>画像数据架构</vt:lpstr>
      <vt:lpstr>目录</vt:lpstr>
      <vt:lpstr>标签体系目前存在问题</vt:lpstr>
      <vt:lpstr>对标分析：阿里和腾讯的用户标签体系</vt:lpstr>
      <vt:lpstr>对标分析结论</vt:lpstr>
      <vt:lpstr>标签层次设计</vt:lpstr>
      <vt:lpstr>标签数据设计</vt:lpstr>
      <vt:lpstr>从业务场景出发提炼标签</vt:lpstr>
      <vt:lpstr>标签业务权限设计</vt:lpstr>
      <vt:lpstr>标签构建流程</vt:lpstr>
      <vt:lpstr>目录</vt:lpstr>
      <vt:lpstr>标签管理平台</vt:lpstr>
      <vt:lpstr>标签管理平台架构</vt:lpstr>
      <vt:lpstr>元数据管理</vt:lpstr>
      <vt:lpstr>生命周期管理</vt:lpstr>
      <vt:lpstr>标签编辑</vt:lpstr>
      <vt:lpstr>标签质量评估</vt:lpstr>
      <vt:lpstr>标签质量评估指标</vt:lpstr>
      <vt:lpstr>自定义标签</vt:lpstr>
      <vt:lpstr>标签统计分析</vt:lpstr>
      <vt:lpstr>可视化编辑</vt:lpstr>
      <vt:lpstr>目录</vt:lpstr>
      <vt:lpstr>概览Overview</vt:lpstr>
      <vt:lpstr>群组定义</vt:lpstr>
      <vt:lpstr>用户画像</vt:lpstr>
      <vt:lpstr>群组画像</vt:lpstr>
      <vt:lpstr>群组轨迹</vt:lpstr>
      <vt:lpstr>画像比对</vt:lpstr>
      <vt:lpstr>专题分析示例：换机用户识别</vt:lpstr>
      <vt:lpstr>目录</vt:lpstr>
      <vt:lpstr>标签开放服务场景</vt:lpstr>
      <vt:lpstr>画像开放服务形式</vt:lpstr>
      <vt:lpstr>目录</vt:lpstr>
      <vt:lpstr>A）统一用户识别：基于业务场景确定拉通规则</vt:lpstr>
      <vt:lpstr>A）统一用户识别：模型</vt:lpstr>
      <vt:lpstr>A）统一用户识别：按优先级合并用户属性</vt:lpstr>
      <vt:lpstr>B）挖掘类标签构建：方法论（CRISP-DM）</vt:lpstr>
      <vt:lpstr>B）挖掘类标签构建：挖掘算法分类</vt:lpstr>
      <vt:lpstr>B）挖掘类标签构建：分析/挖掘模型（算法）</vt:lpstr>
      <vt:lpstr>目录</vt:lpstr>
      <vt:lpstr>目录</vt:lpstr>
      <vt:lpstr>画像TOP需求分解</vt:lpstr>
      <vt:lpstr>2017画像路标</vt:lpstr>
      <vt:lpstr>PowerPoint 演示文稿</vt:lpstr>
      <vt:lpstr>标签层次设计V0.1</vt:lpstr>
      <vt:lpstr>从应用场景出发提炼标签</vt:lpstr>
      <vt:lpstr>标签业务权限设计</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整体计划</dc:title>
  <dc:creator>Meiyan</dc:creator>
  <cp:lastModifiedBy>Xuyingming</cp:lastModifiedBy>
  <cp:revision>62</cp:revision>
  <dcterms:created xsi:type="dcterms:W3CDTF">2016-12-24T01:57:31Z</dcterms:created>
  <dcterms:modified xsi:type="dcterms:W3CDTF">2017-08-01T06:52:23Z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(2)xLpyTXAte3u9/aazvI8etrMjFRrtZTqF5fnXGZxrMPw94qrt+nLZiXm7JznGXKD07vvYpgQh
UsZFdXJ3Kdpm6EqUEH9yqkeFjAUl978p9RUnpcCdyt1FEWyNThV3b4OhNUvHZjOxyUdalLy1
1NvM/5Ryz/6QUGIqMPQyu04tVJGsykoiRd7DHngysEE2PpgEcsTnZQmgwcJH2Bcr12/+Gm30
k+gjZRnR3Z3kR/+4h0</vt:lpwstr>
  </property>
  <property fmtid="{D5CDD505-2E9C-101B-9397-08002B2CF9AE}" pid="3" name="_2015_ms_pID_7253431">
    <vt:lpwstr>1ftmt+lsFkydXck6whcL69QOrrzsO6GxrbleDACgsRmN4fKrbQLOrC
1X62qjH4ommInelc1MvebQ0HqCd6feWaxTKKaSjOJQVdl624lSsfZQifCJYeWXRX60tX1GmV
dxhA32jvhLcxxFINbn+12LsDFv95Cf6ef7z3JV5SZDH7AnpaM5Hbr9VTVbgWzja44RgWZwot
oSlefYHnNFjJzqxV</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1501570200</vt:lpwstr>
  </property>
</Properties>
</file>